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96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1416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8616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9623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940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28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088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92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6580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60662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493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8587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B44EE-63C5-482F-9CE9-E303EC35555F}" type="datetimeFigureOut">
              <a:rPr lang="tr-TR" smtClean="0"/>
              <a:t>18.05.2019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FD262-B96A-4954-8281-6C01FCB1E2F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0334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Karl Marx ve </a:t>
            </a:r>
            <a:r>
              <a:rPr lang="tr-TR" i="1" dirty="0" smtClean="0"/>
              <a:t>Kapital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280862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Marx, Karl (2011), </a:t>
            </a:r>
            <a:r>
              <a:rPr lang="tr-TR" i="1" dirty="0"/>
              <a:t>Kapital: Ekonomi Politiğin Eleştirisi</a:t>
            </a:r>
            <a:r>
              <a:rPr lang="tr-TR" dirty="0"/>
              <a:t>, 1. Cilt, çev. Mehmet </a:t>
            </a:r>
            <a:r>
              <a:rPr lang="tr-TR" dirty="0" err="1"/>
              <a:t>Selik</a:t>
            </a:r>
            <a:r>
              <a:rPr lang="tr-TR" dirty="0"/>
              <a:t>, Nail </a:t>
            </a:r>
            <a:r>
              <a:rPr lang="tr-TR" dirty="0" err="1"/>
              <a:t>Satlıgan</a:t>
            </a:r>
            <a:r>
              <a:rPr lang="tr-TR" dirty="0"/>
              <a:t>, Yordam Yayınları,  İstanbul. </a:t>
            </a:r>
          </a:p>
        </p:txBody>
      </p:sp>
    </p:spTree>
    <p:extLst>
      <p:ext uri="{BB962C8B-B14F-4D97-AF65-F5344CB8AC3E}">
        <p14:creationId xmlns:p14="http://schemas.microsoft.com/office/powerpoint/2010/main" val="13331701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Metanın değer niteliği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Bir emek ürününü meta haline getiren şey, değer niteliğidir.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 niteliği, doğrudan şu ya da bu metanın nesnel, somut bir özelliği olarak ‘görünmez’.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Eğer ‘görünen’ bir şey varsa, bu değer değil, mübadele değeridir.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 ve mübadele değeri ayrımı, Marx için temel niteliktedir; kavramsal bir çözümlemeyi gerektirmektedir.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6041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Değer ve mübadele değeri ayrımı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Değer ve mübadele değeri ayrımı, politik iktisadın en temel kavramlarının anlaşılması açısından çok önemlidir.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Değer bir ilişki olarak mevcuttur; buna karşılık mübadele değeri, elle tutulur somut bir nesne ‘şeklinde’ tanımlanabilir bir şeydir.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Bir metanın değerinin ifade bulması, başka bir metayı gerektirmektedir.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Toplumsal ilişkiler, kendileri olarak var olmazlar ve kendileri olarak görünmezler. Değer ve mübadele değeri ilişkisi bunun </a:t>
            </a:r>
            <a:r>
              <a:rPr lang="tr-TR" smtClean="0"/>
              <a:t>bir örneğidir.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99055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22568"/>
          </a:xfrm>
        </p:spPr>
        <p:txBody>
          <a:bodyPr>
            <a:normAutofit/>
          </a:bodyPr>
          <a:lstStyle/>
          <a:p>
            <a:pPr algn="l"/>
            <a:r>
              <a:rPr lang="tr-TR" dirty="0" smtClean="0"/>
              <a:t>Kapital’e giriş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044931"/>
            <a:ext cx="9144000" cy="4073236"/>
          </a:xfrm>
        </p:spPr>
        <p:txBody>
          <a:bodyPr/>
          <a:lstStyle/>
          <a:p>
            <a:pPr algn="l"/>
            <a:r>
              <a:rPr lang="tr-TR" i="1" dirty="0" smtClean="0"/>
              <a:t>Kapital</a:t>
            </a:r>
            <a:r>
              <a:rPr lang="tr-TR" dirty="0" smtClean="0"/>
              <a:t>’in birinci cildi 1876 yılında yayımlanmıştır. </a:t>
            </a:r>
            <a:endParaRPr lang="tr-TR" dirty="0"/>
          </a:p>
          <a:p>
            <a:pPr algn="l"/>
            <a:r>
              <a:rPr lang="tr-TR" dirty="0" smtClean="0"/>
              <a:t>Marx, aslında felsefecidir; ancak ilgisi zamanla politik iktisada yönelmiştir. </a:t>
            </a:r>
          </a:p>
          <a:p>
            <a:pPr algn="l"/>
            <a:r>
              <a:rPr lang="tr-TR" dirty="0" smtClean="0"/>
              <a:t>Ancak politik iktisat üzerine çalışmaları, bir yönüyle, felsefi çalışmalarının bir devamı niteliğindedir. </a:t>
            </a:r>
          </a:p>
          <a:p>
            <a:pPr algn="l"/>
            <a:endParaRPr lang="tr-TR" dirty="0"/>
          </a:p>
          <a:p>
            <a:pPr algn="l"/>
            <a:r>
              <a:rPr lang="tr-TR" i="1" dirty="0" smtClean="0"/>
              <a:t>Kapital</a:t>
            </a:r>
            <a:r>
              <a:rPr lang="tr-TR" dirty="0" smtClean="0"/>
              <a:t>’in felsefi bir metin olarak okunması mümkün olmakla kalmayıp, aynı zamanda bir gerekliliktir de. 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474376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Kapital’in konusu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i="1" dirty="0" smtClean="0"/>
              <a:t>Kapital</a:t>
            </a:r>
            <a:r>
              <a:rPr lang="tr-TR" dirty="0" smtClean="0"/>
              <a:t>’in konusu, başlığında da yer aldığı gibi, aynı zamanda politik iktisadın ‘</a:t>
            </a:r>
            <a:r>
              <a:rPr lang="tr-TR" dirty="0" err="1" smtClean="0"/>
              <a:t>eleştirisi’dir</a:t>
            </a:r>
            <a:r>
              <a:rPr lang="tr-TR" dirty="0" smtClean="0"/>
              <a:t>. </a:t>
            </a:r>
          </a:p>
          <a:p>
            <a:pPr marL="0" indent="0">
              <a:buNone/>
            </a:pPr>
            <a:endParaRPr lang="tr-TR" i="1" dirty="0"/>
          </a:p>
          <a:p>
            <a:pPr marL="0" indent="0">
              <a:buNone/>
            </a:pPr>
            <a:r>
              <a:rPr lang="tr-TR" dirty="0" smtClean="0"/>
              <a:t>‘Eleştiri’ terimi, Marx’ın </a:t>
            </a:r>
            <a:r>
              <a:rPr lang="tr-TR" i="1" dirty="0" smtClean="0"/>
              <a:t>Kapital</a:t>
            </a:r>
            <a:r>
              <a:rPr lang="tr-TR" dirty="0" smtClean="0"/>
              <a:t>’den önce yayımlanmış olan </a:t>
            </a:r>
            <a:r>
              <a:rPr lang="tr-TR" i="1" dirty="0" smtClean="0"/>
              <a:t>Politik İktisadın Eleştirisine Bir Katkı </a:t>
            </a:r>
            <a:r>
              <a:rPr lang="tr-TR" dirty="0" smtClean="0"/>
              <a:t>kitabının başlığında da yer almaktadır.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Marx’ın </a:t>
            </a:r>
            <a:r>
              <a:rPr lang="tr-TR" i="1" dirty="0" smtClean="0"/>
              <a:t>Kapital</a:t>
            </a:r>
            <a:r>
              <a:rPr lang="tr-TR" dirty="0" smtClean="0"/>
              <a:t>’deki ve diğer çalışmalarındaki amacı, iktisadi ilişkilerin nasıl gerçekleştiğini açıklamak değil, bir toplumsal ilişki olarak iktisadın ne olduğunu çözümlemektir.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3050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Politik iktisadın eleştirisi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Politik iktisadın eleştirisi, </a:t>
            </a:r>
            <a:r>
              <a:rPr lang="tr-TR" dirty="0" err="1" smtClean="0"/>
              <a:t>Marx’a</a:t>
            </a:r>
            <a:r>
              <a:rPr lang="tr-TR" dirty="0" smtClean="0"/>
              <a:t> göre, politik iktisadın kavram ve kategorilerinin eleştirisidir.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Temel yöntemsel soru şudur: bu kavram ve kategoriler </a:t>
            </a:r>
            <a:r>
              <a:rPr lang="tr-TR" i="1" dirty="0" smtClean="0"/>
              <a:t>nedir</a:t>
            </a:r>
            <a:r>
              <a:rPr lang="tr-TR" dirty="0" smtClean="0"/>
              <a:t>?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Politik iktisadın kavram ve kategorilerinin ‘ne olduğu’ sorusu, bunların ontolojisine, dolayısıyla tarihsel niteliğine ilişkin bir sorgulamadır.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9138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Kapital’in temel sorunsalı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i="1" dirty="0" smtClean="0"/>
              <a:t>Kapital</a:t>
            </a:r>
            <a:r>
              <a:rPr lang="tr-TR" dirty="0" smtClean="0"/>
              <a:t>’in temel sorunsalının, ‘maddi olan’ ile ‘toplumsal olan’ arasındaki ilişki ve çelişkinin açıklanması olduğu söylenebilir.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Marx’ın amacı, toplumsal ilişkileri kendi tarihselliği içinde çözümlemektir. </a:t>
            </a:r>
          </a:p>
          <a:p>
            <a:pPr marL="0" indent="0">
              <a:buNone/>
            </a:pPr>
            <a:r>
              <a:rPr lang="tr-TR" dirty="0" smtClean="0"/>
              <a:t>Toplumsal ilişkiler, maddi bir dünya içerisinde yer almaktadır. </a:t>
            </a:r>
          </a:p>
          <a:p>
            <a:pPr marL="0" indent="0">
              <a:buNone/>
            </a:pPr>
            <a:r>
              <a:rPr lang="tr-TR" dirty="0" smtClean="0"/>
              <a:t>Bu ilişkiler, maddi dünyada, maddi nesneler temelinde gerçekleşse de, toplumsal ilişkilerin açıklamasını bu maddi dünyada bulmak mümkün değildir.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33743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Toplumsal olan ve maddi olan ayrımı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Toplumların varlıklarını maddi olarak sürdürmeleri, belirli toplumsal ilişkiler temelinde gerçekleşir.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süreçte, maddi süreçler ile toplumsal süreçler iç içe geçmekte, birbirlerinin ön koşulu haline gelmektedir.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Bu nedenle, toplumsal olan ile maddi olan ayrımını yapmak, özgül bir ‘epistemoloji’ gerektirmektedir.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229357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Meta, </a:t>
            </a:r>
            <a:r>
              <a:rPr lang="tr-TR" i="1" dirty="0" smtClean="0"/>
              <a:t>Kapital</a:t>
            </a:r>
            <a:r>
              <a:rPr lang="tr-TR" dirty="0" smtClean="0"/>
              <a:t>’in en temel kategorisidir. Bütün çözümleme, bu olguyla başlar.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Meta, toplumsal olan ile maddi olan arasındaki ilişki ve çelişkinin ifade bulduğu özgün bir kategoridir.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Kapitalist toplumda tüm zenginlik, meta olarak göründüğü için, metanın çözümlenmesi temel bir meseledir.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64702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Meta (devam)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Metanın anlaşılması, sadece </a:t>
            </a:r>
            <a:r>
              <a:rPr lang="tr-TR" i="1" dirty="0" smtClean="0"/>
              <a:t>Kapital</a:t>
            </a:r>
            <a:r>
              <a:rPr lang="tr-TR" dirty="0" smtClean="0"/>
              <a:t>’in veya Marx’ın çalışmalarının değil, aynı zamanda ve asıl olarak, kapitalist üretim ilişkilerinin anlaşılması açısından temeldir.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Metanın çözümlenmesi, özünde yöntemsel ve kavramsal bir çözümlemedir; bu nedenle, politik iktisadın kendi yöntem ve kavramsal yaklaşımı yetersizdir.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6914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Meta: kullanım değeri ve değer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Meta, ‘kendi halinde’ ele alındığında, sadece bir nesnedir; insanların şu ya da bu ihtiyaçlarını karşılayan bir üründür.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Metanın her şeyden önce yararlı bir ürün olması, onun ‘kullanın değeri’ niteliğidir. </a:t>
            </a:r>
          </a:p>
          <a:p>
            <a:pPr marL="0" indent="0">
              <a:buNone/>
            </a:pPr>
            <a:r>
              <a:rPr lang="tr-TR" dirty="0" smtClean="0"/>
              <a:t>Kullanım değeri olmayan hiçbir şey, meta niteliğini alamaz.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7748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607</Words>
  <Application>Microsoft Office PowerPoint</Application>
  <PresentationFormat>Geniş ekran</PresentationFormat>
  <Paragraphs>63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Karl Marx ve Kapital</vt:lpstr>
      <vt:lpstr>Kapital’e giriş</vt:lpstr>
      <vt:lpstr>Kapital’in konusu </vt:lpstr>
      <vt:lpstr>Politik iktisadın eleştirisi</vt:lpstr>
      <vt:lpstr>Kapital’in temel sorunsalı </vt:lpstr>
      <vt:lpstr>Toplumsal olan ve maddi olan ayrımı </vt:lpstr>
      <vt:lpstr>Meta</vt:lpstr>
      <vt:lpstr>Meta (devam) </vt:lpstr>
      <vt:lpstr>Meta: kullanım değeri ve değer </vt:lpstr>
      <vt:lpstr>Metanın değer niteliği </vt:lpstr>
      <vt:lpstr>Değer ve mübadele değeri ayrımı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5</cp:revision>
  <dcterms:created xsi:type="dcterms:W3CDTF">2019-05-16T14:26:14Z</dcterms:created>
  <dcterms:modified xsi:type="dcterms:W3CDTF">2019-05-18T07:26:11Z</dcterms:modified>
</cp:coreProperties>
</file>