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274" r:id="rId4"/>
    <p:sldId id="275" r:id="rId5"/>
    <p:sldId id="258" r:id="rId6"/>
    <p:sldId id="260" r:id="rId7"/>
    <p:sldId id="263" r:id="rId8"/>
    <p:sldId id="262" r:id="rId9"/>
    <p:sldId id="269" r:id="rId10"/>
    <p:sldId id="26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D8434-E592-4426-B0AC-8D0489FE521F}" type="datetimeFigureOut">
              <a:rPr lang="tr-TR" smtClean="0"/>
              <a:pPr/>
              <a:t>11.06.2018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E3FA4-FC15-466B-8269-0EB8E62B1D6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tr/url?sa=i&amp;rct=j&amp;q=&amp;esrc=s&amp;source=images&amp;cd=&amp;cad=rja&amp;uact=8&amp;ved=0CAcQjRxqFQoTCI7PqtvuocgCFQJcFAodrecOjw&amp;url=http://www.yenislayt.com/mkategori/70-cerceveli-arka-planlar/&amp;psig=AFQjCNG3WCADdakC28A7WG73xBS_7rY8TQ&amp;ust=144380706059288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tr/url?sa=i&amp;rct=j&amp;q=&amp;esrc=s&amp;source=images&amp;cd=&amp;cad=rja&amp;uact=8&amp;ved=0CAcQjRxqFQoTCIHKg-7mocgCFcayFAodwycKoA&amp;url=http://www.vb.eqla3.com/archive/index.php/t-574508-p-4.html&amp;psig=AFQjCNGcV-UkFliJknVlrPDGSULbhrKgNg&amp;ust=144380710916868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tr/url?sa=i&amp;rct=j&amp;q=&amp;esrc=s&amp;source=images&amp;cd=&amp;cad=rja&amp;uact=8&amp;ved=0CAcQjRxqFQoTCO35wsrwocgCFUGyFAod3NQCZA&amp;url=http://www.herodevyapilir.com/odev_indir/1641/Parsomen_Nedir.html&amp;psig=AFQjCNG3WCADdakC28A7WG73xBS_7rY8TQ&amp;ust=144380706059288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tr/url?sa=i&amp;rct=j&amp;q=&amp;esrc=s&amp;source=images&amp;cd=&amp;cad=rja&amp;uact=8&amp;ved=0CAcQjRxqFQoTCIHKg-7mocgCFcayFAodwycKoA&amp;url=http://www.vb.eqla3.com/archive/index.php/t-574508-p-4.html&amp;psig=AFQjCNGcV-UkFliJknVlrPDGSULbhrKgNg&amp;ust=144380710916868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tr/url?sa=i&amp;rct=j&amp;q=&amp;esrc=s&amp;source=images&amp;cd=&amp;cad=rja&amp;uact=8&amp;ved=0CAcQjRxqFQoTCIHKg-7mocgCFcayFAodwycKoA&amp;url=http://www.vb.eqla3.com/archive/index.php/t-574508-p-4.html&amp;psig=AFQjCNGcV-UkFliJknVlrPDGSULbhrKgNg&amp;ust=144380710916868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tr/url?sa=i&amp;rct=j&amp;q=&amp;esrc=s&amp;source=images&amp;cd=&amp;cad=rja&amp;uact=8&amp;ved=0CAcQjRxqFQoTCIHKg-7mocgCFcayFAodwycKoA&amp;url=http://www.vb.eqla3.com/archive/index.php/t-574508-p-4.html&amp;psig=AFQjCNGcV-UkFliJknVlrPDGSULbhrKgNg&amp;ust=144380710916868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tr/url?sa=i&amp;rct=j&amp;q=&amp;esrc=s&amp;source=images&amp;cd=&amp;cad=rja&amp;uact=8&amp;ved=0CAcQjRxqFQoTCIHKg-7mocgCFcayFAodwycKoA&amp;url=http://www.vb.eqla3.com/archive/index.php/t-574508-p-4.html&amp;psig=AFQjCNGcV-UkFliJknVlrPDGSULbhrKgNg&amp;ust=144380710916868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ttp://www.yenislayt.com/upload/9b79e3e1ec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54426" y="1"/>
            <a:ext cx="10671042" cy="6858000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564904"/>
            <a:ext cx="8964488" cy="1470025"/>
          </a:xfrm>
        </p:spPr>
        <p:txBody>
          <a:bodyPr>
            <a:noAutofit/>
          </a:bodyPr>
          <a:lstStyle/>
          <a:p>
            <a:r>
              <a:rPr lang="tr-TR" sz="5000" b="1" dirty="0" smtClean="0">
                <a:latin typeface="Comic Sans MS" pitchFamily="66" charset="0"/>
              </a:rPr>
              <a:t>DİNİ KAVRAMLAR </a:t>
            </a:r>
            <a:br>
              <a:rPr lang="tr-TR" sz="5000" b="1" dirty="0" smtClean="0">
                <a:latin typeface="Comic Sans MS" pitchFamily="66" charset="0"/>
              </a:rPr>
            </a:br>
            <a:r>
              <a:rPr lang="tr-TR" sz="5000" b="1" dirty="0" smtClean="0">
                <a:latin typeface="Comic Sans MS" pitchFamily="66" charset="0"/>
              </a:rPr>
              <a:t>VE </a:t>
            </a:r>
            <a:br>
              <a:rPr lang="tr-TR" sz="5000" b="1" dirty="0" smtClean="0">
                <a:latin typeface="Comic Sans MS" pitchFamily="66" charset="0"/>
              </a:rPr>
            </a:br>
            <a:r>
              <a:rPr lang="tr-TR" sz="5000" b="1" dirty="0" smtClean="0">
                <a:latin typeface="Comic Sans MS" pitchFamily="66" charset="0"/>
              </a:rPr>
              <a:t>ÖĞRENME </a:t>
            </a:r>
            <a:r>
              <a:rPr lang="tr-TR" sz="5000" b="1" dirty="0" err="1" smtClean="0">
                <a:latin typeface="Comic Sans MS" pitchFamily="66" charset="0"/>
              </a:rPr>
              <a:t>ORTAMLARı</a:t>
            </a:r>
            <a:r>
              <a:rPr lang="tr-TR" sz="5000" b="1" dirty="0" smtClean="0">
                <a:latin typeface="Comic Sans MS" pitchFamily="66" charset="0"/>
              </a:rPr>
              <a:t> Prof. Dr. Mualla SELÇUK</a:t>
            </a:r>
            <a:br>
              <a:rPr lang="tr-TR" sz="5000" b="1" dirty="0" smtClean="0">
                <a:latin typeface="Comic Sans MS" pitchFamily="66" charset="0"/>
              </a:rPr>
            </a:br>
            <a:r>
              <a:rPr lang="tr-TR" sz="5000" b="1" dirty="0" smtClean="0">
                <a:latin typeface="Comic Sans MS" pitchFamily="66" charset="0"/>
              </a:rPr>
              <a:t>Felsefe ve Din Bilimleri</a:t>
            </a:r>
            <a:endParaRPr lang="tr-TR" sz="5000" dirty="0">
              <a:latin typeface="Comic Sans MS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 rot="10800000">
            <a:off x="1371600" y="3886200"/>
            <a:ext cx="6400800" cy="1752600"/>
          </a:xfrm>
        </p:spPr>
        <p:txBody>
          <a:bodyPr/>
          <a:lstStyle/>
          <a:p>
            <a:r>
              <a:rPr lang="tr-TR" dirty="0" smtClean="0"/>
              <a:t>PP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43.tinypic.com/2a7x7o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718060" cy="6858000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844824"/>
            <a:ext cx="7787208" cy="4281339"/>
          </a:xfrm>
        </p:spPr>
        <p:txBody>
          <a:bodyPr>
            <a:normAutofit/>
          </a:bodyPr>
          <a:lstStyle/>
          <a:p>
            <a:pPr>
              <a:buNone/>
            </a:pPr>
            <a:endParaRPr lang="tr-TR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b="1" dirty="0"/>
          </a:p>
          <a:p>
            <a:pPr marL="342900" lvl="2" indent="-342900">
              <a:buNone/>
            </a:pPr>
            <a:endParaRPr lang="tr-TR" b="1" dirty="0" smtClean="0"/>
          </a:p>
          <a:p>
            <a:pPr marL="342900" lvl="2" indent="-342900">
              <a:buNone/>
            </a:pPr>
            <a:endParaRPr lang="tr-TR" sz="2000" b="1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1051992" y="332657"/>
            <a:ext cx="7787208" cy="51845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2" indent="-342900">
              <a:spcBef>
                <a:spcPct val="20000"/>
              </a:spcBef>
            </a:pPr>
            <a:endParaRPr lang="tr-TR" sz="4500" b="1" u="sng" dirty="0" smtClean="0">
              <a:solidFill>
                <a:srgbClr val="FF0000"/>
              </a:solidFill>
            </a:endParaRPr>
          </a:p>
          <a:p>
            <a:pPr marL="342900" lvl="2" indent="-342900">
              <a:spcBef>
                <a:spcPct val="20000"/>
              </a:spcBef>
            </a:pPr>
            <a:r>
              <a:rPr lang="tr-TR" sz="3800" b="1" u="sng" dirty="0" smtClean="0">
                <a:solidFill>
                  <a:srgbClr val="FF0000"/>
                </a:solidFill>
              </a:rPr>
              <a:t>13. HAFTA</a:t>
            </a:r>
          </a:p>
          <a:p>
            <a:pPr marL="342900" lvl="2" indent="-342900" algn="just">
              <a:spcBef>
                <a:spcPct val="20000"/>
              </a:spcBef>
              <a:buFont typeface="Wingdings" pitchFamily="2" charset="2"/>
              <a:buChar char="v"/>
            </a:pPr>
            <a:r>
              <a:rPr lang="tr-TR" sz="2600" b="1" dirty="0" smtClean="0"/>
              <a:t>Kavramsal Netlik Bağlamında </a:t>
            </a:r>
            <a:r>
              <a:rPr lang="tr-TR" sz="2600" b="1" dirty="0" err="1" smtClean="0"/>
              <a:t>Eugen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Biser</a:t>
            </a:r>
            <a:r>
              <a:rPr lang="tr-TR" sz="2600" b="1" dirty="0" smtClean="0"/>
              <a:t> Vakfı ve Ankara Üniversitesi işbirliği ile oluşturulan “İslamiyet-Hıristiyanlık Kavramları Sözlüğü” inceleme çalışmaları</a:t>
            </a:r>
          </a:p>
          <a:p>
            <a:pPr marL="342900" lvl="2" indent="-342900">
              <a:spcBef>
                <a:spcPct val="20000"/>
              </a:spcBef>
            </a:pPr>
            <a:endParaRPr lang="tr-TR" sz="4500" b="1" u="sng" dirty="0" smtClean="0">
              <a:solidFill>
                <a:srgbClr val="FF0000"/>
              </a:solidFill>
            </a:endParaRPr>
          </a:p>
          <a:p>
            <a:pPr marL="342900" lvl="2" indent="-342900">
              <a:spcBef>
                <a:spcPct val="20000"/>
              </a:spcBef>
            </a:pPr>
            <a:r>
              <a:rPr lang="tr-TR" sz="3800" b="1" u="sng" dirty="0" smtClean="0">
                <a:solidFill>
                  <a:srgbClr val="FF0000"/>
                </a:solidFill>
              </a:rPr>
              <a:t>14. HAFTA</a:t>
            </a:r>
          </a:p>
          <a:p>
            <a:pPr marL="342900" lvl="2" indent="-342900" algn="just">
              <a:spcBef>
                <a:spcPct val="20000"/>
              </a:spcBef>
              <a:buFont typeface="Wingdings" pitchFamily="2" charset="2"/>
              <a:buChar char="v"/>
            </a:pPr>
            <a:r>
              <a:rPr lang="tr-TR" sz="2600" b="1" dirty="0" smtClean="0"/>
              <a:t>Kavramsal Netlik Bağlamında </a:t>
            </a:r>
            <a:r>
              <a:rPr lang="tr-TR" sz="2600" b="1" dirty="0" err="1" smtClean="0"/>
              <a:t>Eugen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Biser</a:t>
            </a:r>
            <a:r>
              <a:rPr lang="tr-TR" sz="2600" b="1" dirty="0" smtClean="0"/>
              <a:t> Vakfı ve Ankara Üniversitesi işbirliği ile oluşturulan “İslamiyet-Hıristiyanlık Kavramları Sözlüğü” inceleme çalışmaları</a:t>
            </a:r>
          </a:p>
          <a:p>
            <a:pPr marL="342900" lvl="2" indent="-342900">
              <a:spcBef>
                <a:spcPct val="20000"/>
              </a:spcBef>
            </a:pPr>
            <a:endParaRPr lang="tr-TR" sz="4500" b="1" dirty="0"/>
          </a:p>
          <a:p>
            <a:pPr marL="342900" lvl="2" indent="-342900">
              <a:spcBef>
                <a:spcPct val="20000"/>
              </a:spcBef>
            </a:pPr>
            <a:endParaRPr lang="tr-TR" sz="2800" b="1" dirty="0"/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Dersin Amacı: Doğru düşünce doğru tanımlanmış kavramlar üzerinde yükselir savından hareketle doktora sürecine adım atmış olan öğrencilerin dini kavramları analiz etme  ve öğrenme ortamına taşıma becerilerini geliştirmektir.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024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>
                <a:solidFill>
                  <a:prstClr val="black"/>
                </a:solidFill>
              </a:rPr>
              <a:t>Kavramları doğru tanımlamadan kastedilen şudur: Dini kavramların tarihi serüvenlerinin yanında hayati yönlerinin ayırdında olarak öğrenme ortamındaki anlam bağlarını </a:t>
            </a:r>
            <a:r>
              <a:rPr lang="tr-TR" dirty="0" smtClean="0">
                <a:solidFill>
                  <a:prstClr val="black"/>
                </a:solidFill>
              </a:rPr>
              <a:t>keşfetmek. Bu keşif teorik okumalar ve uygulamalı çalışmalardan oluşur.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86000" y="92062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tr-TR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14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http://www.herodevyapilir.com/foto/_old_parchment_parchment-20130219-17573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20000"/>
          </a:blip>
          <a:srcRect/>
          <a:stretch>
            <a:fillRect/>
          </a:stretch>
        </p:blipFill>
        <p:spPr bwMode="auto">
          <a:xfrm>
            <a:off x="-252536" y="-531440"/>
            <a:ext cx="9577064" cy="7441414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tr-TR" dirty="0" smtClean="0"/>
              <a:t>Katılımcılardan her hafta için konu etrafında3 ana soru belirlemiş olarak derse katılmaları beklenir. </a:t>
            </a:r>
          </a:p>
          <a:p>
            <a:pPr lvl="0">
              <a:buNone/>
            </a:pPr>
            <a:endParaRPr lang="tr-TR" dirty="0" smtClean="0"/>
          </a:p>
          <a:p>
            <a:r>
              <a:rPr lang="tr-TR" dirty="0" smtClean="0"/>
              <a:t> Bu sorular projektörle ekrana yansıtılacak ve üzerinde grup çalışması yapılacaktır.  </a:t>
            </a:r>
            <a:r>
              <a:rPr lang="tr-TR" dirty="0"/>
              <a:t>S</a:t>
            </a:r>
            <a:r>
              <a:rPr lang="tr-TR" dirty="0" smtClean="0"/>
              <a:t>oruların bilgisayar ortamında hazırlanmış olması ve dersten on beş dakika önce derslikteki bilgisayarın masaüstüne bırakılmasına lütfen özen gösterelim. </a:t>
            </a:r>
          </a:p>
          <a:p>
            <a:pPr>
              <a:buNone/>
            </a:pPr>
            <a:endParaRPr lang="tr-TR" dirty="0" smtClean="0"/>
          </a:p>
          <a:p>
            <a:pPr lvl="0"/>
            <a:r>
              <a:rPr lang="tr-TR" dirty="0" smtClean="0"/>
              <a:t>Soru-cevap ve tartışma kısmını yönetmesi ve dersin bitiminde din eğitimi alanıyla ilgili tespitleri ve dersin kazanımlarını özetleyerek grupla paylaşması için her hafta bir </a:t>
            </a:r>
            <a:r>
              <a:rPr lang="tr-TR" dirty="0" err="1" smtClean="0"/>
              <a:t>moderatör</a:t>
            </a:r>
            <a:r>
              <a:rPr lang="tr-TR" dirty="0" smtClean="0"/>
              <a:t> belirlenebilir.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36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43.tinypic.com/2a7x7o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718060" cy="6858000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06896" y="1061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DİNİ KAVRAMLAR VE ÖĞRENME ORTAMLARI DERSİ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844824"/>
            <a:ext cx="7787208" cy="4281339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tr-TR" b="1" dirty="0"/>
          </a:p>
          <a:p>
            <a:pPr marL="342900" lvl="2" indent="-342900" algn="just"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I. HAFTA- </a:t>
            </a:r>
            <a:r>
              <a:rPr lang="tr-TR" sz="2800" b="1" dirty="0"/>
              <a:t>Ders İçeriği ve Dönem Planı </a:t>
            </a:r>
            <a:endParaRPr lang="tr-TR" sz="2800" b="1" dirty="0" smtClean="0"/>
          </a:p>
          <a:p>
            <a:pPr marL="342900" lvl="2" indent="-342900" algn="just">
              <a:buNone/>
            </a:pPr>
            <a:endParaRPr lang="tr-TR" b="1" dirty="0" smtClean="0"/>
          </a:p>
          <a:p>
            <a:pPr marL="342900" lvl="2" indent="-342900" algn="just">
              <a:buNone/>
            </a:pPr>
            <a:r>
              <a:rPr lang="tr-TR" sz="2800" b="1" u="sng" dirty="0" smtClean="0">
                <a:solidFill>
                  <a:srgbClr val="FF0000"/>
                </a:solidFill>
              </a:rPr>
              <a:t>2. HAFTA- </a:t>
            </a:r>
          </a:p>
          <a:p>
            <a:pPr marL="342900" lvl="2" indent="-342900" algn="just">
              <a:buFont typeface="Wingdings" pitchFamily="2" charset="2"/>
              <a:buChar char="v"/>
            </a:pPr>
            <a:r>
              <a:rPr lang="tr-TR" sz="2800" b="1" dirty="0" smtClean="0"/>
              <a:t>Dini Kavramlar ve Öğrenme Ortamları dersi bağlamında “Kavramsal Netlik” yaklaşımının incelenmesi.</a:t>
            </a:r>
            <a:endParaRPr lang="tr-TR" b="1" dirty="0" smtClean="0"/>
          </a:p>
          <a:p>
            <a:pPr marL="342900" lvl="2" indent="-342900">
              <a:buNone/>
            </a:pPr>
            <a:endParaRPr lang="tr-TR" sz="2000" b="1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43.tinypic.com/2a7x7o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718060" cy="6858000"/>
          </a:xfrm>
          <a:prstGeom prst="rect">
            <a:avLst/>
          </a:prstGeom>
          <a:noFill/>
        </p:spPr>
      </p:pic>
      <p:sp>
        <p:nvSpPr>
          <p:cNvPr id="5" name="2 İçerik Yer Tutucusu"/>
          <p:cNvSpPr txBox="1">
            <a:spLocks/>
          </p:cNvSpPr>
          <p:nvPr/>
        </p:nvSpPr>
        <p:spPr>
          <a:xfrm>
            <a:off x="1051992" y="548680"/>
            <a:ext cx="7787208" cy="5729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2" indent="-342900">
              <a:spcBef>
                <a:spcPct val="20000"/>
              </a:spcBef>
            </a:pPr>
            <a:endParaRPr lang="tr-TR" sz="2800" b="1" u="sng" dirty="0" smtClean="0">
              <a:solidFill>
                <a:srgbClr val="FF0000"/>
              </a:solidFill>
            </a:endParaRPr>
          </a:p>
          <a:p>
            <a:pPr marL="342900" lvl="2" indent="-342900">
              <a:spcBef>
                <a:spcPct val="20000"/>
              </a:spcBef>
            </a:pPr>
            <a:r>
              <a:rPr lang="tr-TR" sz="2800" b="1" u="sng" dirty="0" smtClean="0">
                <a:solidFill>
                  <a:srgbClr val="FF0000"/>
                </a:solidFill>
              </a:rPr>
              <a:t>3.HAFTA</a:t>
            </a:r>
            <a:endParaRPr lang="tr-TR" sz="2800" b="1" u="sng" dirty="0">
              <a:solidFill>
                <a:srgbClr val="FF0000"/>
              </a:solidFill>
            </a:endParaRPr>
          </a:p>
          <a:p>
            <a:pPr marL="342900" lvl="2" indent="-342900">
              <a:spcBef>
                <a:spcPct val="20000"/>
              </a:spcBef>
              <a:buFont typeface="Wingdings" pitchFamily="2" charset="2"/>
              <a:buChar char="v"/>
            </a:pPr>
            <a:r>
              <a:rPr lang="tr-TR" sz="2400" b="1" dirty="0" smtClean="0"/>
              <a:t>Dini Kavramlar Ve Öğrenme Ortamları Bağlamında Kültürlerarası Ve Dinler arası Kavram Örnekleri</a:t>
            </a:r>
          </a:p>
          <a:p>
            <a:pPr marL="342900" lvl="2" indent="-342900">
              <a:spcBef>
                <a:spcPct val="20000"/>
              </a:spcBef>
            </a:pPr>
            <a:endParaRPr lang="tr-TR" sz="2400" b="1" dirty="0"/>
          </a:p>
          <a:p>
            <a:pPr marL="342900" lvl="2" indent="-342900">
              <a:spcBef>
                <a:spcPct val="20000"/>
              </a:spcBef>
            </a:pPr>
            <a:r>
              <a:rPr lang="tr-TR" sz="2800" b="1" u="sng" dirty="0" smtClean="0">
                <a:solidFill>
                  <a:srgbClr val="FF0000"/>
                </a:solidFill>
              </a:rPr>
              <a:t>4.HAFTA</a:t>
            </a:r>
          </a:p>
          <a:p>
            <a:pPr marL="342900" lvl="2" indent="-342900">
              <a:spcBef>
                <a:spcPct val="20000"/>
              </a:spcBef>
            </a:pPr>
            <a:endParaRPr lang="tr-TR" sz="2400" b="1" dirty="0" smtClean="0"/>
          </a:p>
          <a:p>
            <a:pPr marL="457200" lvl="2" indent="-457200">
              <a:spcBef>
                <a:spcPct val="20000"/>
              </a:spcBef>
              <a:buFont typeface="Wingdings" pitchFamily="2" charset="2"/>
              <a:buChar char="v"/>
            </a:pPr>
            <a:r>
              <a:rPr lang="tr-TR" sz="2400" b="1" dirty="0" smtClean="0"/>
              <a:t>Kültürlerarası ve </a:t>
            </a:r>
            <a:r>
              <a:rPr lang="tr-TR" sz="2400" b="1" dirty="0" err="1"/>
              <a:t>d</a:t>
            </a:r>
            <a:r>
              <a:rPr lang="tr-TR" sz="2400" b="1" dirty="0" err="1" smtClean="0"/>
              <a:t>inlerarası</a:t>
            </a:r>
            <a:r>
              <a:rPr lang="tr-TR" sz="2400" b="1" dirty="0" smtClean="0"/>
              <a:t> </a:t>
            </a:r>
            <a:r>
              <a:rPr lang="tr-TR" sz="2400" b="1" dirty="0" smtClean="0"/>
              <a:t>çalışmalardan seçilen  Kavramlar üzerinde çalışmalar</a:t>
            </a:r>
          </a:p>
          <a:p>
            <a:pPr marL="457200" lvl="2" indent="-457200">
              <a:spcBef>
                <a:spcPct val="20000"/>
              </a:spcBef>
              <a:buFont typeface="Wingdings" pitchFamily="2" charset="2"/>
              <a:buChar char="v"/>
            </a:pPr>
            <a:endParaRPr lang="tr-TR" sz="2400" b="1" dirty="0" smtClean="0"/>
          </a:p>
          <a:p>
            <a:pPr marL="342900" lvl="2" indent="-342900">
              <a:spcBef>
                <a:spcPct val="20000"/>
              </a:spcBef>
            </a:pPr>
            <a:r>
              <a:rPr lang="tr-TR" sz="2400" b="1" u="sng" dirty="0" smtClean="0">
                <a:solidFill>
                  <a:srgbClr val="FF0000"/>
                </a:solidFill>
              </a:rPr>
              <a:t>5. HAFTA</a:t>
            </a:r>
          </a:p>
          <a:p>
            <a:pPr marL="457200" lvl="2" indent="-457200">
              <a:spcBef>
                <a:spcPct val="20000"/>
              </a:spcBef>
              <a:buFont typeface="Wingdings" pitchFamily="2" charset="2"/>
              <a:buChar char="v"/>
            </a:pPr>
            <a:r>
              <a:rPr lang="tr-TR" sz="2400" b="1" dirty="0">
                <a:solidFill>
                  <a:prstClr val="black"/>
                </a:solidFill>
              </a:rPr>
              <a:t>Kültürlerarası ve </a:t>
            </a:r>
            <a:r>
              <a:rPr lang="tr-TR" sz="2400" b="1" dirty="0" err="1">
                <a:solidFill>
                  <a:prstClr val="black"/>
                </a:solidFill>
              </a:rPr>
              <a:t>d</a:t>
            </a:r>
            <a:r>
              <a:rPr lang="tr-TR" sz="2400" b="1" dirty="0" err="1" smtClean="0">
                <a:solidFill>
                  <a:prstClr val="black"/>
                </a:solidFill>
              </a:rPr>
              <a:t>inlerarası</a:t>
            </a:r>
            <a:r>
              <a:rPr lang="tr-TR" sz="2400" b="1" dirty="0" smtClean="0">
                <a:solidFill>
                  <a:prstClr val="black"/>
                </a:solidFill>
              </a:rPr>
              <a:t> </a:t>
            </a:r>
            <a:r>
              <a:rPr lang="tr-TR" sz="2400" b="1" dirty="0">
                <a:solidFill>
                  <a:prstClr val="black"/>
                </a:solidFill>
              </a:rPr>
              <a:t>çalışmalardan seçilen  Kavramlar üzerinde </a:t>
            </a:r>
            <a:r>
              <a:rPr lang="tr-TR" sz="2400" b="1" dirty="0" smtClean="0">
                <a:solidFill>
                  <a:prstClr val="black"/>
                </a:solidFill>
              </a:rPr>
              <a:t>çalışmalar</a:t>
            </a:r>
            <a:endParaRPr lang="tr-TR" sz="2400" b="1" dirty="0">
              <a:solidFill>
                <a:prstClr val="black"/>
              </a:solidFill>
            </a:endParaRPr>
          </a:p>
          <a:p>
            <a:pPr marL="342900" lvl="2" indent="-342900">
              <a:spcBef>
                <a:spcPct val="20000"/>
              </a:spcBef>
            </a:pPr>
            <a:endParaRPr lang="tr-TR" sz="2400" b="1" dirty="0" smtClean="0"/>
          </a:p>
          <a:p>
            <a:pPr marL="457200" lvl="2" indent="-457200">
              <a:spcBef>
                <a:spcPct val="20000"/>
              </a:spcBef>
            </a:pPr>
            <a:endParaRPr lang="tr-TR" sz="2400" b="1" dirty="0" smtClean="0"/>
          </a:p>
          <a:p>
            <a:pPr marL="342900" lvl="2" indent="-342900">
              <a:spcBef>
                <a:spcPct val="20000"/>
              </a:spcBef>
            </a:pPr>
            <a:endParaRPr lang="tr-TR" sz="2400" b="1" dirty="0" smtClean="0"/>
          </a:p>
          <a:p>
            <a:pPr marL="342900" lvl="2" indent="-342900">
              <a:spcBef>
                <a:spcPct val="20000"/>
              </a:spcBef>
            </a:pPr>
            <a:endParaRPr lang="tr-TR" sz="2400" b="1" dirty="0"/>
          </a:p>
          <a:p>
            <a:pPr marL="342900" lvl="2" indent="-342900">
              <a:spcBef>
                <a:spcPct val="20000"/>
              </a:spcBef>
            </a:pPr>
            <a:endParaRPr lang="tr-TR" sz="2400" b="1" dirty="0"/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43.tinypic.com/2a7x7o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718060" cy="6858000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844824"/>
            <a:ext cx="7787208" cy="4281339"/>
          </a:xfrm>
        </p:spPr>
        <p:txBody>
          <a:bodyPr>
            <a:normAutofit/>
          </a:bodyPr>
          <a:lstStyle/>
          <a:p>
            <a:pPr>
              <a:buNone/>
            </a:pPr>
            <a:endParaRPr lang="tr-TR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b="1" dirty="0"/>
          </a:p>
          <a:p>
            <a:pPr marL="342900" lvl="2" indent="-342900">
              <a:buNone/>
            </a:pPr>
            <a:endParaRPr lang="tr-TR" b="1" dirty="0" smtClean="0"/>
          </a:p>
          <a:p>
            <a:pPr marL="342900" lvl="2" indent="-342900">
              <a:buNone/>
            </a:pPr>
            <a:endParaRPr lang="tr-TR" b="1" dirty="0" smtClean="0"/>
          </a:p>
          <a:p>
            <a:pPr marL="342900" lvl="2" indent="-342900">
              <a:buNone/>
            </a:pPr>
            <a:endParaRPr lang="tr-TR" b="1" dirty="0" smtClean="0"/>
          </a:p>
          <a:p>
            <a:pPr marL="342900" lvl="2" indent="-342900">
              <a:buNone/>
            </a:pPr>
            <a:endParaRPr lang="tr-TR" sz="2000" b="1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1051992" y="548680"/>
            <a:ext cx="7787208" cy="5729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2" indent="-342900">
              <a:spcBef>
                <a:spcPct val="20000"/>
              </a:spcBef>
              <a:buFont typeface="Wingdings" pitchFamily="2" charset="2"/>
              <a:buChar char="v"/>
            </a:pPr>
            <a:endParaRPr lang="tr-TR" sz="3000" b="1" dirty="0" smtClean="0"/>
          </a:p>
          <a:p>
            <a:pPr marL="342900" lvl="2" indent="-342900">
              <a:spcBef>
                <a:spcPct val="20000"/>
              </a:spcBef>
            </a:pPr>
            <a:r>
              <a:rPr lang="tr-TR" sz="3000" b="1" u="sng" dirty="0" smtClean="0">
                <a:solidFill>
                  <a:srgbClr val="FF0000"/>
                </a:solidFill>
              </a:rPr>
              <a:t>6.HAFTA</a:t>
            </a:r>
            <a:endParaRPr lang="tr-TR" sz="3000" b="1" dirty="0" smtClean="0"/>
          </a:p>
          <a:p>
            <a:pPr marL="457200" lvl="2" indent="-457200">
              <a:spcBef>
                <a:spcPct val="20000"/>
              </a:spcBef>
              <a:buFont typeface="Wingdings" pitchFamily="2" charset="2"/>
              <a:buChar char="v"/>
            </a:pPr>
            <a:r>
              <a:rPr lang="tr-TR" sz="2400" b="1" dirty="0">
                <a:solidFill>
                  <a:prstClr val="black"/>
                </a:solidFill>
              </a:rPr>
              <a:t>Kültürlerarası ve </a:t>
            </a:r>
            <a:r>
              <a:rPr lang="tr-TR" sz="2400" b="1" dirty="0" err="1">
                <a:solidFill>
                  <a:prstClr val="black"/>
                </a:solidFill>
              </a:rPr>
              <a:t>d</a:t>
            </a:r>
            <a:r>
              <a:rPr lang="tr-TR" sz="2400" b="1" dirty="0" err="1" smtClean="0">
                <a:solidFill>
                  <a:prstClr val="black"/>
                </a:solidFill>
              </a:rPr>
              <a:t>inlerarası</a:t>
            </a:r>
            <a:r>
              <a:rPr lang="tr-TR" sz="2400" b="1" dirty="0" smtClean="0">
                <a:solidFill>
                  <a:prstClr val="black"/>
                </a:solidFill>
              </a:rPr>
              <a:t> </a:t>
            </a:r>
            <a:r>
              <a:rPr lang="tr-TR" sz="2400" b="1" dirty="0">
                <a:solidFill>
                  <a:prstClr val="black"/>
                </a:solidFill>
              </a:rPr>
              <a:t>çalışmalardan seçilen  Kavramlar üzerinde </a:t>
            </a:r>
            <a:r>
              <a:rPr lang="tr-TR" sz="2400" b="1" dirty="0" smtClean="0">
                <a:solidFill>
                  <a:prstClr val="black"/>
                </a:solidFill>
              </a:rPr>
              <a:t>çalışmalar        </a:t>
            </a:r>
          </a:p>
          <a:p>
            <a:pPr marL="457200" lvl="2" indent="-457200">
              <a:spcBef>
                <a:spcPct val="20000"/>
              </a:spcBef>
              <a:buFont typeface="Wingdings" pitchFamily="2" charset="2"/>
              <a:buChar char="v"/>
            </a:pPr>
            <a:endParaRPr lang="tr-TR" sz="2400" b="1" dirty="0">
              <a:solidFill>
                <a:prstClr val="black"/>
              </a:solidFill>
            </a:endParaRPr>
          </a:p>
          <a:p>
            <a:pPr marL="0" lvl="2">
              <a:spcBef>
                <a:spcPct val="20000"/>
              </a:spcBef>
            </a:pPr>
            <a:endParaRPr lang="tr-TR" sz="3200" b="1" dirty="0" smtClean="0"/>
          </a:p>
          <a:p>
            <a:pPr marL="342900" lvl="2" indent="-342900">
              <a:spcBef>
                <a:spcPct val="20000"/>
              </a:spcBef>
            </a:pPr>
            <a:endParaRPr lang="tr-TR" sz="2800" b="1" u="sng" dirty="0" smtClean="0">
              <a:solidFill>
                <a:srgbClr val="FF0000"/>
              </a:solidFill>
            </a:endParaRPr>
          </a:p>
          <a:p>
            <a:pPr marL="342900" lvl="2" indent="-342900">
              <a:spcBef>
                <a:spcPct val="20000"/>
              </a:spcBef>
            </a:pPr>
            <a:r>
              <a:rPr lang="tr-TR" sz="2800" b="1" u="sng" dirty="0" smtClean="0">
                <a:solidFill>
                  <a:srgbClr val="FF0000"/>
                </a:solidFill>
              </a:rPr>
              <a:t>7.HAFTA </a:t>
            </a:r>
            <a:r>
              <a:rPr lang="tr-TR" sz="2600" b="1" dirty="0" smtClean="0">
                <a:solidFill>
                  <a:prstClr val="black"/>
                </a:solidFill>
              </a:rPr>
              <a:t>– </a:t>
            </a:r>
            <a:r>
              <a:rPr lang="tr-TR" sz="2800" b="1" dirty="0" smtClean="0">
                <a:solidFill>
                  <a:prstClr val="black"/>
                </a:solidFill>
              </a:rPr>
              <a:t>Ara Değerlendirme</a:t>
            </a:r>
          </a:p>
          <a:p>
            <a:pPr marL="342900" lvl="2" indent="-342900">
              <a:spcBef>
                <a:spcPct val="20000"/>
              </a:spcBef>
              <a:buFont typeface="Wingdings" pitchFamily="2" charset="2"/>
              <a:buChar char="v"/>
            </a:pPr>
            <a:endParaRPr lang="tr-TR" sz="2400" b="1" dirty="0"/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İçerik Yer Tutucusu"/>
          <p:cNvSpPr txBox="1">
            <a:spLocks/>
          </p:cNvSpPr>
          <p:nvPr/>
        </p:nvSpPr>
        <p:spPr>
          <a:xfrm>
            <a:off x="1051992" y="548680"/>
            <a:ext cx="7787208" cy="5729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2" indent="-342900">
              <a:spcBef>
                <a:spcPct val="20000"/>
              </a:spcBef>
            </a:pPr>
            <a:r>
              <a:rPr lang="tr-TR" sz="3000" b="1" u="sng" dirty="0" smtClean="0">
                <a:solidFill>
                  <a:srgbClr val="FF0000"/>
                </a:solidFill>
              </a:rPr>
              <a:t>8.HAFTA</a:t>
            </a:r>
            <a:endParaRPr lang="tr-TR" sz="3000" b="1" u="sng" dirty="0">
              <a:solidFill>
                <a:srgbClr val="FF0000"/>
              </a:solidFill>
            </a:endParaRPr>
          </a:p>
          <a:p>
            <a:pPr marL="342900" lvl="2" indent="-342900">
              <a:spcBef>
                <a:spcPct val="20000"/>
              </a:spcBef>
            </a:pPr>
            <a:endParaRPr lang="tr-TR" sz="2800" b="1" dirty="0" smtClean="0"/>
          </a:p>
          <a:p>
            <a:pPr marL="457200" lvl="2" indent="-457200">
              <a:spcBef>
                <a:spcPct val="20000"/>
              </a:spcBef>
              <a:buFont typeface="Wingdings" pitchFamily="2" charset="2"/>
              <a:buChar char="v"/>
            </a:pPr>
            <a:r>
              <a:rPr lang="tr-TR" sz="2400" b="1" dirty="0">
                <a:solidFill>
                  <a:prstClr val="black"/>
                </a:solidFill>
              </a:rPr>
              <a:t>Kültürlerarası ve </a:t>
            </a:r>
            <a:r>
              <a:rPr lang="tr-TR" sz="2400" b="1" dirty="0" smtClean="0">
                <a:solidFill>
                  <a:prstClr val="black"/>
                </a:solidFill>
              </a:rPr>
              <a:t>Dinler arası </a:t>
            </a:r>
            <a:r>
              <a:rPr lang="tr-TR" sz="2400" b="1" dirty="0">
                <a:solidFill>
                  <a:prstClr val="black"/>
                </a:solidFill>
              </a:rPr>
              <a:t>çalışmalardan seçilen  Kavramlar üzerinde </a:t>
            </a:r>
            <a:r>
              <a:rPr lang="tr-TR" sz="2400" b="1" dirty="0" smtClean="0">
                <a:solidFill>
                  <a:prstClr val="black"/>
                </a:solidFill>
              </a:rPr>
              <a:t>çalışmalar</a:t>
            </a:r>
            <a:endParaRPr lang="tr-TR" sz="2400" b="1" dirty="0">
              <a:solidFill>
                <a:prstClr val="black"/>
              </a:solidFill>
            </a:endParaRPr>
          </a:p>
          <a:p>
            <a:pPr marL="457200" lvl="2" indent="-457200">
              <a:spcBef>
                <a:spcPct val="20000"/>
              </a:spcBef>
              <a:buFont typeface="Wingdings" pitchFamily="2" charset="2"/>
              <a:buChar char="v"/>
            </a:pPr>
            <a:endParaRPr lang="tr-TR" sz="2800" b="1" dirty="0" smtClean="0"/>
          </a:p>
          <a:p>
            <a:pPr marL="342900" lvl="2" indent="-342900">
              <a:spcBef>
                <a:spcPct val="20000"/>
              </a:spcBef>
            </a:pPr>
            <a:r>
              <a:rPr lang="tr-TR" sz="2800" b="1" u="sng" dirty="0" smtClean="0">
                <a:solidFill>
                  <a:srgbClr val="FF0000"/>
                </a:solidFill>
              </a:rPr>
              <a:t>9.HAFTA</a:t>
            </a:r>
            <a:endParaRPr lang="tr-TR" sz="4000" b="1" dirty="0" smtClean="0"/>
          </a:p>
          <a:p>
            <a:pPr marL="342900" lvl="2" indent="-342900">
              <a:spcBef>
                <a:spcPct val="20000"/>
              </a:spcBef>
            </a:pPr>
            <a:endParaRPr lang="tr-TR" sz="4000" b="1" dirty="0" smtClean="0"/>
          </a:p>
          <a:p>
            <a:pPr marL="457200" lvl="2" indent="-457200">
              <a:spcBef>
                <a:spcPct val="20000"/>
              </a:spcBef>
              <a:buFont typeface="Wingdings" pitchFamily="2" charset="2"/>
              <a:buChar char="v"/>
            </a:pPr>
            <a:r>
              <a:rPr lang="tr-TR" sz="2400" b="1" dirty="0">
                <a:solidFill>
                  <a:prstClr val="black"/>
                </a:solidFill>
              </a:rPr>
              <a:t>Kültürlerarası ve </a:t>
            </a:r>
            <a:r>
              <a:rPr lang="tr-TR" sz="2400" b="1" dirty="0" smtClean="0">
                <a:solidFill>
                  <a:prstClr val="black"/>
                </a:solidFill>
              </a:rPr>
              <a:t>Dinler arası </a:t>
            </a:r>
            <a:r>
              <a:rPr lang="tr-TR" sz="2400" b="1" dirty="0">
                <a:solidFill>
                  <a:prstClr val="black"/>
                </a:solidFill>
              </a:rPr>
              <a:t>çalışmalardan seçilen  Kavramlar üzerinde </a:t>
            </a:r>
            <a:r>
              <a:rPr lang="tr-TR" sz="2400" b="1" dirty="0" smtClean="0">
                <a:solidFill>
                  <a:prstClr val="black"/>
                </a:solidFill>
              </a:rPr>
              <a:t>çalışmalar</a:t>
            </a:r>
            <a:endParaRPr lang="tr-TR" sz="2400" b="1" dirty="0">
              <a:solidFill>
                <a:prstClr val="black"/>
              </a:solidFill>
            </a:endParaRPr>
          </a:p>
          <a:p>
            <a:pPr marL="457200" lvl="2" indent="-457200">
              <a:spcBef>
                <a:spcPct val="20000"/>
              </a:spcBef>
              <a:buFont typeface="Wingdings" pitchFamily="2" charset="2"/>
              <a:buChar char="v"/>
            </a:pPr>
            <a:endParaRPr lang="tr-TR" sz="2800" b="1" dirty="0" smtClean="0"/>
          </a:p>
          <a:p>
            <a:pPr marL="457200" lvl="2" indent="-457200">
              <a:spcBef>
                <a:spcPct val="20000"/>
              </a:spcBef>
            </a:pPr>
            <a:endParaRPr lang="tr-TR" sz="2800" b="1" dirty="0" smtClean="0"/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43.tinypic.com/2a7x7o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718060" cy="6858000"/>
          </a:xfrm>
          <a:prstGeom prst="rect">
            <a:avLst/>
          </a:prstGeom>
          <a:noFill/>
        </p:spPr>
      </p:pic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844824"/>
            <a:ext cx="7787208" cy="4281339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tr-TR" b="1" u="sng" dirty="0" smtClean="0">
              <a:solidFill>
                <a:srgbClr val="FF0000"/>
              </a:solidFill>
            </a:endParaRPr>
          </a:p>
          <a:p>
            <a:pPr marL="342900" lvl="2" indent="-342900" algn="just">
              <a:buNone/>
            </a:pPr>
            <a:endParaRPr lang="tr-TR" b="1" u="sng" dirty="0" smtClean="0">
              <a:solidFill>
                <a:srgbClr val="FF0000"/>
              </a:solidFill>
            </a:endParaRPr>
          </a:p>
          <a:p>
            <a:pPr marL="342900" lvl="2" indent="-342900" algn="just">
              <a:buNone/>
            </a:pPr>
            <a:r>
              <a:rPr lang="tr-TR" b="1" u="sng" dirty="0" smtClean="0">
                <a:solidFill>
                  <a:srgbClr val="FF0000"/>
                </a:solidFill>
              </a:rPr>
              <a:t>11.HAFTA</a:t>
            </a:r>
          </a:p>
          <a:p>
            <a:pPr marL="342900" lvl="2" indent="-342900" algn="just">
              <a:buNone/>
            </a:pPr>
            <a:endParaRPr lang="tr-TR" b="1" u="sng" dirty="0" smtClean="0">
              <a:solidFill>
                <a:srgbClr val="FF0000"/>
              </a:solidFill>
            </a:endParaRPr>
          </a:p>
          <a:p>
            <a:pPr marL="342900" lvl="2" indent="-342900">
              <a:buFont typeface="Wingdings" pitchFamily="2" charset="2"/>
              <a:buChar char="v"/>
            </a:pPr>
            <a:r>
              <a:rPr lang="tr-TR" b="1" dirty="0" smtClean="0"/>
              <a:t>“Sorumluluk” Kavramı Örneği</a:t>
            </a:r>
          </a:p>
          <a:p>
            <a:pPr marL="342900" lvl="2" indent="-342900">
              <a:buNone/>
            </a:pPr>
            <a:endParaRPr lang="tr-TR" b="1" dirty="0" smtClean="0"/>
          </a:p>
          <a:p>
            <a:pPr marL="342900" lvl="2" indent="-342900">
              <a:buNone/>
            </a:pPr>
            <a:r>
              <a:rPr lang="tr-TR" b="1" u="sng" dirty="0" smtClean="0">
                <a:solidFill>
                  <a:srgbClr val="FF0000"/>
                </a:solidFill>
              </a:rPr>
              <a:t>12. HAFTA</a:t>
            </a:r>
          </a:p>
          <a:p>
            <a:pPr marL="342900" lvl="2" indent="-342900">
              <a:buFont typeface="Wingdings" pitchFamily="2" charset="2"/>
              <a:buChar char="v"/>
            </a:pPr>
            <a:r>
              <a:rPr lang="tr-TR" b="1" dirty="0" smtClean="0"/>
              <a:t>“</a:t>
            </a:r>
            <a:r>
              <a:rPr lang="tr-TR" b="1" dirty="0" err="1" smtClean="0"/>
              <a:t>Tearuf</a:t>
            </a:r>
            <a:r>
              <a:rPr lang="tr-TR" b="1" dirty="0" smtClean="0"/>
              <a:t>” Kavramı Örneği</a:t>
            </a:r>
          </a:p>
          <a:p>
            <a:pPr marL="342900" lvl="2" indent="-342900">
              <a:buNone/>
            </a:pPr>
            <a:endParaRPr lang="tr-TR" b="1" dirty="0" smtClean="0"/>
          </a:p>
          <a:p>
            <a:pPr marL="342900" lvl="2" indent="-342900">
              <a:buNone/>
            </a:pPr>
            <a:endParaRPr lang="tr-TR" sz="2000" b="1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1051992" y="548680"/>
            <a:ext cx="7787208" cy="5729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2" indent="-342900">
              <a:spcBef>
                <a:spcPct val="20000"/>
              </a:spcBef>
            </a:pPr>
            <a:r>
              <a:rPr lang="tr-TR" sz="2800" b="1" u="sng" dirty="0" smtClean="0">
                <a:solidFill>
                  <a:srgbClr val="FF0000"/>
                </a:solidFill>
              </a:rPr>
              <a:t>10.HAFTA</a:t>
            </a:r>
          </a:p>
          <a:p>
            <a:pPr marL="342900" lvl="2" indent="-342900" algn="just">
              <a:spcBef>
                <a:spcPct val="20000"/>
              </a:spcBef>
            </a:pPr>
            <a:endParaRPr lang="tr-TR" sz="1100" b="1" dirty="0" smtClean="0"/>
          </a:p>
          <a:p>
            <a:pPr marL="342900" marR="0" lvl="2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tr-TR" sz="2400" b="1" baseline="0" dirty="0" smtClean="0"/>
              <a:t>“Güven”</a:t>
            </a:r>
            <a:r>
              <a:rPr lang="tr-TR" sz="2400" b="1" dirty="0" smtClean="0"/>
              <a:t> Kavramı Örneği</a:t>
            </a: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294</Words>
  <Application>Microsoft Office PowerPoint</Application>
  <PresentationFormat>Ekran Gösterisi 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Comic Sans MS</vt:lpstr>
      <vt:lpstr>Wingdings</vt:lpstr>
      <vt:lpstr>Ofis Teması</vt:lpstr>
      <vt:lpstr>DİNİ KAVRAMLAR  VE  ÖĞRENME ORTAMLARı Prof. Dr. Mualla SELÇUK Felsefe ve Din Bilimleri</vt:lpstr>
      <vt:lpstr>PowerPoint Sunusu</vt:lpstr>
      <vt:lpstr>PowerPoint Sunusu</vt:lpstr>
      <vt:lpstr>PowerPoint Sunusu</vt:lpstr>
      <vt:lpstr>DİNİ KAVRAMLAR VE ÖĞRENME ORTAMLARI DERSİ  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hasan</dc:creator>
  <cp:lastModifiedBy>user</cp:lastModifiedBy>
  <cp:revision>20</cp:revision>
  <dcterms:created xsi:type="dcterms:W3CDTF">2015-10-01T17:28:58Z</dcterms:created>
  <dcterms:modified xsi:type="dcterms:W3CDTF">2018-06-11T12:32:03Z</dcterms:modified>
</cp:coreProperties>
</file>