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media/image1.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b="def" i="def"/>
      <a:tcStyle>
        <a:tcBdr/>
        <a:fill>
          <a:solidFill>
            <a:srgbClr val="E8EC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 Id="rId48" Type="http://schemas.openxmlformats.org/officeDocument/2006/relationships/slide" Target="slides/slide41.xml"/><Relationship Id="rId49" Type="http://schemas.openxmlformats.org/officeDocument/2006/relationships/slide" Target="slides/slide42.xml"/><Relationship Id="rId50" Type="http://schemas.openxmlformats.org/officeDocument/2006/relationships/slide" Target="slides/slide43.xml"/><Relationship Id="rId51" Type="http://schemas.openxmlformats.org/officeDocument/2006/relationships/slide" Target="slides/slide44.xml"/><Relationship Id="rId52" Type="http://schemas.openxmlformats.org/officeDocument/2006/relationships/slide" Target="slides/slide45.xml"/><Relationship Id="rId53" Type="http://schemas.openxmlformats.org/officeDocument/2006/relationships/slide" Target="slides/slide46.xml"/><Relationship Id="rId54" Type="http://schemas.openxmlformats.org/officeDocument/2006/relationships/slide" Target="slides/slide47.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9" name="Shape 99"/>
          <p:cNvSpPr/>
          <p:nvPr>
            <p:ph type="sldImg"/>
          </p:nvPr>
        </p:nvSpPr>
        <p:spPr>
          <a:xfrm>
            <a:off x="1143000" y="685800"/>
            <a:ext cx="4572000" cy="3429000"/>
          </a:xfrm>
          <a:prstGeom prst="rect">
            <a:avLst/>
          </a:prstGeom>
        </p:spPr>
        <p:txBody>
          <a:bodyPr/>
          <a:lstStyle/>
          <a:p>
            <a:pPr/>
          </a:p>
        </p:txBody>
      </p:sp>
      <p:sp>
        <p:nvSpPr>
          <p:cNvPr id="100" name="Shape 100"/>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Başlık Slaydı">
    <p:spTree>
      <p:nvGrpSpPr>
        <p:cNvPr id="1" name=""/>
        <p:cNvGrpSpPr/>
        <p:nvPr/>
      </p:nvGrpSpPr>
      <p:grpSpPr>
        <a:xfrm>
          <a:off x="0" y="0"/>
          <a:ext cx="0" cy="0"/>
          <a:chOff x="0" y="0"/>
          <a:chExt cx="0" cy="0"/>
        </a:xfrm>
      </p:grpSpPr>
      <p:sp>
        <p:nvSpPr>
          <p:cNvPr id="11" name="Başlık Metni"/>
          <p:cNvSpPr txBox="1"/>
          <p:nvPr>
            <p:ph type="title"/>
          </p:nvPr>
        </p:nvSpPr>
        <p:spPr>
          <a:xfrm>
            <a:off x="685800" y="2130425"/>
            <a:ext cx="7772400" cy="1470025"/>
          </a:xfrm>
          <a:prstGeom prst="rect">
            <a:avLst/>
          </a:prstGeom>
        </p:spPr>
        <p:txBody>
          <a:bodyPr/>
          <a:lstStyle/>
          <a:p>
            <a:pPr/>
            <a:r>
              <a:t>Başlık Metni</a:t>
            </a:r>
          </a:p>
        </p:txBody>
      </p:sp>
      <p:sp>
        <p:nvSpPr>
          <p:cNvPr id="12" name="Gövde Düzeyi Bir…"/>
          <p:cNvSpPr txBox="1"/>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pPr/>
            <a:r>
              <a:t>Gövde Düzeyi Bir</a:t>
            </a:r>
          </a:p>
          <a:p>
            <a:pPr lvl="1"/>
            <a:r>
              <a:t>Gövde Düzeyi İki</a:t>
            </a:r>
          </a:p>
          <a:p>
            <a:pPr lvl="2"/>
            <a:r>
              <a:t>Gövde Düzeyi Üç</a:t>
            </a:r>
          </a:p>
          <a:p>
            <a:pPr lvl="3"/>
            <a:r>
              <a:t>Gövde Düzeyi Dört</a:t>
            </a:r>
          </a:p>
          <a:p>
            <a:pPr lvl="4"/>
            <a:r>
              <a:t>Gövde Düzeyi Beş</a:t>
            </a:r>
          </a:p>
        </p:txBody>
      </p:sp>
      <p:sp>
        <p:nvSpPr>
          <p:cNvPr id="13" name="Slayt Numarası"/>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İçerik">
    <p:spTree>
      <p:nvGrpSpPr>
        <p:cNvPr id="1" name=""/>
        <p:cNvGrpSpPr/>
        <p:nvPr/>
      </p:nvGrpSpPr>
      <p:grpSpPr>
        <a:xfrm>
          <a:off x="0" y="0"/>
          <a:ext cx="0" cy="0"/>
          <a:chOff x="0" y="0"/>
          <a:chExt cx="0" cy="0"/>
        </a:xfrm>
      </p:grpSpPr>
      <p:sp>
        <p:nvSpPr>
          <p:cNvPr id="92" name="Gövde Düzeyi Bir…"/>
          <p:cNvSpPr txBox="1"/>
          <p:nvPr>
            <p:ph type="body" idx="1"/>
          </p:nvPr>
        </p:nvSpPr>
        <p:spPr>
          <a:xfrm>
            <a:off x="317500" y="722312"/>
            <a:ext cx="8637589" cy="5334001"/>
          </a:xfrm>
          <a:prstGeom prst="rect">
            <a:avLst/>
          </a:prstGeom>
        </p:spPr>
        <p:txBody>
          <a:bodyPr/>
          <a:lstStyle/>
          <a:p>
            <a:pPr/>
            <a:r>
              <a:t>Gövde Düzeyi Bir</a:t>
            </a:r>
          </a:p>
          <a:p>
            <a:pPr lvl="1"/>
            <a:r>
              <a:t>Gövde Düzeyi İki</a:t>
            </a:r>
          </a:p>
          <a:p>
            <a:pPr lvl="2"/>
            <a:r>
              <a:t>Gövde Düzeyi Üç</a:t>
            </a:r>
          </a:p>
          <a:p>
            <a:pPr lvl="3"/>
            <a:r>
              <a:t>Gövde Düzeyi Dört</a:t>
            </a:r>
          </a:p>
          <a:p>
            <a:pPr lvl="4"/>
            <a:r>
              <a:t>Gövde Düzeyi Beş</a:t>
            </a:r>
          </a:p>
        </p:txBody>
      </p:sp>
      <p:sp>
        <p:nvSpPr>
          <p:cNvPr id="93" name="Slayt Numarası"/>
          <p:cNvSpPr txBox="1"/>
          <p:nvPr>
            <p:ph type="sldNum" sz="quarter" idx="2"/>
          </p:nvPr>
        </p:nvSpPr>
        <p:spPr>
          <a:xfrm>
            <a:off x="1792426" y="6455092"/>
            <a:ext cx="258624" cy="26924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aşlık ve İçerik">
    <p:spTree>
      <p:nvGrpSpPr>
        <p:cNvPr id="1" name=""/>
        <p:cNvGrpSpPr/>
        <p:nvPr/>
      </p:nvGrpSpPr>
      <p:grpSpPr>
        <a:xfrm>
          <a:off x="0" y="0"/>
          <a:ext cx="0" cy="0"/>
          <a:chOff x="0" y="0"/>
          <a:chExt cx="0" cy="0"/>
        </a:xfrm>
      </p:grpSpPr>
      <p:sp>
        <p:nvSpPr>
          <p:cNvPr id="20" name="Başlık Metni"/>
          <p:cNvSpPr txBox="1"/>
          <p:nvPr>
            <p:ph type="title"/>
          </p:nvPr>
        </p:nvSpPr>
        <p:spPr>
          <a:prstGeom prst="rect">
            <a:avLst/>
          </a:prstGeom>
        </p:spPr>
        <p:txBody>
          <a:bodyPr/>
          <a:lstStyle/>
          <a:p>
            <a:pPr/>
            <a:r>
              <a:t>Başlık Metni</a:t>
            </a:r>
          </a:p>
        </p:txBody>
      </p:sp>
      <p:sp>
        <p:nvSpPr>
          <p:cNvPr id="21" name="Gövde Düzeyi Bir…"/>
          <p:cNvSpPr txBox="1"/>
          <p:nvPr>
            <p:ph type="body" idx="1"/>
          </p:nvPr>
        </p:nvSpPr>
        <p:spPr>
          <a:prstGeom prst="rect">
            <a:avLst/>
          </a:prstGeom>
        </p:spPr>
        <p:txBody>
          <a:bodyPr/>
          <a:lstStyle/>
          <a:p>
            <a:pPr/>
            <a:r>
              <a:t>Gövde Düzeyi Bir</a:t>
            </a:r>
          </a:p>
          <a:p>
            <a:pPr lvl="1"/>
            <a:r>
              <a:t>Gövde Düzeyi İki</a:t>
            </a:r>
          </a:p>
          <a:p>
            <a:pPr lvl="2"/>
            <a:r>
              <a:t>Gövde Düzeyi Üç</a:t>
            </a:r>
          </a:p>
          <a:p>
            <a:pPr lvl="3"/>
            <a:r>
              <a:t>Gövde Düzeyi Dört</a:t>
            </a:r>
          </a:p>
          <a:p>
            <a:pPr lvl="4"/>
            <a:r>
              <a:t>Gövde Düzeyi Beş</a:t>
            </a:r>
          </a:p>
        </p:txBody>
      </p:sp>
      <p:sp>
        <p:nvSpPr>
          <p:cNvPr id="22" name="Slayt Numarası"/>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ölüm Üstbilgisi">
    <p:spTree>
      <p:nvGrpSpPr>
        <p:cNvPr id="1" name=""/>
        <p:cNvGrpSpPr/>
        <p:nvPr/>
      </p:nvGrpSpPr>
      <p:grpSpPr>
        <a:xfrm>
          <a:off x="0" y="0"/>
          <a:ext cx="0" cy="0"/>
          <a:chOff x="0" y="0"/>
          <a:chExt cx="0" cy="0"/>
        </a:xfrm>
      </p:grpSpPr>
      <p:sp>
        <p:nvSpPr>
          <p:cNvPr id="29" name="Başlık Metni"/>
          <p:cNvSpPr txBox="1"/>
          <p:nvPr>
            <p:ph type="title"/>
          </p:nvPr>
        </p:nvSpPr>
        <p:spPr>
          <a:xfrm>
            <a:off x="722312" y="4406900"/>
            <a:ext cx="7772401" cy="1362075"/>
          </a:xfrm>
          <a:prstGeom prst="rect">
            <a:avLst/>
          </a:prstGeom>
        </p:spPr>
        <p:txBody>
          <a:bodyPr anchor="t"/>
          <a:lstStyle>
            <a:lvl1pPr algn="l">
              <a:defRPr b="1" cap="all" sz="4000"/>
            </a:lvl1pPr>
          </a:lstStyle>
          <a:p>
            <a:pPr/>
            <a:r>
              <a:t>Başlık Metni</a:t>
            </a:r>
          </a:p>
        </p:txBody>
      </p:sp>
      <p:sp>
        <p:nvSpPr>
          <p:cNvPr id="30" name="Gövde Düzeyi Bir…"/>
          <p:cNvSpPr txBox="1"/>
          <p:nvPr>
            <p:ph type="body" sz="quarter"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pPr/>
            <a:r>
              <a:t>Gövde Düzeyi Bir</a:t>
            </a:r>
          </a:p>
          <a:p>
            <a:pPr lvl="1"/>
            <a:r>
              <a:t>Gövde Düzeyi İki</a:t>
            </a:r>
          </a:p>
          <a:p>
            <a:pPr lvl="2"/>
            <a:r>
              <a:t>Gövde Düzeyi Üç</a:t>
            </a:r>
          </a:p>
          <a:p>
            <a:pPr lvl="3"/>
            <a:r>
              <a:t>Gövde Düzeyi Dört</a:t>
            </a:r>
          </a:p>
          <a:p>
            <a:pPr lvl="4"/>
            <a:r>
              <a:t>Gövde Düzeyi Beş</a:t>
            </a:r>
          </a:p>
        </p:txBody>
      </p:sp>
      <p:sp>
        <p:nvSpPr>
          <p:cNvPr id="31" name="Slayt Numarası"/>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İki İçerik">
    <p:spTree>
      <p:nvGrpSpPr>
        <p:cNvPr id="1" name=""/>
        <p:cNvGrpSpPr/>
        <p:nvPr/>
      </p:nvGrpSpPr>
      <p:grpSpPr>
        <a:xfrm>
          <a:off x="0" y="0"/>
          <a:ext cx="0" cy="0"/>
          <a:chOff x="0" y="0"/>
          <a:chExt cx="0" cy="0"/>
        </a:xfrm>
      </p:grpSpPr>
      <p:sp>
        <p:nvSpPr>
          <p:cNvPr id="38" name="Başlık Metni"/>
          <p:cNvSpPr txBox="1"/>
          <p:nvPr>
            <p:ph type="title"/>
          </p:nvPr>
        </p:nvSpPr>
        <p:spPr>
          <a:prstGeom prst="rect">
            <a:avLst/>
          </a:prstGeom>
        </p:spPr>
        <p:txBody>
          <a:bodyPr/>
          <a:lstStyle/>
          <a:p>
            <a:pPr/>
            <a:r>
              <a:t>Başlık Metni</a:t>
            </a:r>
          </a:p>
        </p:txBody>
      </p:sp>
      <p:sp>
        <p:nvSpPr>
          <p:cNvPr id="39" name="Gövde Düzeyi Bir…"/>
          <p:cNvSpPr txBox="1"/>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pPr/>
            <a:r>
              <a:t>Gövde Düzeyi Bir</a:t>
            </a:r>
          </a:p>
          <a:p>
            <a:pPr lvl="1"/>
            <a:r>
              <a:t>Gövde Düzeyi İki</a:t>
            </a:r>
          </a:p>
          <a:p>
            <a:pPr lvl="2"/>
            <a:r>
              <a:t>Gövde Düzeyi Üç</a:t>
            </a:r>
          </a:p>
          <a:p>
            <a:pPr lvl="3"/>
            <a:r>
              <a:t>Gövde Düzeyi Dört</a:t>
            </a:r>
          </a:p>
          <a:p>
            <a:pPr lvl="4"/>
            <a:r>
              <a:t>Gövde Düzeyi Beş</a:t>
            </a:r>
          </a:p>
        </p:txBody>
      </p:sp>
      <p:sp>
        <p:nvSpPr>
          <p:cNvPr id="40" name="Slayt Numarası"/>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Karşılaştırma">
    <p:spTree>
      <p:nvGrpSpPr>
        <p:cNvPr id="1" name=""/>
        <p:cNvGrpSpPr/>
        <p:nvPr/>
      </p:nvGrpSpPr>
      <p:grpSpPr>
        <a:xfrm>
          <a:off x="0" y="0"/>
          <a:ext cx="0" cy="0"/>
          <a:chOff x="0" y="0"/>
          <a:chExt cx="0" cy="0"/>
        </a:xfrm>
      </p:grpSpPr>
      <p:sp>
        <p:nvSpPr>
          <p:cNvPr id="47" name="Başlık Metni"/>
          <p:cNvSpPr txBox="1"/>
          <p:nvPr>
            <p:ph type="title"/>
          </p:nvPr>
        </p:nvSpPr>
        <p:spPr>
          <a:prstGeom prst="rect">
            <a:avLst/>
          </a:prstGeom>
        </p:spPr>
        <p:txBody>
          <a:bodyPr/>
          <a:lstStyle/>
          <a:p>
            <a:pPr/>
            <a:r>
              <a:t>Başlık Metni</a:t>
            </a:r>
          </a:p>
        </p:txBody>
      </p:sp>
      <p:sp>
        <p:nvSpPr>
          <p:cNvPr id="48" name="Gövde Düzeyi Bir…"/>
          <p:cNvSpPr txBox="1"/>
          <p:nvPr>
            <p:ph type="body" sz="quarter" idx="1"/>
          </p:nvPr>
        </p:nvSpPr>
        <p:spPr>
          <a:xfrm>
            <a:off x="457200" y="1535112"/>
            <a:ext cx="4040188" cy="639763"/>
          </a:xfrm>
          <a:prstGeom prst="rect">
            <a:avLst/>
          </a:prstGeom>
        </p:spPr>
        <p:txBody>
          <a:bodyPr anchor="b"/>
          <a:lstStyle>
            <a:lvl1pPr marL="0" indent="0">
              <a:spcBef>
                <a:spcPts val="500"/>
              </a:spcBef>
              <a:buSzTx/>
              <a:buFontTx/>
              <a:buNone/>
              <a:defRPr b="1" sz="2400"/>
            </a:lvl1pPr>
            <a:lvl2pPr marL="0" indent="457200">
              <a:spcBef>
                <a:spcPts val="500"/>
              </a:spcBef>
              <a:buSzTx/>
              <a:buFontTx/>
              <a:buNone/>
              <a:defRPr b="1" sz="2400"/>
            </a:lvl2pPr>
            <a:lvl3pPr marL="0" indent="914400">
              <a:spcBef>
                <a:spcPts val="500"/>
              </a:spcBef>
              <a:buSzTx/>
              <a:buFontTx/>
              <a:buNone/>
              <a:defRPr b="1" sz="2400"/>
            </a:lvl3pPr>
            <a:lvl4pPr marL="0" indent="1371600">
              <a:spcBef>
                <a:spcPts val="500"/>
              </a:spcBef>
              <a:buSzTx/>
              <a:buFontTx/>
              <a:buNone/>
              <a:defRPr b="1" sz="2400"/>
            </a:lvl4pPr>
            <a:lvl5pPr marL="0" indent="1828800">
              <a:spcBef>
                <a:spcPts val="500"/>
              </a:spcBef>
              <a:buSzTx/>
              <a:buFontTx/>
              <a:buNone/>
              <a:defRPr b="1" sz="2400"/>
            </a:lvl5pPr>
          </a:lstStyle>
          <a:p>
            <a:pPr/>
            <a:r>
              <a:t>Gövde Düzeyi Bir</a:t>
            </a:r>
          </a:p>
          <a:p>
            <a:pPr lvl="1"/>
            <a:r>
              <a:t>Gövde Düzeyi İki</a:t>
            </a:r>
          </a:p>
          <a:p>
            <a:pPr lvl="2"/>
            <a:r>
              <a:t>Gövde Düzeyi Üç</a:t>
            </a:r>
          </a:p>
          <a:p>
            <a:pPr lvl="3"/>
            <a:r>
              <a:t>Gövde Düzeyi Dört</a:t>
            </a:r>
          </a:p>
          <a:p>
            <a:pPr lvl="4"/>
            <a:r>
              <a:t>Gövde Düzeyi Beş</a:t>
            </a:r>
          </a:p>
        </p:txBody>
      </p:sp>
      <p:sp>
        <p:nvSpPr>
          <p:cNvPr id="49" name="4 Metin Yer Tutucusu"/>
          <p:cNvSpPr/>
          <p:nvPr>
            <p:ph type="body" sz="quarter" idx="13"/>
          </p:nvPr>
        </p:nvSpPr>
        <p:spPr>
          <a:xfrm>
            <a:off x="4645025" y="1535112"/>
            <a:ext cx="4041775" cy="639763"/>
          </a:xfrm>
          <a:prstGeom prst="rect">
            <a:avLst/>
          </a:prstGeom>
        </p:spPr>
        <p:txBody>
          <a:bodyPr anchor="b"/>
          <a:lstStyle/>
          <a:p>
            <a:pPr marL="0" indent="0">
              <a:spcBef>
                <a:spcPts val="500"/>
              </a:spcBef>
              <a:buSzTx/>
              <a:buFontTx/>
              <a:buNone/>
              <a:defRPr b="1" sz="2400"/>
            </a:pPr>
          </a:p>
        </p:txBody>
      </p:sp>
      <p:sp>
        <p:nvSpPr>
          <p:cNvPr id="50" name="Slayt Numarası"/>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Yalnızca Başlık">
    <p:spTree>
      <p:nvGrpSpPr>
        <p:cNvPr id="1" name=""/>
        <p:cNvGrpSpPr/>
        <p:nvPr/>
      </p:nvGrpSpPr>
      <p:grpSpPr>
        <a:xfrm>
          <a:off x="0" y="0"/>
          <a:ext cx="0" cy="0"/>
          <a:chOff x="0" y="0"/>
          <a:chExt cx="0" cy="0"/>
        </a:xfrm>
      </p:grpSpPr>
      <p:sp>
        <p:nvSpPr>
          <p:cNvPr id="57" name="Başlık Metni"/>
          <p:cNvSpPr txBox="1"/>
          <p:nvPr>
            <p:ph type="title"/>
          </p:nvPr>
        </p:nvSpPr>
        <p:spPr>
          <a:prstGeom prst="rect">
            <a:avLst/>
          </a:prstGeom>
        </p:spPr>
        <p:txBody>
          <a:bodyPr/>
          <a:lstStyle/>
          <a:p>
            <a:pPr/>
            <a:r>
              <a:t>Başlık Metni</a:t>
            </a:r>
          </a:p>
        </p:txBody>
      </p:sp>
      <p:sp>
        <p:nvSpPr>
          <p:cNvPr id="58" name="Slayt Numarası"/>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oş">
    <p:spTree>
      <p:nvGrpSpPr>
        <p:cNvPr id="1" name=""/>
        <p:cNvGrpSpPr/>
        <p:nvPr/>
      </p:nvGrpSpPr>
      <p:grpSpPr>
        <a:xfrm>
          <a:off x="0" y="0"/>
          <a:ext cx="0" cy="0"/>
          <a:chOff x="0" y="0"/>
          <a:chExt cx="0" cy="0"/>
        </a:xfrm>
      </p:grpSpPr>
      <p:sp>
        <p:nvSpPr>
          <p:cNvPr id="65" name="Slayt Numarası"/>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aşlıklı İçerik">
    <p:spTree>
      <p:nvGrpSpPr>
        <p:cNvPr id="1" name=""/>
        <p:cNvGrpSpPr/>
        <p:nvPr/>
      </p:nvGrpSpPr>
      <p:grpSpPr>
        <a:xfrm>
          <a:off x="0" y="0"/>
          <a:ext cx="0" cy="0"/>
          <a:chOff x="0" y="0"/>
          <a:chExt cx="0" cy="0"/>
        </a:xfrm>
      </p:grpSpPr>
      <p:sp>
        <p:nvSpPr>
          <p:cNvPr id="72" name="Başlık Metni"/>
          <p:cNvSpPr txBox="1"/>
          <p:nvPr>
            <p:ph type="title"/>
          </p:nvPr>
        </p:nvSpPr>
        <p:spPr>
          <a:xfrm>
            <a:off x="457200" y="273050"/>
            <a:ext cx="3008314" cy="1162050"/>
          </a:xfrm>
          <a:prstGeom prst="rect">
            <a:avLst/>
          </a:prstGeom>
        </p:spPr>
        <p:txBody>
          <a:bodyPr anchor="b"/>
          <a:lstStyle>
            <a:lvl1pPr algn="l">
              <a:defRPr b="1" sz="2000"/>
            </a:lvl1pPr>
          </a:lstStyle>
          <a:p>
            <a:pPr/>
            <a:r>
              <a:t>Başlık Metni</a:t>
            </a:r>
          </a:p>
        </p:txBody>
      </p:sp>
      <p:sp>
        <p:nvSpPr>
          <p:cNvPr id="73" name="Gövde Düzeyi Bir…"/>
          <p:cNvSpPr txBox="1"/>
          <p:nvPr>
            <p:ph type="body" idx="1"/>
          </p:nvPr>
        </p:nvSpPr>
        <p:spPr>
          <a:xfrm>
            <a:off x="3575050" y="273050"/>
            <a:ext cx="5111750" cy="5853113"/>
          </a:xfrm>
          <a:prstGeom prst="rect">
            <a:avLst/>
          </a:prstGeom>
        </p:spPr>
        <p:txBody>
          <a:bodyPr/>
          <a:lstStyle/>
          <a:p>
            <a:pPr/>
            <a:r>
              <a:t>Gövde Düzeyi Bir</a:t>
            </a:r>
          </a:p>
          <a:p>
            <a:pPr lvl="1"/>
            <a:r>
              <a:t>Gövde Düzeyi İki</a:t>
            </a:r>
          </a:p>
          <a:p>
            <a:pPr lvl="2"/>
            <a:r>
              <a:t>Gövde Düzeyi Üç</a:t>
            </a:r>
          </a:p>
          <a:p>
            <a:pPr lvl="3"/>
            <a:r>
              <a:t>Gövde Düzeyi Dört</a:t>
            </a:r>
          </a:p>
          <a:p>
            <a:pPr lvl="4"/>
            <a:r>
              <a:t>Gövde Düzeyi Beş</a:t>
            </a:r>
          </a:p>
        </p:txBody>
      </p:sp>
      <p:sp>
        <p:nvSpPr>
          <p:cNvPr id="74" name="3 Metin Yer Tutucusu"/>
          <p:cNvSpPr/>
          <p:nvPr>
            <p:ph type="body" sz="half" idx="13"/>
          </p:nvPr>
        </p:nvSpPr>
        <p:spPr>
          <a:xfrm>
            <a:off x="457199" y="1435100"/>
            <a:ext cx="3008315" cy="4691063"/>
          </a:xfrm>
          <a:prstGeom prst="rect">
            <a:avLst/>
          </a:prstGeom>
        </p:spPr>
        <p:txBody>
          <a:bodyPr/>
          <a:lstStyle/>
          <a:p>
            <a:pPr marL="0" indent="0">
              <a:spcBef>
                <a:spcPts val="300"/>
              </a:spcBef>
              <a:buSzTx/>
              <a:buFontTx/>
              <a:buNone/>
              <a:defRPr sz="1400"/>
            </a:pPr>
          </a:p>
        </p:txBody>
      </p:sp>
      <p:sp>
        <p:nvSpPr>
          <p:cNvPr id="75" name="Slayt Numarası"/>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aşlıklı Resim">
    <p:spTree>
      <p:nvGrpSpPr>
        <p:cNvPr id="1" name=""/>
        <p:cNvGrpSpPr/>
        <p:nvPr/>
      </p:nvGrpSpPr>
      <p:grpSpPr>
        <a:xfrm>
          <a:off x="0" y="0"/>
          <a:ext cx="0" cy="0"/>
          <a:chOff x="0" y="0"/>
          <a:chExt cx="0" cy="0"/>
        </a:xfrm>
      </p:grpSpPr>
      <p:sp>
        <p:nvSpPr>
          <p:cNvPr id="82" name="Başlık Metni"/>
          <p:cNvSpPr txBox="1"/>
          <p:nvPr>
            <p:ph type="title"/>
          </p:nvPr>
        </p:nvSpPr>
        <p:spPr>
          <a:xfrm>
            <a:off x="1792288" y="4800600"/>
            <a:ext cx="5486401" cy="566738"/>
          </a:xfrm>
          <a:prstGeom prst="rect">
            <a:avLst/>
          </a:prstGeom>
        </p:spPr>
        <p:txBody>
          <a:bodyPr anchor="b"/>
          <a:lstStyle>
            <a:lvl1pPr algn="l">
              <a:defRPr b="1" sz="2000"/>
            </a:lvl1pPr>
          </a:lstStyle>
          <a:p>
            <a:pPr/>
            <a:r>
              <a:t>Başlık Metni</a:t>
            </a:r>
          </a:p>
        </p:txBody>
      </p:sp>
      <p:sp>
        <p:nvSpPr>
          <p:cNvPr id="83" name="2 Resim Yer Tutucusu"/>
          <p:cNvSpPr/>
          <p:nvPr>
            <p:ph type="pic" sz="half" idx="13"/>
          </p:nvPr>
        </p:nvSpPr>
        <p:spPr>
          <a:xfrm>
            <a:off x="1792288" y="612775"/>
            <a:ext cx="5486401" cy="4114800"/>
          </a:xfrm>
          <a:prstGeom prst="rect">
            <a:avLst/>
          </a:prstGeom>
        </p:spPr>
        <p:txBody>
          <a:bodyPr lIns="91439" rIns="91439">
            <a:noAutofit/>
          </a:bodyPr>
          <a:lstStyle/>
          <a:p>
            <a:pPr/>
          </a:p>
        </p:txBody>
      </p:sp>
      <p:sp>
        <p:nvSpPr>
          <p:cNvPr id="84" name="Gövde Düzeyi Bir…"/>
          <p:cNvSpPr txBox="1"/>
          <p:nvPr>
            <p:ph type="body" sz="quarter"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pPr/>
            <a:r>
              <a:t>Gövde Düzeyi Bir</a:t>
            </a:r>
          </a:p>
          <a:p>
            <a:pPr lvl="1"/>
            <a:r>
              <a:t>Gövde Düzeyi İki</a:t>
            </a:r>
          </a:p>
          <a:p>
            <a:pPr lvl="2"/>
            <a:r>
              <a:t>Gövde Düzeyi Üç</a:t>
            </a:r>
          </a:p>
          <a:p>
            <a:pPr lvl="3"/>
            <a:r>
              <a:t>Gövde Düzeyi Dört</a:t>
            </a:r>
          </a:p>
          <a:p>
            <a:pPr lvl="4"/>
            <a:r>
              <a:t>Gövde Düzeyi Beş</a:t>
            </a:r>
          </a:p>
        </p:txBody>
      </p:sp>
      <p:sp>
        <p:nvSpPr>
          <p:cNvPr id="85" name="Slayt Numarası"/>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Başlık Metni"/>
          <p:cNvSpPr txBox="1"/>
          <p:nvPr>
            <p:ph type="title"/>
          </p:nvPr>
        </p:nvSpPr>
        <p:spPr>
          <a:xfrm>
            <a:off x="457200" y="274638"/>
            <a:ext cx="8229600" cy="1143001"/>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Başlık Metni</a:t>
            </a:r>
          </a:p>
        </p:txBody>
      </p:sp>
      <p:sp>
        <p:nvSpPr>
          <p:cNvPr id="3" name="Gövde Düzeyi Bir…"/>
          <p:cNvSpPr txBox="1"/>
          <p:nvPr>
            <p:ph type="body" idx="1"/>
          </p:nvPr>
        </p:nvSpPr>
        <p:spPr>
          <a:xfrm>
            <a:off x="457200" y="1600200"/>
            <a:ext cx="8229600" cy="4525963"/>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Gövde Düzeyi Bir</a:t>
            </a:r>
          </a:p>
          <a:p>
            <a:pPr lvl="1"/>
            <a:r>
              <a:t>Gövde Düzeyi İki</a:t>
            </a:r>
          </a:p>
          <a:p>
            <a:pPr lvl="2"/>
            <a:r>
              <a:t>Gövde Düzeyi Üç</a:t>
            </a:r>
          </a:p>
          <a:p>
            <a:pPr lvl="3"/>
            <a:r>
              <a:t>Gövde Düzeyi Dört</a:t>
            </a:r>
          </a:p>
          <a:p>
            <a:pPr lvl="4"/>
            <a:r>
              <a:t>Gövde Düzeyi Beş</a:t>
            </a:r>
          </a:p>
        </p:txBody>
      </p:sp>
      <p:sp>
        <p:nvSpPr>
          <p:cNvPr id="4" name="Slayt Numarası"/>
          <p:cNvSpPr txBox="1"/>
          <p:nvPr>
            <p:ph type="sldNum" sz="quarter" idx="2"/>
          </p:nvPr>
        </p:nvSpPr>
        <p:spPr>
          <a:xfrm>
            <a:off x="8428176" y="6404292"/>
            <a:ext cx="258624" cy="269241"/>
          </a:xfrm>
          <a:prstGeom prst="rect">
            <a:avLst/>
          </a:prstGeom>
          <a:ln w="12700">
            <a:miter lim="400000"/>
          </a:ln>
        </p:spPr>
        <p:txBody>
          <a:bodyPr wrap="none" lIns="45719" rIns="45719" anchor="ctr">
            <a:spAutoFit/>
          </a:bodyPr>
          <a:lstStyle>
            <a:lvl1pPr algn="r">
              <a:defRPr sz="1200">
                <a:solidFill>
                  <a:srgbClr val="888888"/>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transition xmlns:p14="http://schemas.microsoft.com/office/powerpoint/2010/main" spd="med" advClick="1"/>
  <p:txStyles>
    <p:titleStyle>
      <a:lvl1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1pPr>
      <a:lvl2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2pPr>
      <a:lvl3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3pPr>
      <a:lvl4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4pPr>
      <a:lvl5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5pPr>
      <a:lvl6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6pPr>
      <a:lvl7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7pPr>
      <a:lvl8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8pPr>
      <a:lvl9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4pPr>
      <a:lvl5pPr marL="21945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4.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20.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2.png"/></Relationships>

</file>

<file path=ppt/slides/_rels/slide21.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2.png"/></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4.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5.png"/></Relationships>

</file>

<file path=ppt/slides/_rels/slide2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28.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7.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8.png"/></Relationships>

</file>

<file path=ppt/slides/_rels/slide3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3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gif"/></Relationships>

</file>

<file path=ppt/slides/_rels/slide3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39.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2" name="1 Başlık"/>
          <p:cNvSpPr txBox="1"/>
          <p:nvPr>
            <p:ph type="ctrTitle"/>
          </p:nvPr>
        </p:nvSpPr>
        <p:spPr>
          <a:xfrm>
            <a:off x="533400" y="1371600"/>
            <a:ext cx="8359079" cy="5225752"/>
          </a:xfrm>
          <a:prstGeom prst="rect">
            <a:avLst/>
          </a:prstGeom>
        </p:spPr>
        <p:txBody>
          <a:bodyPr/>
          <a:lstStyle/>
          <a:p>
            <a:pPr>
              <a:defRPr sz="4800">
                <a:latin typeface="Tahoma Bold"/>
                <a:ea typeface="Tahoma Bold"/>
                <a:cs typeface="Tahoma Bold"/>
                <a:sym typeface="Tahoma Bold"/>
              </a:defRPr>
            </a:pPr>
            <a:r>
              <a:t>FOTON IŞINLARINDA </a:t>
            </a:r>
            <a:br/>
            <a:r>
              <a:t>DOZ DAĞILIMI </a:t>
            </a:r>
            <a:br/>
            <a:b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1" name="Text Box 2"/>
          <p:cNvSpPr txBox="1"/>
          <p:nvPr/>
        </p:nvSpPr>
        <p:spPr>
          <a:xfrm>
            <a:off x="617192" y="1643049"/>
            <a:ext cx="7695302" cy="251473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buClr>
                <a:srgbClr val="FF0000"/>
              </a:buClr>
              <a:buSzPct val="100000"/>
              <a:buChar char="▪"/>
              <a:defRPr sz="2800">
                <a:latin typeface="Times New Roman"/>
                <a:ea typeface="Times New Roman"/>
                <a:cs typeface="Times New Roman"/>
                <a:sym typeface="Times New Roman"/>
              </a:defRPr>
            </a:pPr>
            <a:r>
              <a:t>  Orta  voltaj ve  düşük  enerjili  X-ışınları  için </a:t>
            </a:r>
          </a:p>
          <a:p>
            <a:pPr algn="just">
              <a:defRPr sz="2800">
                <a:latin typeface="Times New Roman"/>
                <a:ea typeface="Times New Roman"/>
                <a:cs typeface="Times New Roman"/>
                <a:sym typeface="Times New Roman"/>
              </a:defRPr>
            </a:pPr>
            <a:r>
              <a:t>    referans derinliği genellikle </a:t>
            </a:r>
            <a:r>
              <a:rPr>
                <a:solidFill>
                  <a:srgbClr val="FF0000"/>
                </a:solidFill>
              </a:rPr>
              <a:t>do = 0 </a:t>
            </a:r>
            <a:r>
              <a:t>yüzeydedir. </a:t>
            </a:r>
          </a:p>
          <a:p>
            <a:pPr algn="just">
              <a:buClr>
                <a:srgbClr val="FF0000"/>
              </a:buClr>
              <a:buSzPct val="100000"/>
              <a:buChar char="▪"/>
              <a:defRPr sz="2800">
                <a:solidFill>
                  <a:schemeClr val="accent2"/>
                </a:solidFill>
                <a:latin typeface="Times New Roman"/>
                <a:ea typeface="Times New Roman"/>
                <a:cs typeface="Times New Roman"/>
                <a:sym typeface="Times New Roman"/>
              </a:defRPr>
            </a:pPr>
          </a:p>
          <a:p>
            <a:pPr algn="just">
              <a:buClr>
                <a:srgbClr val="FF0000"/>
              </a:buClr>
              <a:buSzPct val="100000"/>
              <a:buChar char="▪"/>
              <a:defRPr sz="2800">
                <a:solidFill>
                  <a:schemeClr val="accent2"/>
                </a:solidFill>
                <a:latin typeface="Times New Roman"/>
                <a:ea typeface="Times New Roman"/>
                <a:cs typeface="Times New Roman"/>
                <a:sym typeface="Times New Roman"/>
              </a:defRPr>
            </a:pPr>
            <a:r>
              <a:t>  </a:t>
            </a:r>
            <a:r>
              <a:rPr>
                <a:solidFill>
                  <a:srgbClr val="000000"/>
                </a:solidFill>
              </a:rPr>
              <a:t>Daha  yüksek enerjiler için referans derinliği en </a:t>
            </a:r>
          </a:p>
          <a:p>
            <a:pPr algn="just">
              <a:defRPr sz="2800">
                <a:latin typeface="Times New Roman"/>
                <a:ea typeface="Times New Roman"/>
                <a:cs typeface="Times New Roman"/>
                <a:sym typeface="Times New Roman"/>
              </a:defRPr>
            </a:pPr>
            <a:r>
              <a:t>    yüksek  absorbe  doz   (build-up)  noktasında  </a:t>
            </a:r>
          </a:p>
          <a:p>
            <a:pPr algn="just">
              <a:defRPr b="1" sz="2800">
                <a:solidFill>
                  <a:schemeClr val="accent2"/>
                </a:solidFill>
                <a:latin typeface="Times New Roman"/>
                <a:ea typeface="Times New Roman"/>
                <a:cs typeface="Times New Roman"/>
                <a:sym typeface="Times New Roman"/>
              </a:defRPr>
            </a:pPr>
            <a:r>
              <a:t>    </a:t>
            </a:r>
            <a:r>
              <a:rPr b="0">
                <a:solidFill>
                  <a:srgbClr val="FF0000"/>
                </a:solidFill>
              </a:rPr>
              <a:t>( do = d</a:t>
            </a:r>
            <a:r>
              <a:rPr b="0" sz="1600">
                <a:solidFill>
                  <a:srgbClr val="FF0000"/>
                </a:solidFill>
              </a:rPr>
              <a:t>max</a:t>
            </a:r>
            <a:r>
              <a:rPr b="0">
                <a:solidFill>
                  <a:srgbClr val="FF0000"/>
                </a:solidFill>
              </a:rPr>
              <a:t>  ) </a:t>
            </a:r>
            <a:r>
              <a:rPr b="0">
                <a:solidFill>
                  <a:srgbClr val="000000"/>
                </a:solidFill>
              </a:rPr>
              <a:t>alınır.</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3" name="Text Box 2"/>
          <p:cNvSpPr txBox="1"/>
          <p:nvPr/>
        </p:nvSpPr>
        <p:spPr>
          <a:xfrm>
            <a:off x="760067" y="1214421"/>
            <a:ext cx="7623866" cy="434353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sz="2800">
                <a:latin typeface="Tahoma Bold"/>
                <a:ea typeface="Tahoma Bold"/>
                <a:cs typeface="Tahoma Bold"/>
                <a:sym typeface="Tahoma Bold"/>
              </a:defRPr>
            </a:pPr>
            <a:r>
              <a:t>Merkezi derin doz dağılımlarını etkileyen parametreler</a:t>
            </a:r>
          </a:p>
          <a:p>
            <a:pPr>
              <a:defRPr sz="2800">
                <a:solidFill>
                  <a:srgbClr val="1F497D"/>
                </a:solidFill>
                <a:latin typeface="Tahoma Bold"/>
                <a:ea typeface="Tahoma Bold"/>
                <a:cs typeface="Tahoma Bold"/>
                <a:sym typeface="Tahoma Bold"/>
              </a:defRPr>
            </a:pPr>
          </a:p>
          <a:p>
            <a:pPr>
              <a:buClr>
                <a:srgbClr val="FF0000"/>
              </a:buClr>
              <a:buSzPct val="100000"/>
              <a:buChar char="▪"/>
              <a:defRPr sz="2800">
                <a:latin typeface="Tahoma"/>
                <a:ea typeface="Tahoma"/>
                <a:cs typeface="Tahoma"/>
                <a:sym typeface="Tahoma"/>
              </a:defRPr>
            </a:pPr>
            <a:r>
              <a:t>    Huzme kalitesi veya enerji, </a:t>
            </a:r>
          </a:p>
          <a:p>
            <a:pPr>
              <a:buClr>
                <a:srgbClr val="FF0000"/>
              </a:buClr>
              <a:buSzPct val="100000"/>
              <a:buChar char="▪"/>
              <a:defRPr sz="2800">
                <a:latin typeface="Tahoma"/>
                <a:ea typeface="Tahoma"/>
                <a:cs typeface="Tahoma"/>
                <a:sym typeface="Tahoma"/>
              </a:defRPr>
            </a:pPr>
            <a:r>
              <a:t>    Derinlik, </a:t>
            </a:r>
          </a:p>
          <a:p>
            <a:pPr>
              <a:buClr>
                <a:srgbClr val="FF0000"/>
              </a:buClr>
              <a:buSzPct val="100000"/>
              <a:buChar char="▪"/>
              <a:defRPr sz="2800">
                <a:latin typeface="Tahoma"/>
                <a:ea typeface="Tahoma"/>
                <a:cs typeface="Tahoma"/>
                <a:sym typeface="Tahoma"/>
              </a:defRPr>
            </a:pPr>
            <a:r>
              <a:t>    Alan büyüklüğü ve şekli,</a:t>
            </a:r>
          </a:p>
          <a:p>
            <a:pPr>
              <a:buClr>
                <a:srgbClr val="FF0000"/>
              </a:buClr>
              <a:buSzPct val="100000"/>
              <a:buChar char="▪"/>
              <a:defRPr sz="2800">
                <a:latin typeface="Tahoma"/>
                <a:ea typeface="Tahoma"/>
                <a:cs typeface="Tahoma"/>
                <a:sym typeface="Tahoma"/>
              </a:defRPr>
            </a:pPr>
            <a:r>
              <a:t>    SSD</a:t>
            </a:r>
          </a:p>
          <a:p>
            <a:pPr>
              <a:buClr>
                <a:srgbClr val="FF0000"/>
              </a:buClr>
              <a:buSzPct val="100000"/>
              <a:buChar char="▪"/>
              <a:defRPr sz="2800">
                <a:latin typeface="Tahoma"/>
                <a:ea typeface="Tahoma"/>
                <a:cs typeface="Tahoma"/>
                <a:sym typeface="Tahoma"/>
              </a:defRPr>
            </a:pPr>
            <a:r>
              <a:t>    Kaynak kolimasyonu</a:t>
            </a:r>
          </a:p>
          <a:p>
            <a:pPr>
              <a:defRPr sz="2800">
                <a:latin typeface="Times New Roman"/>
                <a:ea typeface="Times New Roman"/>
                <a:cs typeface="Times New Roman"/>
                <a:sym typeface="Times New Roman"/>
              </a:defRPr>
            </a:pP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5" name="Text Box 2"/>
          <p:cNvSpPr txBox="1"/>
          <p:nvPr/>
        </p:nvSpPr>
        <p:spPr>
          <a:xfrm>
            <a:off x="474316" y="1071546"/>
            <a:ext cx="8266805" cy="44094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defRPr sz="2800">
                <a:latin typeface="Tahoma Bold"/>
                <a:ea typeface="Tahoma Bold"/>
                <a:cs typeface="Tahoma Bold"/>
                <a:sym typeface="Tahoma Bold"/>
              </a:defRPr>
            </a:pPr>
            <a:r>
              <a:t>Foton enerjileri aynı olan farklı tipteki Lineer Akseleratörlerin % DD  değerlerinin birbirinden farklığının sebebi;</a:t>
            </a:r>
          </a:p>
          <a:p>
            <a:pPr>
              <a:defRPr sz="2800">
                <a:latin typeface="Tahoma Bold"/>
                <a:ea typeface="Tahoma Bold"/>
                <a:cs typeface="Tahoma Bold"/>
                <a:sym typeface="Tahoma Bold"/>
              </a:defRPr>
            </a:pPr>
          </a:p>
          <a:p>
            <a:pPr>
              <a:buClr>
                <a:srgbClr val="FF0000"/>
              </a:buClr>
              <a:buSzPct val="100000"/>
              <a:buChar char="▪"/>
              <a:defRPr sz="2800">
                <a:latin typeface="Tahoma"/>
                <a:ea typeface="Tahoma"/>
                <a:cs typeface="Tahoma"/>
                <a:sym typeface="Tahoma"/>
              </a:defRPr>
            </a:pPr>
            <a:r>
              <a:t>  Elektron enerjileri</a:t>
            </a:r>
          </a:p>
          <a:p>
            <a:pPr>
              <a:buClr>
                <a:srgbClr val="FF0000"/>
              </a:buClr>
              <a:buSzPct val="100000"/>
              <a:buChar char="▪"/>
              <a:defRPr sz="2800">
                <a:latin typeface="Tahoma"/>
                <a:ea typeface="Tahoma"/>
                <a:cs typeface="Tahoma"/>
                <a:sym typeface="Tahoma"/>
              </a:defRPr>
            </a:pPr>
            <a:r>
              <a:t>  Target</a:t>
            </a:r>
          </a:p>
          <a:p>
            <a:pPr>
              <a:buClr>
                <a:srgbClr val="FF0000"/>
              </a:buClr>
              <a:buSzPct val="100000"/>
              <a:buChar char="▪"/>
              <a:defRPr sz="2800">
                <a:latin typeface="Tahoma"/>
                <a:ea typeface="Tahoma"/>
                <a:cs typeface="Tahoma"/>
                <a:sym typeface="Tahoma"/>
              </a:defRPr>
            </a:pPr>
            <a:r>
              <a:t>  Filtre </a:t>
            </a:r>
          </a:p>
          <a:p>
            <a:pPr algn="just">
              <a:buClr>
                <a:srgbClr val="FF0000"/>
              </a:buClr>
              <a:buSzPct val="100000"/>
              <a:buChar char="▪"/>
              <a:defRPr sz="2800">
                <a:latin typeface="Tahoma"/>
                <a:ea typeface="Tahoma"/>
                <a:cs typeface="Tahoma"/>
                <a:sym typeface="Tahoma"/>
              </a:defRPr>
            </a:pPr>
            <a:r>
              <a:t>  Kolimatör sisteminin yapıldığı maddelerin farklılığı</a:t>
            </a:r>
          </a:p>
          <a:p>
            <a:pPr>
              <a:buSzPct val="100000"/>
              <a:buFont typeface="Arial"/>
              <a:buChar char="•"/>
              <a:defRPr sz="2800">
                <a:latin typeface="Tahoma"/>
                <a:ea typeface="Tahoma"/>
                <a:cs typeface="Tahoma"/>
                <a:sym typeface="Tahoma"/>
              </a:defRPr>
            </a:pP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7" name="1 Başlık"/>
          <p:cNvSpPr txBox="1"/>
          <p:nvPr>
            <p:ph type="title"/>
          </p:nvPr>
        </p:nvSpPr>
        <p:spPr>
          <a:xfrm>
            <a:off x="500033" y="704087"/>
            <a:ext cx="8186768" cy="938963"/>
          </a:xfrm>
          <a:prstGeom prst="rect">
            <a:avLst/>
          </a:prstGeom>
        </p:spPr>
        <p:txBody>
          <a:bodyPr/>
          <a:lstStyle>
            <a:lvl1pPr>
              <a:defRPr sz="4800">
                <a:latin typeface="Tahoma Bold"/>
                <a:ea typeface="Tahoma Bold"/>
                <a:cs typeface="Tahoma Bold"/>
                <a:sym typeface="Tahoma Bold"/>
              </a:defRPr>
            </a:lvl1pPr>
          </a:lstStyle>
          <a:p>
            <a:pPr/>
            <a:r>
              <a:t>DERİN DOZ DEĞİŞİMLERİ</a:t>
            </a:r>
          </a:p>
        </p:txBody>
      </p:sp>
      <p:pic>
        <p:nvPicPr>
          <p:cNvPr id="198" name="Picture 1027" descr="Picture 1027"/>
          <p:cNvPicPr>
            <a:picLocks noChangeAspect="1"/>
          </p:cNvPicPr>
          <p:nvPr/>
        </p:nvPicPr>
        <p:blipFill>
          <a:blip r:embed="rId2">
            <a:extLst/>
          </a:blip>
          <a:stretch>
            <a:fillRect/>
          </a:stretch>
        </p:blipFill>
        <p:spPr>
          <a:xfrm>
            <a:off x="899591" y="1844824"/>
            <a:ext cx="7560842" cy="4464497"/>
          </a:xfrm>
          <a:prstGeom prst="rect">
            <a:avLst/>
          </a:prstGeom>
          <a:ln>
            <a:solidFill>
              <a:schemeClr val="accent1"/>
            </a:solidFill>
            <a:miter/>
          </a:ln>
        </p:spPr>
      </p:pic>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0" name="Rectangle 42"/>
          <p:cNvSpPr/>
          <p:nvPr/>
        </p:nvSpPr>
        <p:spPr>
          <a:xfrm>
            <a:off x="0" y="1557337"/>
            <a:ext cx="4608513" cy="215901"/>
          </a:xfrm>
          <a:prstGeom prst="rect">
            <a:avLst/>
          </a:prstGeom>
          <a:solidFill>
            <a:srgbClr val="FFFFFF"/>
          </a:solidFill>
          <a:ln w="12700">
            <a:miter lim="400000"/>
          </a:ln>
        </p:spPr>
        <p:txBody>
          <a:bodyPr lIns="45719" rIns="45719" anchor="ctr"/>
          <a:lstStyle/>
          <a:p>
            <a:pPr>
              <a:defRPr>
                <a:latin typeface="Tahoma"/>
                <a:ea typeface="Tahoma"/>
                <a:cs typeface="Tahoma"/>
                <a:sym typeface="Tahoma"/>
              </a:defRPr>
            </a:pPr>
          </a:p>
        </p:txBody>
      </p:sp>
      <p:sp>
        <p:nvSpPr>
          <p:cNvPr id="201" name="Text Box 2"/>
          <p:cNvSpPr txBox="1"/>
          <p:nvPr/>
        </p:nvSpPr>
        <p:spPr>
          <a:xfrm>
            <a:off x="1112519" y="838200"/>
            <a:ext cx="7485728" cy="4597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sz="2400">
                <a:latin typeface="Tahoma Bold"/>
                <a:ea typeface="Tahoma Bold"/>
                <a:cs typeface="Tahoma Bold"/>
                <a:sym typeface="Tahoma Bold"/>
              </a:defRPr>
            </a:lvl1pPr>
          </a:lstStyle>
          <a:p>
            <a:pPr/>
            <a:r>
              <a:t>%DD ’un huzme kalitesi ve derinliğe bağımlılığı</a:t>
            </a:r>
          </a:p>
        </p:txBody>
      </p:sp>
      <p:sp>
        <p:nvSpPr>
          <p:cNvPr id="202" name="Text Box 3"/>
          <p:cNvSpPr txBox="1"/>
          <p:nvPr/>
        </p:nvSpPr>
        <p:spPr>
          <a:xfrm>
            <a:off x="688629" y="4941887"/>
            <a:ext cx="7838180" cy="13106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just">
              <a:defRPr sz="2000">
                <a:latin typeface="Tahoma"/>
                <a:ea typeface="Tahoma"/>
                <a:cs typeface="Tahoma"/>
                <a:sym typeface="Tahoma"/>
              </a:defRPr>
            </a:lvl1pPr>
          </a:lstStyle>
          <a:p>
            <a:pPr/>
            <a:r>
              <a:t>%DD değerleri huzme enerjisi ile artar. Bu artış verilen bir derinlik için, %DD eğrilerinin eğiminin azalması ve huzme penatrasyonunun artması demektir. Yani yüksek enerjili  ışınlar daha penetrandır ve yüksek %DD’ a sahiptir.  </a:t>
            </a:r>
          </a:p>
        </p:txBody>
      </p:sp>
      <p:sp>
        <p:nvSpPr>
          <p:cNvPr id="203" name="Text Box 4"/>
          <p:cNvSpPr txBox="1"/>
          <p:nvPr/>
        </p:nvSpPr>
        <p:spPr>
          <a:xfrm>
            <a:off x="657279" y="4437112"/>
            <a:ext cx="7757434" cy="523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just">
              <a:spcBef>
                <a:spcPts val="800"/>
              </a:spcBef>
              <a:defRPr sz="1400">
                <a:latin typeface="Tahoma Bold"/>
                <a:ea typeface="Tahoma Bold"/>
                <a:cs typeface="Tahoma Bold"/>
                <a:sym typeface="Tahoma Bold"/>
              </a:defRPr>
            </a:lvl1pPr>
          </a:lstStyle>
          <a:p>
            <a:pPr/>
            <a:r>
              <a:t>Çeşitli kalitede foton huzmeleri için merkezi eksen derin doz dağılımları. Alan büyüklüğü 10x10 cm , SSD=100cm,3,0 mm Cu HVL için SSD=50 cm</a:t>
            </a:r>
          </a:p>
        </p:txBody>
      </p:sp>
      <p:sp>
        <p:nvSpPr>
          <p:cNvPr id="204" name="Freeform 5"/>
          <p:cNvSpPr/>
          <p:nvPr/>
        </p:nvSpPr>
        <p:spPr>
          <a:xfrm>
            <a:off x="2692752" y="1900634"/>
            <a:ext cx="4098574" cy="1806180"/>
          </a:xfrm>
          <a:custGeom>
            <a:avLst/>
            <a:gdLst/>
            <a:ahLst/>
            <a:cxnLst>
              <a:cxn ang="0">
                <a:pos x="wd2" y="hd2"/>
              </a:cxn>
              <a:cxn ang="5400000">
                <a:pos x="wd2" y="hd2"/>
              </a:cxn>
              <a:cxn ang="10800000">
                <a:pos x="wd2" y="hd2"/>
              </a:cxn>
              <a:cxn ang="16200000">
                <a:pos x="wd2" y="hd2"/>
              </a:cxn>
            </a:cxnLst>
            <a:rect l="0" t="0" r="r" b="b"/>
            <a:pathLst>
              <a:path w="21581" h="21576" fill="norm" stroke="1" extrusionOk="0">
                <a:moveTo>
                  <a:pt x="14" y="21576"/>
                </a:moveTo>
                <a:cubicBezTo>
                  <a:pt x="14" y="20666"/>
                  <a:pt x="-19" y="19774"/>
                  <a:pt x="14" y="18883"/>
                </a:cubicBezTo>
                <a:cubicBezTo>
                  <a:pt x="48" y="17992"/>
                  <a:pt x="115" y="17461"/>
                  <a:pt x="190" y="16209"/>
                </a:cubicBezTo>
                <a:cubicBezTo>
                  <a:pt x="265" y="14958"/>
                  <a:pt x="382" y="12985"/>
                  <a:pt x="491" y="11354"/>
                </a:cubicBezTo>
                <a:cubicBezTo>
                  <a:pt x="600" y="9723"/>
                  <a:pt x="750" y="7581"/>
                  <a:pt x="842" y="6424"/>
                </a:cubicBezTo>
                <a:cubicBezTo>
                  <a:pt x="934" y="5267"/>
                  <a:pt x="909" y="5172"/>
                  <a:pt x="1043" y="4433"/>
                </a:cubicBezTo>
                <a:cubicBezTo>
                  <a:pt x="1176" y="3693"/>
                  <a:pt x="1419" y="2574"/>
                  <a:pt x="1644" y="1929"/>
                </a:cubicBezTo>
                <a:cubicBezTo>
                  <a:pt x="1870" y="1285"/>
                  <a:pt x="2071" y="905"/>
                  <a:pt x="2388" y="602"/>
                </a:cubicBezTo>
                <a:cubicBezTo>
                  <a:pt x="2706" y="298"/>
                  <a:pt x="3300" y="166"/>
                  <a:pt x="3575" y="71"/>
                </a:cubicBezTo>
                <a:cubicBezTo>
                  <a:pt x="3851" y="-24"/>
                  <a:pt x="3809" y="-24"/>
                  <a:pt x="4044" y="71"/>
                </a:cubicBezTo>
                <a:cubicBezTo>
                  <a:pt x="4278" y="166"/>
                  <a:pt x="4211" y="71"/>
                  <a:pt x="4996" y="602"/>
                </a:cubicBezTo>
                <a:cubicBezTo>
                  <a:pt x="5782" y="1133"/>
                  <a:pt x="7362" y="2309"/>
                  <a:pt x="8783" y="3295"/>
                </a:cubicBezTo>
                <a:cubicBezTo>
                  <a:pt x="10204" y="4281"/>
                  <a:pt x="12060" y="5532"/>
                  <a:pt x="13523" y="6519"/>
                </a:cubicBezTo>
                <a:cubicBezTo>
                  <a:pt x="14986" y="7505"/>
                  <a:pt x="16206" y="8415"/>
                  <a:pt x="17552" y="9211"/>
                </a:cubicBezTo>
                <a:cubicBezTo>
                  <a:pt x="18898" y="10008"/>
                  <a:pt x="20912" y="11089"/>
                  <a:pt x="21581" y="11354"/>
                </a:cubicBezTo>
              </a:path>
            </a:pathLst>
          </a:custGeom>
          <a:ln w="12700">
            <a:solidFill>
              <a:srgbClr val="FF0000"/>
            </a:solidFill>
          </a:ln>
        </p:spPr>
        <p:txBody>
          <a:bodyPr lIns="45719" rIns="45719"/>
          <a:lstStyle/>
          <a:p>
            <a:pPr>
              <a:defRPr>
                <a:latin typeface="Tahoma"/>
                <a:ea typeface="Tahoma"/>
                <a:cs typeface="Tahoma"/>
                <a:sym typeface="Tahoma"/>
              </a:defRPr>
            </a:pPr>
          </a:p>
        </p:txBody>
      </p:sp>
      <p:sp>
        <p:nvSpPr>
          <p:cNvPr id="205" name="Freeform 6"/>
          <p:cNvSpPr/>
          <p:nvPr/>
        </p:nvSpPr>
        <p:spPr>
          <a:xfrm>
            <a:off x="2681288" y="1890665"/>
            <a:ext cx="4095751" cy="1808210"/>
          </a:xfrm>
          <a:custGeom>
            <a:avLst/>
            <a:gdLst/>
            <a:ahLst/>
            <a:cxnLst>
              <a:cxn ang="0">
                <a:pos x="wd2" y="hd2"/>
              </a:cxn>
              <a:cxn ang="5400000">
                <a:pos x="wd2" y="hd2"/>
              </a:cxn>
              <a:cxn ang="10800000">
                <a:pos x="wd2" y="hd2"/>
              </a:cxn>
              <a:cxn ang="16200000">
                <a:pos x="wd2" y="hd2"/>
              </a:cxn>
            </a:cxnLst>
            <a:rect l="0" t="0" r="r" b="b"/>
            <a:pathLst>
              <a:path w="21600" h="21506" fill="norm" stroke="1" extrusionOk="0">
                <a:moveTo>
                  <a:pt x="0" y="21506"/>
                </a:moveTo>
                <a:cubicBezTo>
                  <a:pt x="50" y="19901"/>
                  <a:pt x="251" y="14123"/>
                  <a:pt x="327" y="11896"/>
                </a:cubicBezTo>
                <a:cubicBezTo>
                  <a:pt x="402" y="9668"/>
                  <a:pt x="410" y="9365"/>
                  <a:pt x="477" y="8119"/>
                </a:cubicBezTo>
                <a:cubicBezTo>
                  <a:pt x="544" y="6873"/>
                  <a:pt x="578" y="5533"/>
                  <a:pt x="712" y="4381"/>
                </a:cubicBezTo>
                <a:cubicBezTo>
                  <a:pt x="846" y="3229"/>
                  <a:pt x="1072" y="1964"/>
                  <a:pt x="1306" y="1247"/>
                </a:cubicBezTo>
                <a:cubicBezTo>
                  <a:pt x="1540" y="529"/>
                  <a:pt x="1934" y="284"/>
                  <a:pt x="2135" y="95"/>
                </a:cubicBezTo>
                <a:cubicBezTo>
                  <a:pt x="2336" y="-94"/>
                  <a:pt x="2394" y="57"/>
                  <a:pt x="2512" y="57"/>
                </a:cubicBezTo>
                <a:cubicBezTo>
                  <a:pt x="2629" y="57"/>
                  <a:pt x="2671" y="-18"/>
                  <a:pt x="2855" y="95"/>
                </a:cubicBezTo>
                <a:cubicBezTo>
                  <a:pt x="3039" y="208"/>
                  <a:pt x="3340" y="472"/>
                  <a:pt x="3617" y="737"/>
                </a:cubicBezTo>
                <a:cubicBezTo>
                  <a:pt x="3893" y="1001"/>
                  <a:pt x="3608" y="831"/>
                  <a:pt x="4513" y="1700"/>
                </a:cubicBezTo>
                <a:cubicBezTo>
                  <a:pt x="5417" y="2568"/>
                  <a:pt x="7669" y="4777"/>
                  <a:pt x="9025" y="5986"/>
                </a:cubicBezTo>
                <a:cubicBezTo>
                  <a:pt x="10381" y="7194"/>
                  <a:pt x="11235" y="8025"/>
                  <a:pt x="12659" y="9007"/>
                </a:cubicBezTo>
                <a:cubicBezTo>
                  <a:pt x="14082" y="9989"/>
                  <a:pt x="16074" y="11140"/>
                  <a:pt x="17565" y="11877"/>
                </a:cubicBezTo>
                <a:cubicBezTo>
                  <a:pt x="19055" y="12613"/>
                  <a:pt x="20964" y="13312"/>
                  <a:pt x="21600" y="13482"/>
                </a:cubicBezTo>
              </a:path>
            </a:pathLst>
          </a:custGeom>
          <a:ln w="12700">
            <a:solidFill>
              <a:srgbClr val="0000FF"/>
            </a:solidFill>
          </a:ln>
        </p:spPr>
        <p:txBody>
          <a:bodyPr lIns="45719" rIns="45719"/>
          <a:lstStyle/>
          <a:p>
            <a:pPr>
              <a:defRPr>
                <a:latin typeface="Tahoma"/>
                <a:ea typeface="Tahoma"/>
                <a:cs typeface="Tahoma"/>
                <a:sym typeface="Tahoma"/>
              </a:defRPr>
            </a:pPr>
          </a:p>
        </p:txBody>
      </p:sp>
      <p:sp>
        <p:nvSpPr>
          <p:cNvPr id="206" name="Freeform 7"/>
          <p:cNvSpPr/>
          <p:nvPr/>
        </p:nvSpPr>
        <p:spPr>
          <a:xfrm>
            <a:off x="2681288" y="1910311"/>
            <a:ext cx="3298734" cy="1609178"/>
          </a:xfrm>
          <a:custGeom>
            <a:avLst/>
            <a:gdLst/>
            <a:ahLst/>
            <a:cxnLst>
              <a:cxn ang="0">
                <a:pos x="wd2" y="hd2"/>
              </a:cxn>
              <a:cxn ang="5400000">
                <a:pos x="wd2" y="hd2"/>
              </a:cxn>
              <a:cxn ang="10800000">
                <a:pos x="wd2" y="hd2"/>
              </a:cxn>
              <a:cxn ang="16200000">
                <a:pos x="wd2" y="hd2"/>
              </a:cxn>
            </a:cxnLst>
            <a:rect l="0" t="0" r="r" b="b"/>
            <a:pathLst>
              <a:path w="21455" h="21175" fill="norm" stroke="1" extrusionOk="0">
                <a:moveTo>
                  <a:pt x="0" y="11691"/>
                </a:moveTo>
                <a:cubicBezTo>
                  <a:pt x="31" y="10605"/>
                  <a:pt x="134" y="6866"/>
                  <a:pt x="186" y="5194"/>
                </a:cubicBezTo>
                <a:cubicBezTo>
                  <a:pt x="237" y="3523"/>
                  <a:pt x="237" y="2416"/>
                  <a:pt x="299" y="1622"/>
                </a:cubicBezTo>
                <a:cubicBezTo>
                  <a:pt x="361" y="828"/>
                  <a:pt x="392" y="640"/>
                  <a:pt x="589" y="431"/>
                </a:cubicBezTo>
                <a:cubicBezTo>
                  <a:pt x="785" y="223"/>
                  <a:pt x="795" y="-425"/>
                  <a:pt x="1466" y="431"/>
                </a:cubicBezTo>
                <a:cubicBezTo>
                  <a:pt x="2137" y="1288"/>
                  <a:pt x="3634" y="3920"/>
                  <a:pt x="4615" y="5570"/>
                </a:cubicBezTo>
                <a:cubicBezTo>
                  <a:pt x="5596" y="7221"/>
                  <a:pt x="6525" y="8996"/>
                  <a:pt x="7372" y="10333"/>
                </a:cubicBezTo>
                <a:cubicBezTo>
                  <a:pt x="8219" y="11670"/>
                  <a:pt x="9024" y="12715"/>
                  <a:pt x="9726" y="13592"/>
                </a:cubicBezTo>
                <a:cubicBezTo>
                  <a:pt x="10428" y="14469"/>
                  <a:pt x="10862" y="14887"/>
                  <a:pt x="11585" y="15597"/>
                </a:cubicBezTo>
                <a:cubicBezTo>
                  <a:pt x="12307" y="16308"/>
                  <a:pt x="13175" y="17185"/>
                  <a:pt x="14063" y="17854"/>
                </a:cubicBezTo>
                <a:cubicBezTo>
                  <a:pt x="14951" y="18522"/>
                  <a:pt x="16014" y="19107"/>
                  <a:pt x="16943" y="19608"/>
                </a:cubicBezTo>
                <a:cubicBezTo>
                  <a:pt x="17873" y="20110"/>
                  <a:pt x="18915" y="20632"/>
                  <a:pt x="19638" y="20862"/>
                </a:cubicBezTo>
                <a:cubicBezTo>
                  <a:pt x="20361" y="21091"/>
                  <a:pt x="21022" y="20945"/>
                  <a:pt x="21311" y="20987"/>
                </a:cubicBezTo>
                <a:cubicBezTo>
                  <a:pt x="21600" y="21029"/>
                  <a:pt x="21363" y="21133"/>
                  <a:pt x="21373" y="21175"/>
                </a:cubicBezTo>
              </a:path>
            </a:pathLst>
          </a:custGeom>
          <a:ln w="12700">
            <a:solidFill>
              <a:srgbClr val="99FF33"/>
            </a:solidFill>
          </a:ln>
        </p:spPr>
        <p:txBody>
          <a:bodyPr lIns="45719" rIns="45719"/>
          <a:lstStyle/>
          <a:p>
            <a:pPr>
              <a:defRPr>
                <a:latin typeface="Tahoma"/>
                <a:ea typeface="Tahoma"/>
                <a:cs typeface="Tahoma"/>
                <a:sym typeface="Tahoma"/>
              </a:defRPr>
            </a:pPr>
          </a:p>
        </p:txBody>
      </p:sp>
      <p:sp>
        <p:nvSpPr>
          <p:cNvPr id="207" name="Freeform 8"/>
          <p:cNvSpPr/>
          <p:nvPr/>
        </p:nvSpPr>
        <p:spPr>
          <a:xfrm>
            <a:off x="2719388" y="1912442"/>
            <a:ext cx="4067176" cy="1280886"/>
          </a:xfrm>
          <a:custGeom>
            <a:avLst/>
            <a:gdLst/>
            <a:ahLst/>
            <a:cxnLst>
              <a:cxn ang="0">
                <a:pos x="wd2" y="hd2"/>
              </a:cxn>
              <a:cxn ang="5400000">
                <a:pos x="wd2" y="hd2"/>
              </a:cxn>
              <a:cxn ang="10800000">
                <a:pos x="wd2" y="hd2"/>
              </a:cxn>
              <a:cxn ang="16200000">
                <a:pos x="wd2" y="hd2"/>
              </a:cxn>
            </a:cxnLst>
            <a:rect l="0" t="0" r="r" b="b"/>
            <a:pathLst>
              <a:path w="21600" h="21306" fill="norm" stroke="1" extrusionOk="0">
                <a:moveTo>
                  <a:pt x="0" y="12076"/>
                </a:moveTo>
                <a:cubicBezTo>
                  <a:pt x="42" y="10756"/>
                  <a:pt x="219" y="5897"/>
                  <a:pt x="304" y="4234"/>
                </a:cubicBezTo>
                <a:cubicBezTo>
                  <a:pt x="388" y="2570"/>
                  <a:pt x="430" y="2702"/>
                  <a:pt x="506" y="2095"/>
                </a:cubicBezTo>
                <a:cubicBezTo>
                  <a:pt x="582" y="1487"/>
                  <a:pt x="658" y="854"/>
                  <a:pt x="759" y="510"/>
                </a:cubicBezTo>
                <a:cubicBezTo>
                  <a:pt x="860" y="167"/>
                  <a:pt x="877" y="-97"/>
                  <a:pt x="1113" y="35"/>
                </a:cubicBezTo>
                <a:cubicBezTo>
                  <a:pt x="1349" y="167"/>
                  <a:pt x="1610" y="510"/>
                  <a:pt x="2192" y="1276"/>
                </a:cubicBezTo>
                <a:cubicBezTo>
                  <a:pt x="2774" y="2042"/>
                  <a:pt x="3583" y="3257"/>
                  <a:pt x="4578" y="4630"/>
                </a:cubicBezTo>
                <a:cubicBezTo>
                  <a:pt x="5573" y="6003"/>
                  <a:pt x="6888" y="7878"/>
                  <a:pt x="8170" y="9515"/>
                </a:cubicBezTo>
                <a:cubicBezTo>
                  <a:pt x="9451" y="11152"/>
                  <a:pt x="10842" y="12921"/>
                  <a:pt x="12267" y="14453"/>
                </a:cubicBezTo>
                <a:cubicBezTo>
                  <a:pt x="13692" y="15984"/>
                  <a:pt x="15403" y="17621"/>
                  <a:pt x="16744" y="18730"/>
                </a:cubicBezTo>
                <a:cubicBezTo>
                  <a:pt x="18084" y="19839"/>
                  <a:pt x="19526" y="20711"/>
                  <a:pt x="20335" y="21107"/>
                </a:cubicBezTo>
                <a:cubicBezTo>
                  <a:pt x="21145" y="21503"/>
                  <a:pt x="21339" y="21186"/>
                  <a:pt x="21600" y="21186"/>
                </a:cubicBezTo>
              </a:path>
            </a:pathLst>
          </a:custGeom>
          <a:ln w="12700">
            <a:solidFill>
              <a:srgbClr val="FF6600"/>
            </a:solidFill>
          </a:ln>
        </p:spPr>
        <p:txBody>
          <a:bodyPr lIns="45719" rIns="45719"/>
          <a:lstStyle/>
          <a:p>
            <a:pPr>
              <a:defRPr>
                <a:latin typeface="Tahoma"/>
                <a:ea typeface="Tahoma"/>
                <a:cs typeface="Tahoma"/>
                <a:sym typeface="Tahoma"/>
              </a:defRPr>
            </a:pPr>
          </a:p>
        </p:txBody>
      </p:sp>
      <p:sp>
        <p:nvSpPr>
          <p:cNvPr id="208" name="Freeform 9"/>
          <p:cNvSpPr/>
          <p:nvPr/>
        </p:nvSpPr>
        <p:spPr>
          <a:xfrm>
            <a:off x="2714624" y="1941401"/>
            <a:ext cx="4062414" cy="1352663"/>
          </a:xfrm>
          <a:custGeom>
            <a:avLst/>
            <a:gdLst/>
            <a:ahLst/>
            <a:cxnLst>
              <a:cxn ang="0">
                <a:pos x="wd2" y="hd2"/>
              </a:cxn>
              <a:cxn ang="5400000">
                <a:pos x="wd2" y="hd2"/>
              </a:cxn>
              <a:cxn ang="10800000">
                <a:pos x="wd2" y="hd2"/>
              </a:cxn>
              <a:cxn ang="16200000">
                <a:pos x="wd2" y="hd2"/>
              </a:cxn>
            </a:cxnLst>
            <a:rect l="0" t="0" r="r" b="b"/>
            <a:pathLst>
              <a:path w="21600" h="21501" fill="norm" stroke="1" extrusionOk="0">
                <a:moveTo>
                  <a:pt x="21600" y="21501"/>
                </a:moveTo>
                <a:cubicBezTo>
                  <a:pt x="20883" y="21375"/>
                  <a:pt x="20165" y="21274"/>
                  <a:pt x="19211" y="20794"/>
                </a:cubicBezTo>
                <a:cubicBezTo>
                  <a:pt x="18257" y="20315"/>
                  <a:pt x="17059" y="19608"/>
                  <a:pt x="15860" y="18650"/>
                </a:cubicBezTo>
                <a:cubicBezTo>
                  <a:pt x="14662" y="17691"/>
                  <a:pt x="13252" y="16328"/>
                  <a:pt x="12028" y="15066"/>
                </a:cubicBezTo>
                <a:cubicBezTo>
                  <a:pt x="10804" y="13805"/>
                  <a:pt x="9690" y="12669"/>
                  <a:pt x="8508" y="11155"/>
                </a:cubicBezTo>
                <a:cubicBezTo>
                  <a:pt x="7327" y="9641"/>
                  <a:pt x="5824" y="7244"/>
                  <a:pt x="4913" y="5932"/>
                </a:cubicBezTo>
                <a:cubicBezTo>
                  <a:pt x="4001" y="4620"/>
                  <a:pt x="3621" y="4065"/>
                  <a:pt x="3013" y="3207"/>
                </a:cubicBezTo>
                <a:cubicBezTo>
                  <a:pt x="2406" y="2349"/>
                  <a:pt x="1671" y="1289"/>
                  <a:pt x="1258" y="759"/>
                </a:cubicBezTo>
                <a:cubicBezTo>
                  <a:pt x="844" y="229"/>
                  <a:pt x="701" y="-99"/>
                  <a:pt x="540" y="27"/>
                </a:cubicBezTo>
                <a:cubicBezTo>
                  <a:pt x="380" y="153"/>
                  <a:pt x="363" y="456"/>
                  <a:pt x="279" y="1465"/>
                </a:cubicBezTo>
                <a:cubicBezTo>
                  <a:pt x="194" y="2475"/>
                  <a:pt x="93" y="4670"/>
                  <a:pt x="51" y="6083"/>
                </a:cubicBezTo>
                <a:cubicBezTo>
                  <a:pt x="8" y="7496"/>
                  <a:pt x="8" y="9212"/>
                  <a:pt x="0" y="10020"/>
                </a:cubicBezTo>
              </a:path>
            </a:pathLst>
          </a:custGeom>
          <a:ln w="12700">
            <a:solidFill>
              <a:srgbClr val="00FFCC"/>
            </a:solidFill>
          </a:ln>
        </p:spPr>
        <p:txBody>
          <a:bodyPr lIns="45719" rIns="45719"/>
          <a:lstStyle/>
          <a:p>
            <a:pPr>
              <a:defRPr>
                <a:latin typeface="Tahoma"/>
                <a:ea typeface="Tahoma"/>
                <a:cs typeface="Tahoma"/>
                <a:sym typeface="Tahoma"/>
              </a:defRPr>
            </a:pPr>
          </a:p>
        </p:txBody>
      </p:sp>
      <p:sp>
        <p:nvSpPr>
          <p:cNvPr id="209" name="Rectangle 10"/>
          <p:cNvSpPr/>
          <p:nvPr/>
        </p:nvSpPr>
        <p:spPr>
          <a:xfrm>
            <a:off x="2681288" y="1449388"/>
            <a:ext cx="4095751" cy="2249487"/>
          </a:xfrm>
          <a:prstGeom prst="rect">
            <a:avLst/>
          </a:prstGeom>
          <a:ln w="12700">
            <a:solidFill>
              <a:srgbClr val="000000"/>
            </a:solidFill>
            <a:miter/>
          </a:ln>
        </p:spPr>
        <p:txBody>
          <a:bodyPr lIns="45719" rIns="45719" anchor="ctr"/>
          <a:lstStyle/>
          <a:p>
            <a:pPr>
              <a:defRPr>
                <a:latin typeface="Tahoma"/>
                <a:ea typeface="Tahoma"/>
                <a:cs typeface="Tahoma"/>
                <a:sym typeface="Tahoma"/>
              </a:defRPr>
            </a:pPr>
          </a:p>
        </p:txBody>
      </p:sp>
      <p:sp>
        <p:nvSpPr>
          <p:cNvPr id="210" name="Line 11"/>
          <p:cNvSpPr/>
          <p:nvPr/>
        </p:nvSpPr>
        <p:spPr>
          <a:xfrm>
            <a:off x="3492500" y="3608387"/>
            <a:ext cx="0" cy="90488"/>
          </a:xfrm>
          <a:prstGeom prst="line">
            <a:avLst/>
          </a:prstGeom>
          <a:ln w="12700">
            <a:solidFill>
              <a:srgbClr val="000000"/>
            </a:solidFill>
          </a:ln>
        </p:spPr>
        <p:txBody>
          <a:bodyPr lIns="45719" rIns="45719"/>
          <a:lstStyle/>
          <a:p>
            <a:pPr/>
          </a:p>
        </p:txBody>
      </p:sp>
      <p:sp>
        <p:nvSpPr>
          <p:cNvPr id="211" name="Line 12"/>
          <p:cNvSpPr/>
          <p:nvPr/>
        </p:nvSpPr>
        <p:spPr>
          <a:xfrm>
            <a:off x="4346575" y="3608387"/>
            <a:ext cx="0" cy="134938"/>
          </a:xfrm>
          <a:prstGeom prst="line">
            <a:avLst/>
          </a:prstGeom>
          <a:ln w="12700">
            <a:solidFill>
              <a:srgbClr val="000000"/>
            </a:solidFill>
          </a:ln>
        </p:spPr>
        <p:txBody>
          <a:bodyPr lIns="45719" rIns="45719"/>
          <a:lstStyle/>
          <a:p>
            <a:pPr/>
          </a:p>
        </p:txBody>
      </p:sp>
      <p:sp>
        <p:nvSpPr>
          <p:cNvPr id="212" name="Line 13"/>
          <p:cNvSpPr/>
          <p:nvPr/>
        </p:nvSpPr>
        <p:spPr>
          <a:xfrm>
            <a:off x="5157787" y="3608387"/>
            <a:ext cx="1" cy="90488"/>
          </a:xfrm>
          <a:prstGeom prst="line">
            <a:avLst/>
          </a:prstGeom>
          <a:ln w="12700">
            <a:solidFill>
              <a:srgbClr val="000000"/>
            </a:solidFill>
          </a:ln>
        </p:spPr>
        <p:txBody>
          <a:bodyPr lIns="45719" rIns="45719"/>
          <a:lstStyle/>
          <a:p>
            <a:pPr/>
          </a:p>
        </p:txBody>
      </p:sp>
      <p:sp>
        <p:nvSpPr>
          <p:cNvPr id="213" name="Line 14"/>
          <p:cNvSpPr/>
          <p:nvPr/>
        </p:nvSpPr>
        <p:spPr>
          <a:xfrm>
            <a:off x="5967412" y="3608387"/>
            <a:ext cx="1" cy="90488"/>
          </a:xfrm>
          <a:prstGeom prst="line">
            <a:avLst/>
          </a:prstGeom>
          <a:ln w="12700">
            <a:solidFill>
              <a:srgbClr val="000000"/>
            </a:solidFill>
          </a:ln>
        </p:spPr>
        <p:txBody>
          <a:bodyPr lIns="45719" rIns="45719"/>
          <a:lstStyle/>
          <a:p>
            <a:pPr/>
          </a:p>
        </p:txBody>
      </p:sp>
      <p:sp>
        <p:nvSpPr>
          <p:cNvPr id="214" name="Line 15"/>
          <p:cNvSpPr/>
          <p:nvPr/>
        </p:nvSpPr>
        <p:spPr>
          <a:xfrm>
            <a:off x="2636838" y="3384550"/>
            <a:ext cx="134938" cy="0"/>
          </a:xfrm>
          <a:prstGeom prst="line">
            <a:avLst/>
          </a:prstGeom>
          <a:ln w="12700">
            <a:solidFill>
              <a:srgbClr val="000000"/>
            </a:solidFill>
          </a:ln>
        </p:spPr>
        <p:txBody>
          <a:bodyPr lIns="45719" rIns="45719"/>
          <a:lstStyle/>
          <a:p>
            <a:pPr/>
          </a:p>
        </p:txBody>
      </p:sp>
      <p:sp>
        <p:nvSpPr>
          <p:cNvPr id="215" name="Line 16"/>
          <p:cNvSpPr/>
          <p:nvPr/>
        </p:nvSpPr>
        <p:spPr>
          <a:xfrm>
            <a:off x="2636838" y="3024188"/>
            <a:ext cx="90488" cy="1"/>
          </a:xfrm>
          <a:prstGeom prst="line">
            <a:avLst/>
          </a:prstGeom>
          <a:ln w="12700">
            <a:solidFill>
              <a:srgbClr val="000000"/>
            </a:solidFill>
          </a:ln>
        </p:spPr>
        <p:txBody>
          <a:bodyPr lIns="45719" rIns="45719"/>
          <a:lstStyle/>
          <a:p>
            <a:pPr/>
          </a:p>
        </p:txBody>
      </p:sp>
      <p:sp>
        <p:nvSpPr>
          <p:cNvPr id="216" name="Line 17"/>
          <p:cNvSpPr/>
          <p:nvPr/>
        </p:nvSpPr>
        <p:spPr>
          <a:xfrm>
            <a:off x="2636838" y="1944370"/>
            <a:ext cx="90488" cy="1"/>
          </a:xfrm>
          <a:prstGeom prst="line">
            <a:avLst/>
          </a:prstGeom>
          <a:ln w="12700">
            <a:solidFill>
              <a:srgbClr val="000000"/>
            </a:solidFill>
          </a:ln>
        </p:spPr>
        <p:txBody>
          <a:bodyPr lIns="45719" rIns="45719"/>
          <a:lstStyle/>
          <a:p>
            <a:pPr/>
          </a:p>
        </p:txBody>
      </p:sp>
      <p:sp>
        <p:nvSpPr>
          <p:cNvPr id="217" name="Line 18"/>
          <p:cNvSpPr/>
          <p:nvPr/>
        </p:nvSpPr>
        <p:spPr>
          <a:xfrm>
            <a:off x="2636838" y="2303463"/>
            <a:ext cx="90488" cy="1"/>
          </a:xfrm>
          <a:prstGeom prst="line">
            <a:avLst/>
          </a:prstGeom>
          <a:ln w="12700">
            <a:solidFill>
              <a:srgbClr val="000000"/>
            </a:solidFill>
          </a:ln>
        </p:spPr>
        <p:txBody>
          <a:bodyPr lIns="45719" rIns="45719"/>
          <a:lstStyle/>
          <a:p>
            <a:pPr/>
          </a:p>
        </p:txBody>
      </p:sp>
      <p:sp>
        <p:nvSpPr>
          <p:cNvPr id="218" name="Line 19"/>
          <p:cNvSpPr/>
          <p:nvPr/>
        </p:nvSpPr>
        <p:spPr>
          <a:xfrm>
            <a:off x="2636838" y="2663825"/>
            <a:ext cx="90488" cy="0"/>
          </a:xfrm>
          <a:prstGeom prst="line">
            <a:avLst/>
          </a:prstGeom>
          <a:ln w="12700">
            <a:solidFill>
              <a:srgbClr val="000000"/>
            </a:solidFill>
          </a:ln>
        </p:spPr>
        <p:txBody>
          <a:bodyPr lIns="45719" rIns="45719"/>
          <a:lstStyle/>
          <a:p>
            <a:pPr/>
          </a:p>
        </p:txBody>
      </p:sp>
      <p:sp>
        <p:nvSpPr>
          <p:cNvPr id="219" name="Text Box 20"/>
          <p:cNvSpPr txBox="1"/>
          <p:nvPr/>
        </p:nvSpPr>
        <p:spPr>
          <a:xfrm>
            <a:off x="2592070" y="3743324"/>
            <a:ext cx="4409123" cy="396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600"/>
              </a:spcBef>
              <a:defRPr sz="1000">
                <a:latin typeface="Tahoma Bold"/>
                <a:ea typeface="Tahoma Bold"/>
                <a:cs typeface="Tahoma Bold"/>
                <a:sym typeface="Tahoma Bold"/>
              </a:defRPr>
            </a:lvl1pPr>
          </a:lstStyle>
          <a:p>
            <a:pPr/>
            <a:r>
              <a:t>0                        5                      10                        15                     20                     25  </a:t>
            </a:r>
          </a:p>
        </p:txBody>
      </p:sp>
      <p:sp>
        <p:nvSpPr>
          <p:cNvPr id="220" name="Text Box 22"/>
          <p:cNvSpPr txBox="1"/>
          <p:nvPr/>
        </p:nvSpPr>
        <p:spPr>
          <a:xfrm>
            <a:off x="2368233" y="1808163"/>
            <a:ext cx="313373" cy="396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600"/>
              </a:spcBef>
              <a:defRPr sz="1000">
                <a:latin typeface="Tahoma Bold"/>
                <a:ea typeface="Tahoma Bold"/>
                <a:cs typeface="Tahoma Bold"/>
                <a:sym typeface="Tahoma Bold"/>
              </a:defRPr>
            </a:lvl1pPr>
          </a:lstStyle>
          <a:p>
            <a:pPr/>
            <a:r>
              <a:t>100</a:t>
            </a:r>
          </a:p>
        </p:txBody>
      </p:sp>
      <p:sp>
        <p:nvSpPr>
          <p:cNvPr id="221" name="Text Box 23"/>
          <p:cNvSpPr txBox="1"/>
          <p:nvPr/>
        </p:nvSpPr>
        <p:spPr>
          <a:xfrm>
            <a:off x="2457133" y="2168525"/>
            <a:ext cx="313373" cy="2438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600"/>
              </a:spcBef>
              <a:defRPr sz="1000">
                <a:latin typeface="Tahoma Bold"/>
                <a:ea typeface="Tahoma Bold"/>
                <a:cs typeface="Tahoma Bold"/>
                <a:sym typeface="Tahoma Bold"/>
              </a:defRPr>
            </a:lvl1pPr>
          </a:lstStyle>
          <a:p>
            <a:pPr/>
            <a:r>
              <a:t>80</a:t>
            </a:r>
          </a:p>
        </p:txBody>
      </p:sp>
      <p:sp>
        <p:nvSpPr>
          <p:cNvPr id="222" name="Text Box 24"/>
          <p:cNvSpPr txBox="1"/>
          <p:nvPr/>
        </p:nvSpPr>
        <p:spPr>
          <a:xfrm>
            <a:off x="2457133" y="2528888"/>
            <a:ext cx="313373" cy="2438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600"/>
              </a:spcBef>
              <a:defRPr sz="1000">
                <a:latin typeface="Tahoma Bold"/>
                <a:ea typeface="Tahoma Bold"/>
                <a:cs typeface="Tahoma Bold"/>
                <a:sym typeface="Tahoma Bold"/>
              </a:defRPr>
            </a:lvl1pPr>
          </a:lstStyle>
          <a:p>
            <a:pPr/>
            <a:r>
              <a:t>60</a:t>
            </a:r>
          </a:p>
        </p:txBody>
      </p:sp>
      <p:sp>
        <p:nvSpPr>
          <p:cNvPr id="223" name="Text Box 25"/>
          <p:cNvSpPr txBox="1"/>
          <p:nvPr/>
        </p:nvSpPr>
        <p:spPr>
          <a:xfrm>
            <a:off x="2457133" y="2889250"/>
            <a:ext cx="313373" cy="2438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600"/>
              </a:spcBef>
              <a:defRPr sz="1000">
                <a:latin typeface="Tahoma Bold"/>
                <a:ea typeface="Tahoma Bold"/>
                <a:cs typeface="Tahoma Bold"/>
                <a:sym typeface="Tahoma Bold"/>
              </a:defRPr>
            </a:lvl1pPr>
          </a:lstStyle>
          <a:p>
            <a:pPr/>
            <a:r>
              <a:t>40</a:t>
            </a:r>
          </a:p>
        </p:txBody>
      </p:sp>
      <p:sp>
        <p:nvSpPr>
          <p:cNvPr id="224" name="Text Box 26"/>
          <p:cNvSpPr txBox="1"/>
          <p:nvPr/>
        </p:nvSpPr>
        <p:spPr>
          <a:xfrm>
            <a:off x="2412683" y="3249613"/>
            <a:ext cx="313373" cy="2438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600"/>
              </a:spcBef>
              <a:defRPr sz="1000">
                <a:latin typeface="Tahoma Bold"/>
                <a:ea typeface="Tahoma Bold"/>
                <a:cs typeface="Tahoma Bold"/>
                <a:sym typeface="Tahoma Bold"/>
              </a:defRPr>
            </a:lvl1pPr>
          </a:lstStyle>
          <a:p>
            <a:pPr/>
            <a:r>
              <a:t>20</a:t>
            </a:r>
          </a:p>
        </p:txBody>
      </p:sp>
      <p:sp>
        <p:nvSpPr>
          <p:cNvPr id="225" name="Text Box 27"/>
          <p:cNvSpPr txBox="1"/>
          <p:nvPr/>
        </p:nvSpPr>
        <p:spPr>
          <a:xfrm>
            <a:off x="4978082" y="1943100"/>
            <a:ext cx="538798" cy="2438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600"/>
              </a:spcBef>
              <a:defRPr sz="1000">
                <a:solidFill>
                  <a:srgbClr val="0066FF"/>
                </a:solidFill>
                <a:latin typeface="Tahoma Bold"/>
                <a:ea typeface="Tahoma Bold"/>
                <a:cs typeface="Tahoma Bold"/>
                <a:sym typeface="Tahoma Bold"/>
              </a:defRPr>
            </a:lvl1pPr>
          </a:lstStyle>
          <a:p>
            <a:pPr/>
            <a:r>
              <a:t>10 MV</a:t>
            </a:r>
          </a:p>
        </p:txBody>
      </p:sp>
      <p:sp>
        <p:nvSpPr>
          <p:cNvPr id="226" name="Line 28"/>
          <p:cNvSpPr/>
          <p:nvPr/>
        </p:nvSpPr>
        <p:spPr>
          <a:xfrm flipH="1">
            <a:off x="4751387" y="2124074"/>
            <a:ext cx="315913" cy="360365"/>
          </a:xfrm>
          <a:prstGeom prst="line">
            <a:avLst/>
          </a:prstGeom>
          <a:ln w="12700">
            <a:solidFill>
              <a:srgbClr val="0000FF"/>
            </a:solidFill>
            <a:tailEnd type="triangle"/>
          </a:ln>
        </p:spPr>
        <p:txBody>
          <a:bodyPr lIns="45719" rIns="45719"/>
          <a:lstStyle/>
          <a:p>
            <a:pPr/>
          </a:p>
        </p:txBody>
      </p:sp>
      <p:sp>
        <p:nvSpPr>
          <p:cNvPr id="227" name="Text Box 29"/>
          <p:cNvSpPr txBox="1"/>
          <p:nvPr/>
        </p:nvSpPr>
        <p:spPr>
          <a:xfrm>
            <a:off x="5473382" y="2033588"/>
            <a:ext cx="538798" cy="2438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600"/>
              </a:spcBef>
              <a:defRPr sz="1000">
                <a:solidFill>
                  <a:srgbClr val="FF0000"/>
                </a:solidFill>
                <a:latin typeface="Tahoma Bold"/>
                <a:ea typeface="Tahoma Bold"/>
                <a:cs typeface="Tahoma Bold"/>
                <a:sym typeface="Tahoma Bold"/>
              </a:defRPr>
            </a:lvl1pPr>
          </a:lstStyle>
          <a:p>
            <a:pPr/>
            <a:r>
              <a:t>25 MV</a:t>
            </a:r>
          </a:p>
        </p:txBody>
      </p:sp>
      <p:sp>
        <p:nvSpPr>
          <p:cNvPr id="228" name="Line 30"/>
          <p:cNvSpPr/>
          <p:nvPr/>
        </p:nvSpPr>
        <p:spPr>
          <a:xfrm flipH="1">
            <a:off x="5292725" y="2168524"/>
            <a:ext cx="223839" cy="269877"/>
          </a:xfrm>
          <a:prstGeom prst="line">
            <a:avLst/>
          </a:prstGeom>
          <a:ln w="12700">
            <a:solidFill>
              <a:srgbClr val="FF0000"/>
            </a:solidFill>
            <a:tailEnd type="triangle"/>
          </a:ln>
        </p:spPr>
        <p:txBody>
          <a:bodyPr lIns="45719" rIns="45719"/>
          <a:lstStyle/>
          <a:p>
            <a:pPr/>
          </a:p>
        </p:txBody>
      </p:sp>
      <p:sp>
        <p:nvSpPr>
          <p:cNvPr id="229" name="Line 31"/>
          <p:cNvSpPr/>
          <p:nvPr/>
        </p:nvSpPr>
        <p:spPr>
          <a:xfrm flipH="1">
            <a:off x="5607050" y="2438400"/>
            <a:ext cx="404814" cy="495301"/>
          </a:xfrm>
          <a:prstGeom prst="line">
            <a:avLst/>
          </a:prstGeom>
          <a:ln w="12700">
            <a:solidFill>
              <a:srgbClr val="FF6600"/>
            </a:solidFill>
            <a:tailEnd type="triangle"/>
          </a:ln>
        </p:spPr>
        <p:txBody>
          <a:bodyPr lIns="45719" rIns="45719"/>
          <a:lstStyle/>
          <a:p>
            <a:pPr/>
          </a:p>
        </p:txBody>
      </p:sp>
      <p:sp>
        <p:nvSpPr>
          <p:cNvPr id="230" name="Text Box 32"/>
          <p:cNvSpPr txBox="1"/>
          <p:nvPr/>
        </p:nvSpPr>
        <p:spPr>
          <a:xfrm>
            <a:off x="5967094" y="2214563"/>
            <a:ext cx="538800" cy="2438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600"/>
              </a:spcBef>
              <a:defRPr sz="1000">
                <a:solidFill>
                  <a:srgbClr val="FF9933"/>
                </a:solidFill>
                <a:latin typeface="Tahoma Bold"/>
                <a:ea typeface="Tahoma Bold"/>
                <a:cs typeface="Tahoma Bold"/>
                <a:sym typeface="Tahoma Bold"/>
              </a:defRPr>
            </a:lvl1pPr>
          </a:lstStyle>
          <a:p>
            <a:pPr/>
            <a:r>
              <a:t>1 MV</a:t>
            </a:r>
          </a:p>
        </p:txBody>
      </p:sp>
      <p:sp>
        <p:nvSpPr>
          <p:cNvPr id="231" name="Line 33"/>
          <p:cNvSpPr/>
          <p:nvPr/>
        </p:nvSpPr>
        <p:spPr>
          <a:xfrm flipH="1">
            <a:off x="6102350" y="2619375"/>
            <a:ext cx="404814" cy="584201"/>
          </a:xfrm>
          <a:prstGeom prst="line">
            <a:avLst/>
          </a:prstGeom>
          <a:ln w="12700">
            <a:solidFill>
              <a:srgbClr val="00FFCC"/>
            </a:solidFill>
            <a:tailEnd type="triangle"/>
          </a:ln>
        </p:spPr>
        <p:txBody>
          <a:bodyPr lIns="45719" rIns="45719"/>
          <a:lstStyle/>
          <a:p>
            <a:pPr/>
          </a:p>
        </p:txBody>
      </p:sp>
      <p:sp>
        <p:nvSpPr>
          <p:cNvPr id="232" name="Text Box 34"/>
          <p:cNvSpPr txBox="1"/>
          <p:nvPr/>
        </p:nvSpPr>
        <p:spPr>
          <a:xfrm>
            <a:off x="6417944" y="2393949"/>
            <a:ext cx="448312" cy="396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600"/>
              </a:spcBef>
              <a:defRPr sz="1000">
                <a:solidFill>
                  <a:srgbClr val="00FFCC"/>
                </a:solidFill>
                <a:latin typeface="Tahoma Bold"/>
                <a:ea typeface="Tahoma Bold"/>
                <a:cs typeface="Tahoma Bold"/>
                <a:sym typeface="Tahoma Bold"/>
              </a:defRPr>
            </a:lvl1pPr>
          </a:lstStyle>
          <a:p>
            <a:pPr/>
            <a:r>
              <a:t>Co-60</a:t>
            </a:r>
          </a:p>
        </p:txBody>
      </p:sp>
      <p:sp>
        <p:nvSpPr>
          <p:cNvPr id="233" name="Text Box 35"/>
          <p:cNvSpPr txBox="1"/>
          <p:nvPr/>
        </p:nvSpPr>
        <p:spPr>
          <a:xfrm>
            <a:off x="3312795" y="3338512"/>
            <a:ext cx="1303973" cy="2438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600"/>
              </a:spcBef>
              <a:defRPr sz="1000">
                <a:solidFill>
                  <a:srgbClr val="99FF33"/>
                </a:solidFill>
                <a:latin typeface="Tahoma Bold"/>
                <a:ea typeface="Tahoma Bold"/>
                <a:cs typeface="Tahoma Bold"/>
                <a:sym typeface="Tahoma Bold"/>
              </a:defRPr>
            </a:lvl1pPr>
          </a:lstStyle>
          <a:p>
            <a:pPr/>
            <a:r>
              <a:t>3,0 mm Cu HVL</a:t>
            </a:r>
          </a:p>
        </p:txBody>
      </p:sp>
      <p:sp>
        <p:nvSpPr>
          <p:cNvPr id="234" name="Line 36"/>
          <p:cNvSpPr/>
          <p:nvPr/>
        </p:nvSpPr>
        <p:spPr>
          <a:xfrm flipV="1">
            <a:off x="3897312" y="3024188"/>
            <a:ext cx="360363" cy="314326"/>
          </a:xfrm>
          <a:prstGeom prst="line">
            <a:avLst/>
          </a:prstGeom>
          <a:ln w="12700">
            <a:solidFill>
              <a:srgbClr val="99FF33"/>
            </a:solidFill>
            <a:tailEnd type="triangle"/>
          </a:ln>
        </p:spPr>
        <p:txBody>
          <a:bodyPr lIns="45719" rIns="45719"/>
          <a:lstStyle/>
          <a:p>
            <a:pPr/>
          </a:p>
        </p:txBody>
      </p:sp>
      <p:sp>
        <p:nvSpPr>
          <p:cNvPr id="235" name="Text Box 37"/>
          <p:cNvSpPr txBox="1"/>
          <p:nvPr/>
        </p:nvSpPr>
        <p:spPr>
          <a:xfrm>
            <a:off x="3852544" y="3968750"/>
            <a:ext cx="1753237" cy="3073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800"/>
              </a:spcBef>
              <a:defRPr sz="1400">
                <a:latin typeface="Tahoma Bold"/>
                <a:ea typeface="Tahoma Bold"/>
                <a:cs typeface="Tahoma Bold"/>
                <a:sym typeface="Tahoma Bold"/>
              </a:defRPr>
            </a:lvl1pPr>
          </a:lstStyle>
          <a:p>
            <a:pPr/>
            <a:r>
              <a:t>Su derinliği (cm)</a:t>
            </a:r>
          </a:p>
        </p:txBody>
      </p:sp>
      <p:sp>
        <p:nvSpPr>
          <p:cNvPr id="236" name="Text Box 39"/>
          <p:cNvSpPr txBox="1"/>
          <p:nvPr/>
        </p:nvSpPr>
        <p:spPr>
          <a:xfrm>
            <a:off x="2277744" y="1628775"/>
            <a:ext cx="92712" cy="20726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600"/>
              </a:spcBef>
              <a:defRPr sz="1000">
                <a:latin typeface="Tahoma Bold"/>
                <a:ea typeface="Tahoma Bold"/>
                <a:cs typeface="Tahoma Bold"/>
                <a:sym typeface="Tahoma Bold"/>
              </a:defRPr>
            </a:lvl1pPr>
          </a:lstStyle>
          <a:p>
            <a:pPr/>
            <a:r>
              <a:t>Yüzde Derin Doz</a:t>
            </a:r>
          </a:p>
        </p:txBody>
      </p:sp>
      <p:sp>
        <p:nvSpPr>
          <p:cNvPr id="237" name="Text Box 43"/>
          <p:cNvSpPr txBox="1"/>
          <p:nvPr/>
        </p:nvSpPr>
        <p:spPr>
          <a:xfrm rot="16200000">
            <a:off x="883602" y="2483168"/>
            <a:ext cx="2499361" cy="3073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800"/>
              </a:spcBef>
              <a:defRPr sz="1400">
                <a:latin typeface="Tahoma"/>
                <a:ea typeface="Tahoma"/>
                <a:cs typeface="Tahoma"/>
                <a:sym typeface="Tahoma"/>
              </a:defRPr>
            </a:lvl1pPr>
          </a:lstStyle>
          <a:p>
            <a:pPr/>
            <a:r>
              <a:t>Yüzde derin doz (%DD)</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9" name="Text Box 2"/>
          <p:cNvSpPr txBox="1"/>
          <p:nvPr/>
        </p:nvSpPr>
        <p:spPr>
          <a:xfrm>
            <a:off x="1233169" y="1773238"/>
            <a:ext cx="7299962" cy="2821693"/>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sz="2400">
                <a:latin typeface="Times New Roman"/>
                <a:ea typeface="Times New Roman"/>
                <a:cs typeface="Times New Roman"/>
                <a:sym typeface="Times New Roman"/>
              </a:defRPr>
            </a:pPr>
            <a:r>
              <a:t>		</a:t>
            </a:r>
          </a:p>
          <a:p>
            <a:pPr>
              <a:defRPr sz="2400">
                <a:latin typeface="Times New Roman"/>
                <a:ea typeface="Times New Roman"/>
                <a:cs typeface="Times New Roman"/>
                <a:sym typeface="Times New Roman"/>
              </a:defRPr>
            </a:pPr>
            <a:r>
              <a:t>Derinlik	Enerji	        SSD	  Alan		%DD</a:t>
            </a:r>
          </a:p>
          <a:p>
            <a:pPr>
              <a:defRPr sz="2400">
                <a:latin typeface="Times New Roman"/>
                <a:ea typeface="Times New Roman"/>
                <a:cs typeface="Times New Roman"/>
                <a:sym typeface="Times New Roman"/>
              </a:defRPr>
            </a:pPr>
            <a:r>
              <a:t> ( cm ) 	                               ( cm )      ( cm x cm )  </a:t>
            </a:r>
          </a:p>
          <a:p>
            <a:pPr>
              <a:defRPr sz="2400">
                <a:latin typeface="Times New Roman"/>
                <a:ea typeface="Times New Roman"/>
                <a:cs typeface="Times New Roman"/>
                <a:sym typeface="Times New Roman"/>
              </a:defRPr>
            </a:pPr>
          </a:p>
          <a:p>
            <a:pPr algn="ctr">
              <a:defRPr sz="2400">
                <a:latin typeface="Times New Roman"/>
                <a:ea typeface="Times New Roman"/>
                <a:cs typeface="Times New Roman"/>
                <a:sym typeface="Times New Roman"/>
              </a:defRPr>
            </a:pPr>
            <a:r>
              <a:t>10		Co-60	       80		10x10		56,4</a:t>
            </a:r>
          </a:p>
          <a:p>
            <a:pPr algn="ctr">
              <a:defRPr sz="2400">
                <a:latin typeface="Times New Roman"/>
                <a:ea typeface="Times New Roman"/>
                <a:cs typeface="Times New Roman"/>
                <a:sym typeface="Times New Roman"/>
              </a:defRPr>
            </a:pPr>
            <a:r>
              <a:t>10	          4 MV  x       100	10x10		62,7</a:t>
            </a:r>
          </a:p>
          <a:p>
            <a:pPr algn="ctr">
              <a:defRPr sz="2400">
                <a:latin typeface="Times New Roman"/>
                <a:ea typeface="Times New Roman"/>
                <a:cs typeface="Times New Roman"/>
                <a:sym typeface="Times New Roman"/>
              </a:defRPr>
            </a:pPr>
            <a:r>
              <a:t>10	          6 MV  x       100	10x10		67,7</a:t>
            </a:r>
          </a:p>
          <a:p>
            <a:pPr algn="ctr">
              <a:defRPr sz="2400">
                <a:latin typeface="Times New Roman"/>
                <a:ea typeface="Times New Roman"/>
                <a:cs typeface="Times New Roman"/>
                <a:sym typeface="Times New Roman"/>
              </a:defRPr>
            </a:pPr>
            <a:r>
              <a:t>10	        25 MV  x       100   	10x10		81,0</a:t>
            </a:r>
          </a:p>
        </p:txBody>
      </p:sp>
      <p:sp>
        <p:nvSpPr>
          <p:cNvPr id="240" name="Line 3"/>
          <p:cNvSpPr/>
          <p:nvPr/>
        </p:nvSpPr>
        <p:spPr>
          <a:xfrm>
            <a:off x="1143000" y="1905000"/>
            <a:ext cx="7391401" cy="0"/>
          </a:xfrm>
          <a:prstGeom prst="line">
            <a:avLst/>
          </a:prstGeom>
          <a:ln>
            <a:solidFill>
              <a:srgbClr val="000000"/>
            </a:solidFill>
          </a:ln>
        </p:spPr>
        <p:txBody>
          <a:bodyPr lIns="45719" rIns="45719"/>
          <a:lstStyle/>
          <a:p>
            <a:pPr/>
          </a:p>
        </p:txBody>
      </p:sp>
      <p:sp>
        <p:nvSpPr>
          <p:cNvPr id="241" name="Line 4"/>
          <p:cNvSpPr/>
          <p:nvPr/>
        </p:nvSpPr>
        <p:spPr>
          <a:xfrm>
            <a:off x="1143000" y="2971800"/>
            <a:ext cx="7391401" cy="0"/>
          </a:xfrm>
          <a:prstGeom prst="line">
            <a:avLst/>
          </a:prstGeom>
          <a:ln>
            <a:solidFill>
              <a:srgbClr val="000000"/>
            </a:solidFill>
          </a:ln>
        </p:spPr>
        <p:txBody>
          <a:bodyPr lIns="45719" rIns="45719"/>
          <a:lstStyle/>
          <a:p>
            <a:pPr/>
          </a:p>
        </p:txBody>
      </p:sp>
      <p:sp>
        <p:nvSpPr>
          <p:cNvPr id="242" name="Line 5"/>
          <p:cNvSpPr/>
          <p:nvPr/>
        </p:nvSpPr>
        <p:spPr>
          <a:xfrm>
            <a:off x="1143000" y="4876800"/>
            <a:ext cx="7391401" cy="0"/>
          </a:xfrm>
          <a:prstGeom prst="line">
            <a:avLst/>
          </a:prstGeom>
          <a:ln>
            <a:solidFill>
              <a:srgbClr val="000000"/>
            </a:solidFill>
          </a:ln>
        </p:spPr>
        <p:txBody>
          <a:bodyPr lIns="45719" rIns="45719"/>
          <a:lstStyle/>
          <a:p>
            <a:pPr/>
          </a:p>
        </p:txBody>
      </p:sp>
      <p:sp>
        <p:nvSpPr>
          <p:cNvPr id="243" name="Line 6"/>
          <p:cNvSpPr/>
          <p:nvPr/>
        </p:nvSpPr>
        <p:spPr>
          <a:xfrm flipH="1">
            <a:off x="2362199" y="1905000"/>
            <a:ext cx="2" cy="2971801"/>
          </a:xfrm>
          <a:prstGeom prst="line">
            <a:avLst/>
          </a:prstGeom>
          <a:ln>
            <a:solidFill>
              <a:srgbClr val="000000"/>
            </a:solidFill>
          </a:ln>
        </p:spPr>
        <p:txBody>
          <a:bodyPr lIns="45719" rIns="45719"/>
          <a:lstStyle/>
          <a:p>
            <a:pPr/>
          </a:p>
        </p:txBody>
      </p:sp>
      <p:sp>
        <p:nvSpPr>
          <p:cNvPr id="244" name="Line 7"/>
          <p:cNvSpPr/>
          <p:nvPr/>
        </p:nvSpPr>
        <p:spPr>
          <a:xfrm>
            <a:off x="4427983" y="1844824"/>
            <a:ext cx="1141" cy="3055779"/>
          </a:xfrm>
          <a:prstGeom prst="line">
            <a:avLst/>
          </a:prstGeom>
          <a:ln>
            <a:solidFill>
              <a:srgbClr val="000000"/>
            </a:solidFill>
          </a:ln>
        </p:spPr>
        <p:txBody>
          <a:bodyPr lIns="45719" rIns="45719"/>
          <a:lstStyle/>
          <a:p>
            <a:pPr/>
          </a:p>
        </p:txBody>
      </p:sp>
      <p:sp>
        <p:nvSpPr>
          <p:cNvPr id="245" name="Line 8"/>
          <p:cNvSpPr/>
          <p:nvPr/>
        </p:nvSpPr>
        <p:spPr>
          <a:xfrm flipH="1">
            <a:off x="5572131" y="1928802"/>
            <a:ext cx="1" cy="2971801"/>
          </a:xfrm>
          <a:prstGeom prst="line">
            <a:avLst/>
          </a:prstGeom>
          <a:ln>
            <a:solidFill>
              <a:srgbClr val="000000"/>
            </a:solidFill>
          </a:ln>
        </p:spPr>
        <p:txBody>
          <a:bodyPr lIns="45719" rIns="45719"/>
          <a:lstStyle/>
          <a:p>
            <a:pPr/>
          </a:p>
        </p:txBody>
      </p:sp>
      <p:sp>
        <p:nvSpPr>
          <p:cNvPr id="246" name="Line 9"/>
          <p:cNvSpPr/>
          <p:nvPr/>
        </p:nvSpPr>
        <p:spPr>
          <a:xfrm>
            <a:off x="7162800" y="1905000"/>
            <a:ext cx="0" cy="2971801"/>
          </a:xfrm>
          <a:prstGeom prst="line">
            <a:avLst/>
          </a:prstGeom>
          <a:ln>
            <a:solidFill>
              <a:srgbClr val="000000"/>
            </a:solidFill>
          </a:ln>
        </p:spPr>
        <p:txBody>
          <a:bodyPr lIns="45719" rIns="45719"/>
          <a:lstStyle/>
          <a:p>
            <a:pPr/>
          </a:p>
        </p:txBody>
      </p:sp>
      <p:sp>
        <p:nvSpPr>
          <p:cNvPr id="247" name="Line 10"/>
          <p:cNvSpPr/>
          <p:nvPr/>
        </p:nvSpPr>
        <p:spPr>
          <a:xfrm flipH="1">
            <a:off x="1142999" y="1905000"/>
            <a:ext cx="2" cy="2971801"/>
          </a:xfrm>
          <a:prstGeom prst="line">
            <a:avLst/>
          </a:prstGeom>
          <a:ln>
            <a:solidFill>
              <a:srgbClr val="000000"/>
            </a:solidFill>
          </a:ln>
        </p:spPr>
        <p:txBody>
          <a:bodyPr lIns="45719" rIns="45719"/>
          <a:lstStyle/>
          <a:p>
            <a:pPr/>
          </a:p>
        </p:txBody>
      </p:sp>
      <p:sp>
        <p:nvSpPr>
          <p:cNvPr id="248" name="Line 11"/>
          <p:cNvSpPr/>
          <p:nvPr/>
        </p:nvSpPr>
        <p:spPr>
          <a:xfrm>
            <a:off x="8534400" y="1905000"/>
            <a:ext cx="0" cy="2971801"/>
          </a:xfrm>
          <a:prstGeom prst="line">
            <a:avLst/>
          </a:prstGeom>
          <a:ln>
            <a:solidFill>
              <a:srgbClr val="000000"/>
            </a:solidFill>
          </a:ln>
        </p:spPr>
        <p:txBody>
          <a:bodyPr lIns="45719" rIns="45719"/>
          <a:lstStyle/>
          <a:p>
            <a:pPr/>
          </a:p>
        </p:txBody>
      </p:sp>
      <p:sp>
        <p:nvSpPr>
          <p:cNvPr id="249" name="Text Box 12"/>
          <p:cNvSpPr txBox="1"/>
          <p:nvPr/>
        </p:nvSpPr>
        <p:spPr>
          <a:xfrm>
            <a:off x="688629" y="642918"/>
            <a:ext cx="8052494" cy="11963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just">
              <a:defRPr sz="2400">
                <a:latin typeface="Tahoma"/>
                <a:ea typeface="Tahoma"/>
                <a:cs typeface="Tahoma"/>
                <a:sym typeface="Tahoma"/>
              </a:defRPr>
            </a:lvl1pPr>
          </a:lstStyle>
          <a:p>
            <a:pPr/>
            <a:r>
              <a:t>Derine yerleşmiş bir tümör derinliği için ,tipik olarak 10 cm derinlikte, farklı huzme kalitelerinde elde edilen %DD’ un mukayesesi</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1" name="1 Başlık"/>
          <p:cNvSpPr txBox="1"/>
          <p:nvPr>
            <p:ph type="title"/>
          </p:nvPr>
        </p:nvSpPr>
        <p:spPr>
          <a:xfrm>
            <a:off x="357157" y="704087"/>
            <a:ext cx="8501124" cy="1143001"/>
          </a:xfrm>
          <a:prstGeom prst="rect">
            <a:avLst/>
          </a:prstGeom>
        </p:spPr>
        <p:txBody>
          <a:bodyPr/>
          <a:lstStyle/>
          <a:p>
            <a:pPr defTabSz="896111">
              <a:defRPr sz="3822">
                <a:solidFill>
                  <a:schemeClr val="accent2"/>
                </a:solidFill>
                <a:latin typeface="Tahoma"/>
                <a:ea typeface="Tahoma"/>
                <a:cs typeface="Tahoma"/>
                <a:sym typeface="Tahoma"/>
              </a:defRPr>
            </a:pPr>
            <a:r>
              <a:t> </a:t>
            </a:r>
            <a:r>
              <a:rPr sz="3136">
                <a:solidFill>
                  <a:srgbClr val="000000"/>
                </a:solidFill>
                <a:latin typeface="Tahoma Bold"/>
                <a:ea typeface="Tahoma Bold"/>
                <a:cs typeface="Tahoma Bold"/>
                <a:sym typeface="Tahoma Bold"/>
              </a:rPr>
              <a:t>%DD ’un ALAN BÜYÜKLÜĞÜ ve                       ŞEKİL BAĞIMLILIĞI</a:t>
            </a:r>
          </a:p>
        </p:txBody>
      </p:sp>
      <p:sp>
        <p:nvSpPr>
          <p:cNvPr id="252" name="2 İçerik Yer Tutucusu"/>
          <p:cNvSpPr txBox="1"/>
          <p:nvPr>
            <p:ph type="body" idx="1"/>
          </p:nvPr>
        </p:nvSpPr>
        <p:spPr>
          <a:xfrm>
            <a:off x="457200" y="1916832"/>
            <a:ext cx="8229600" cy="4083937"/>
          </a:xfrm>
          <a:prstGeom prst="rect">
            <a:avLst/>
          </a:prstGeom>
        </p:spPr>
        <p:txBody>
          <a:bodyPr/>
          <a:lstStyle/>
          <a:p>
            <a:pPr algn="just">
              <a:lnSpc>
                <a:spcPct val="88000"/>
              </a:lnSpc>
              <a:spcBef>
                <a:spcPts val="1200"/>
              </a:spcBef>
              <a:buClr>
                <a:srgbClr val="000000"/>
              </a:buClr>
              <a:defRPr sz="2000">
                <a:latin typeface="Tahoma"/>
                <a:ea typeface="Tahoma"/>
                <a:cs typeface="Tahoma"/>
                <a:sym typeface="Tahoma"/>
              </a:defRPr>
            </a:pPr>
            <a:r>
              <a:t>Alan bağımlılığı saçılan elektron ve</a:t>
            </a:r>
            <a:r>
              <a:t> f</a:t>
            </a:r>
            <a:r>
              <a:t>otonlardan dolayı ortaya çıkar</a:t>
            </a:r>
            <a:r>
              <a:t>.</a:t>
            </a:r>
          </a:p>
          <a:p>
            <a:pPr algn="just">
              <a:lnSpc>
                <a:spcPct val="88000"/>
              </a:lnSpc>
              <a:spcBef>
                <a:spcPts val="1200"/>
              </a:spcBef>
              <a:buSzTx/>
              <a:buNone/>
              <a:defRPr sz="2000">
                <a:latin typeface="Tahoma"/>
                <a:ea typeface="Tahoma"/>
                <a:cs typeface="Tahoma"/>
                <a:sym typeface="Tahoma"/>
              </a:defRPr>
            </a:pPr>
          </a:p>
          <a:p>
            <a:pPr algn="just">
              <a:lnSpc>
                <a:spcPct val="88000"/>
              </a:lnSpc>
              <a:spcBef>
                <a:spcPts val="1200"/>
              </a:spcBef>
              <a:buClr>
                <a:srgbClr val="000000"/>
              </a:buClr>
              <a:defRPr sz="2000">
                <a:latin typeface="Tahoma"/>
                <a:ea typeface="Tahoma"/>
                <a:cs typeface="Tahoma"/>
                <a:sym typeface="Tahoma"/>
              </a:defRPr>
            </a:pPr>
            <a:r>
              <a:t>Alan büyüdükçe, saçılan radyasyonun absorbe doza katkısı artar. Saçılan radyasyon dozu artacağı için yüzde derin doz alan büyüklüğü arttıkça artacaktır.</a:t>
            </a:r>
          </a:p>
          <a:p>
            <a:pPr algn="just">
              <a:lnSpc>
                <a:spcPct val="88000"/>
              </a:lnSpc>
              <a:spcBef>
                <a:spcPts val="1200"/>
              </a:spcBef>
              <a:buSzTx/>
              <a:buNone/>
              <a:defRPr sz="2000">
                <a:latin typeface="Tahoma"/>
                <a:ea typeface="Tahoma"/>
                <a:cs typeface="Tahoma"/>
                <a:sym typeface="Tahoma"/>
              </a:defRPr>
            </a:pPr>
          </a:p>
          <a:p>
            <a:pPr algn="just">
              <a:lnSpc>
                <a:spcPct val="88000"/>
              </a:lnSpc>
              <a:spcBef>
                <a:spcPts val="400"/>
              </a:spcBef>
              <a:defRPr sz="2000">
                <a:latin typeface="Tahoma"/>
                <a:ea typeface="Tahoma"/>
                <a:cs typeface="Tahoma"/>
                <a:sym typeface="Tahoma"/>
              </a:defRPr>
            </a:pPr>
            <a:r>
              <a:t>Alan büyüklüğü ile yüzde derin dozun artışı demet kalitesine de bağlıdır. Saçılma olasılığı, enerji arttıkça azalacağı için veya yüksek enerjili demetler baskın olarak ileri yönde saçılacağı için yüzde derin dozun alan bağımlılığı düşük enerjilerde ( yanal saçılmalar ) yüksek enerjilere göre daha belirgindir. </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4" name="Rectangle 4"/>
          <p:cNvSpPr/>
          <p:nvPr/>
        </p:nvSpPr>
        <p:spPr>
          <a:xfrm>
            <a:off x="0" y="1557337"/>
            <a:ext cx="4643438" cy="215901"/>
          </a:xfrm>
          <a:prstGeom prst="rect">
            <a:avLst/>
          </a:prstGeom>
          <a:solidFill>
            <a:srgbClr val="FFFFFF"/>
          </a:solidFill>
          <a:ln w="12700">
            <a:miter lim="400000"/>
          </a:ln>
        </p:spPr>
        <p:txBody>
          <a:bodyPr lIns="45719" rIns="45719" anchor="ctr"/>
          <a:lstStyle/>
          <a:p>
            <a:pPr/>
          </a:p>
        </p:txBody>
      </p:sp>
      <p:sp>
        <p:nvSpPr>
          <p:cNvPr id="255" name="Text Box 2"/>
          <p:cNvSpPr txBox="1"/>
          <p:nvPr/>
        </p:nvSpPr>
        <p:spPr>
          <a:xfrm>
            <a:off x="545754" y="1142984"/>
            <a:ext cx="8123930" cy="444596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buClr>
                <a:srgbClr val="000000"/>
              </a:buClr>
              <a:buSzPct val="100000"/>
              <a:buFont typeface="Arial"/>
              <a:buChar char="•"/>
              <a:defRPr sz="2800">
                <a:solidFill>
                  <a:srgbClr val="0000FF"/>
                </a:solidFill>
                <a:latin typeface="Times New Roman"/>
                <a:ea typeface="Times New Roman"/>
                <a:cs typeface="Times New Roman"/>
                <a:sym typeface="Times New Roman"/>
              </a:defRPr>
            </a:pPr>
            <a:r>
              <a:t>  </a:t>
            </a:r>
            <a:r>
              <a:rPr sz="2600">
                <a:solidFill>
                  <a:srgbClr val="000000"/>
                </a:solidFill>
                <a:latin typeface="Tahoma"/>
                <a:ea typeface="Tahoma"/>
                <a:cs typeface="Tahoma"/>
                <a:sym typeface="Tahoma"/>
              </a:rPr>
              <a:t>Foton enerjisi </a:t>
            </a:r>
            <a:r>
              <a:rPr sz="2600">
                <a:solidFill>
                  <a:srgbClr val="FF0000"/>
                </a:solidFill>
                <a:latin typeface="Tahoma"/>
                <a:ea typeface="Tahoma"/>
                <a:cs typeface="Tahoma"/>
                <a:sym typeface="Tahoma"/>
              </a:rPr>
              <a:t>aynı kalmak koşulu ile </a:t>
            </a:r>
            <a:r>
              <a:rPr sz="2600">
                <a:solidFill>
                  <a:srgbClr val="000000"/>
                </a:solidFill>
                <a:latin typeface="Tahoma"/>
                <a:ea typeface="Tahoma"/>
                <a:cs typeface="Tahoma"/>
                <a:sym typeface="Tahoma"/>
              </a:rPr>
              <a:t>maksimum doz derinliği alan büyüklüğüne bağlı olarak  değişir.</a:t>
            </a:r>
            <a:endParaRPr sz="2600">
              <a:solidFill>
                <a:srgbClr val="000000"/>
              </a:solidFill>
              <a:latin typeface="Tahoma"/>
              <a:ea typeface="Tahoma"/>
              <a:cs typeface="Tahoma"/>
              <a:sym typeface="Tahoma"/>
            </a:endParaRPr>
          </a:p>
          <a:p>
            <a:pPr algn="just">
              <a:buClr>
                <a:srgbClr val="000000"/>
              </a:buClr>
              <a:buSzPct val="100000"/>
              <a:buFont typeface="Arial"/>
              <a:buChar char="•"/>
              <a:defRPr sz="2600">
                <a:solidFill>
                  <a:schemeClr val="accent2"/>
                </a:solidFill>
                <a:latin typeface="Tahoma"/>
                <a:ea typeface="Tahoma"/>
                <a:cs typeface="Tahoma"/>
                <a:sym typeface="Tahoma"/>
              </a:defRPr>
            </a:pPr>
          </a:p>
          <a:p>
            <a:pPr algn="just">
              <a:buClr>
                <a:srgbClr val="000000"/>
              </a:buClr>
              <a:buSzPct val="100000"/>
              <a:buFont typeface="Arial"/>
              <a:buChar char="•"/>
              <a:defRPr sz="2600">
                <a:solidFill>
                  <a:schemeClr val="accent2"/>
                </a:solidFill>
                <a:latin typeface="Tahoma"/>
                <a:ea typeface="Tahoma"/>
                <a:cs typeface="Tahoma"/>
                <a:sym typeface="Tahoma"/>
              </a:defRPr>
            </a:pPr>
            <a:r>
              <a:t>   </a:t>
            </a:r>
            <a:r>
              <a:rPr>
                <a:solidFill>
                  <a:srgbClr val="000000"/>
                </a:solidFill>
              </a:rPr>
              <a:t>25 MV(X) ışını için 4x4 cm alanda dmax 4 cm iken, 35x35 cm’ lik alanda bu değer 2,5 cm’ dir. </a:t>
            </a:r>
            <a:endParaRPr>
              <a:solidFill>
                <a:srgbClr val="000000"/>
              </a:solidFill>
            </a:endParaRPr>
          </a:p>
          <a:p>
            <a:pPr algn="just">
              <a:buClr>
                <a:srgbClr val="000000"/>
              </a:buClr>
              <a:buSzPct val="100000"/>
              <a:buFont typeface="Arial"/>
              <a:buChar char="•"/>
              <a:defRPr sz="2600">
                <a:solidFill>
                  <a:schemeClr val="accent2"/>
                </a:solidFill>
                <a:latin typeface="Tahoma"/>
                <a:ea typeface="Tahoma"/>
                <a:cs typeface="Tahoma"/>
                <a:sym typeface="Tahoma"/>
              </a:defRPr>
            </a:pPr>
          </a:p>
          <a:p>
            <a:pPr algn="just">
              <a:buClr>
                <a:srgbClr val="000000"/>
              </a:buClr>
              <a:buSzPct val="100000"/>
              <a:buFont typeface="Arial"/>
              <a:buChar char="•"/>
              <a:defRPr sz="2600">
                <a:solidFill>
                  <a:schemeClr val="accent2"/>
                </a:solidFill>
                <a:latin typeface="Tahoma"/>
                <a:ea typeface="Tahoma"/>
                <a:cs typeface="Tahoma"/>
                <a:sym typeface="Tahoma"/>
              </a:defRPr>
            </a:pPr>
            <a:r>
              <a:t>  </a:t>
            </a:r>
            <a:r>
              <a:rPr>
                <a:solidFill>
                  <a:srgbClr val="000000"/>
                </a:solidFill>
              </a:rPr>
              <a:t>Build-up noktasının </a:t>
            </a:r>
            <a:r>
              <a:rPr>
                <a:solidFill>
                  <a:srgbClr val="FF0000"/>
                </a:solidFill>
              </a:rPr>
              <a:t>yüzeye yaklaşması</a:t>
            </a:r>
            <a:r>
              <a:t> </a:t>
            </a:r>
            <a:r>
              <a:rPr>
                <a:solidFill>
                  <a:srgbClr val="000000"/>
                </a:solidFill>
              </a:rPr>
              <a:t>kolimatör sistemindeki elektron saçılması ile ilgilidir. Alan büyüklüğünün artması kolimatör açıklığının artmasını gerektirir. Kolimatör açıklığının artması da elektron saçılmasının artmasına yol açar.</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7" name="Text Box 7"/>
          <p:cNvSpPr txBox="1"/>
          <p:nvPr/>
        </p:nvSpPr>
        <p:spPr>
          <a:xfrm>
            <a:off x="656907" y="1428736"/>
            <a:ext cx="7973061" cy="41427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defRPr sz="2400">
                <a:latin typeface="Tahoma"/>
                <a:ea typeface="Tahoma"/>
                <a:cs typeface="Tahoma"/>
                <a:sym typeface="Tahoma"/>
              </a:defRPr>
            </a:pPr>
            <a:r>
              <a:t>%DD verileri, genellikle kare alanlar içindir. Klinik pratikte, ele alınan tedavilerin çoğunluğu dikdörtgen,bloklu ve şekilli alanlar olduğundan bu alanların kare alanlara eşdeğer olmaları istenir.</a:t>
            </a:r>
          </a:p>
          <a:p>
            <a:pPr algn="just">
              <a:defRPr sz="2400">
                <a:latin typeface="Tahoma"/>
                <a:ea typeface="Tahoma"/>
                <a:cs typeface="Tahoma"/>
                <a:sym typeface="Tahoma"/>
              </a:defRPr>
            </a:pPr>
          </a:p>
          <a:p>
            <a:pPr algn="just">
              <a:defRPr sz="2400">
                <a:latin typeface="Tahoma"/>
                <a:ea typeface="Tahoma"/>
                <a:cs typeface="Tahoma"/>
                <a:sym typeface="Tahoma"/>
              </a:defRPr>
            </a:pPr>
            <a:r>
              <a:t>				2 ( a x b )	</a:t>
            </a:r>
          </a:p>
          <a:p>
            <a:pPr algn="just">
              <a:defRPr sz="2400">
                <a:latin typeface="Tahoma"/>
                <a:ea typeface="Tahoma"/>
                <a:cs typeface="Tahoma"/>
                <a:sym typeface="Tahoma"/>
              </a:defRPr>
            </a:pPr>
            <a:r>
              <a:t>           Kare eşdeğeri =  </a:t>
            </a:r>
          </a:p>
          <a:p>
            <a:pPr algn="just">
              <a:defRPr sz="2400">
                <a:latin typeface="Tahoma"/>
                <a:ea typeface="Tahoma"/>
                <a:cs typeface="Tahoma"/>
                <a:sym typeface="Tahoma"/>
              </a:defRPr>
            </a:pPr>
            <a:r>
              <a:t>				  ( a + b )</a:t>
            </a:r>
          </a:p>
          <a:p>
            <a:pPr algn="just">
              <a:defRPr sz="2400">
                <a:latin typeface="Tahoma"/>
                <a:ea typeface="Tahoma"/>
                <a:cs typeface="Tahoma"/>
                <a:sym typeface="Tahoma"/>
              </a:defRPr>
            </a:pPr>
          </a:p>
          <a:p>
            <a:pPr algn="just">
              <a:defRPr sz="2400">
                <a:latin typeface="Tahoma"/>
                <a:ea typeface="Tahoma"/>
                <a:cs typeface="Tahoma"/>
                <a:sym typeface="Tahoma"/>
              </a:defRPr>
            </a:pPr>
            <a:r>
              <a:t>formülü eşdeğer alan boyutlarını çabuk olarak hesaplamak için faydalıdır.</a:t>
            </a:r>
          </a:p>
        </p:txBody>
      </p:sp>
      <p:sp>
        <p:nvSpPr>
          <p:cNvPr id="258" name="Line 8"/>
          <p:cNvSpPr/>
          <p:nvPr/>
        </p:nvSpPr>
        <p:spPr>
          <a:xfrm>
            <a:off x="4000496" y="3857628"/>
            <a:ext cx="2087562" cy="1"/>
          </a:xfrm>
          <a:prstGeom prst="line">
            <a:avLst/>
          </a:prstGeom>
          <a:ln w="12700">
            <a:solidFill>
              <a:schemeClr val="accent2"/>
            </a:solidFill>
          </a:ln>
        </p:spPr>
        <p:txBody>
          <a:bodyPr lIns="45719" rIns="45719"/>
          <a:lstStyle/>
          <a:p>
            <a:pP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0" name="1 Başlık"/>
          <p:cNvSpPr txBox="1"/>
          <p:nvPr>
            <p:ph type="title"/>
          </p:nvPr>
        </p:nvSpPr>
        <p:spPr>
          <a:xfrm>
            <a:off x="457200" y="476672"/>
            <a:ext cx="8229600" cy="1152129"/>
          </a:xfrm>
          <a:prstGeom prst="rect">
            <a:avLst/>
          </a:prstGeom>
        </p:spPr>
        <p:txBody>
          <a:bodyPr/>
          <a:lstStyle>
            <a:lvl1pPr>
              <a:defRPr sz="4000">
                <a:latin typeface="Tahoma Bold"/>
                <a:ea typeface="Tahoma Bold"/>
                <a:cs typeface="Tahoma Bold"/>
                <a:sym typeface="Tahoma Bold"/>
              </a:defRPr>
            </a:lvl1pPr>
          </a:lstStyle>
          <a:p>
            <a:pPr/>
            <a:r>
              <a:t>%DD ’un SSD BAĞIMLILIĞI</a:t>
            </a:r>
          </a:p>
        </p:txBody>
      </p:sp>
      <p:sp>
        <p:nvSpPr>
          <p:cNvPr id="261" name="2 İçerik Yer Tutucusu"/>
          <p:cNvSpPr txBox="1"/>
          <p:nvPr>
            <p:ph type="body" idx="1"/>
          </p:nvPr>
        </p:nvSpPr>
        <p:spPr>
          <a:xfrm>
            <a:off x="457200" y="1600200"/>
            <a:ext cx="8229600" cy="4525963"/>
          </a:xfrm>
          <a:prstGeom prst="rect">
            <a:avLst/>
          </a:prstGeom>
        </p:spPr>
        <p:txBody>
          <a:bodyPr/>
          <a:lstStyle/>
          <a:p>
            <a:pPr algn="just">
              <a:spcBef>
                <a:spcPts val="600"/>
              </a:spcBef>
              <a:defRPr sz="2800">
                <a:latin typeface="Tahoma"/>
                <a:ea typeface="Tahoma"/>
                <a:cs typeface="Tahoma"/>
                <a:sym typeface="Tahoma"/>
              </a:defRPr>
            </a:pPr>
            <a:r>
              <a:t>Bir nokta kaynağın yayınladığı foton akısı, kaynağa olan uzaklığın karesi ile ters orantılıdır. </a:t>
            </a:r>
            <a:r>
              <a:rPr>
                <a:solidFill>
                  <a:srgbClr val="FF0000"/>
                </a:solidFill>
              </a:rPr>
              <a:t>(</a:t>
            </a:r>
            <a:r>
              <a:rPr u="sng">
                <a:solidFill>
                  <a:srgbClr val="FF0000"/>
                </a:solidFill>
              </a:rPr>
              <a:t>ters kare kanunu</a:t>
            </a:r>
            <a:r>
              <a:rPr>
                <a:solidFill>
                  <a:srgbClr val="FF0000"/>
                </a:solidFill>
              </a:rPr>
              <a:t> )</a:t>
            </a:r>
            <a:endParaRPr>
              <a:solidFill>
                <a:schemeClr val="accent2"/>
              </a:solidFill>
            </a:endParaRPr>
          </a:p>
          <a:p>
            <a:pPr algn="just">
              <a:spcBef>
                <a:spcPts val="600"/>
              </a:spcBef>
              <a:defRPr sz="2800">
                <a:latin typeface="Tahoma"/>
                <a:ea typeface="Tahoma"/>
                <a:cs typeface="Tahoma"/>
                <a:sym typeface="Tahoma"/>
              </a:defRPr>
            </a:pPr>
            <a:r>
              <a:t>Bir noktadaki gerçek doz şiddeti, kaynaktan uzaklaştıkça azalmasına rağmen, bir referans noktasına göre relatif doz olan %DD ’lar SSD       ( source to skin distance) ile artacaktır.              ( TKK’dan dolayı )</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4" name="1 Başlık"/>
          <p:cNvSpPr txBox="1"/>
          <p:nvPr>
            <p:ph type="title"/>
          </p:nvPr>
        </p:nvSpPr>
        <p:spPr>
          <a:prstGeom prst="rect">
            <a:avLst/>
          </a:prstGeom>
        </p:spPr>
        <p:txBody>
          <a:bodyPr/>
          <a:lstStyle>
            <a:lvl1pPr>
              <a:defRPr sz="4800">
                <a:latin typeface="Tahoma Bold"/>
                <a:ea typeface="Tahoma Bold"/>
                <a:cs typeface="Tahoma Bold"/>
                <a:sym typeface="Tahoma Bold"/>
              </a:defRPr>
            </a:lvl1pPr>
          </a:lstStyle>
          <a:p>
            <a:pPr/>
            <a:r>
              <a:t>BUILD-UP DOZ </a:t>
            </a:r>
          </a:p>
        </p:txBody>
      </p:sp>
      <p:sp>
        <p:nvSpPr>
          <p:cNvPr id="105" name="2 İçerik Yer Tutucusu"/>
          <p:cNvSpPr txBox="1"/>
          <p:nvPr>
            <p:ph type="body" sz="half" idx="1"/>
          </p:nvPr>
        </p:nvSpPr>
        <p:spPr>
          <a:xfrm>
            <a:off x="285720" y="1920084"/>
            <a:ext cx="4210080" cy="4434842"/>
          </a:xfrm>
          <a:prstGeom prst="rect">
            <a:avLst/>
          </a:prstGeom>
        </p:spPr>
        <p:txBody>
          <a:bodyPr/>
          <a:lstStyle/>
          <a:p>
            <a:pPr algn="just">
              <a:lnSpc>
                <a:spcPct val="80000"/>
              </a:lnSpc>
              <a:spcBef>
                <a:spcPts val="500"/>
              </a:spcBef>
              <a:defRPr sz="2100">
                <a:latin typeface="Tahoma"/>
                <a:ea typeface="Tahoma"/>
                <a:cs typeface="Tahoma"/>
                <a:sym typeface="Tahoma"/>
              </a:defRPr>
            </a:pPr>
            <a:r>
              <a:t>Yüksek enerjili </a:t>
            </a:r>
            <a:r>
              <a:t>demetler</a:t>
            </a:r>
            <a:r>
              <a:t>de sekonder elektronlar</a:t>
            </a:r>
            <a:r>
              <a:t>, enerjiye ve Compton etkisine göre dokuda ilerler. ( saçılarak )</a:t>
            </a:r>
            <a:endParaRPr sz="1900"/>
          </a:p>
          <a:p>
            <a:pPr algn="just">
              <a:lnSpc>
                <a:spcPct val="80000"/>
              </a:lnSpc>
              <a:spcBef>
                <a:spcPts val="400"/>
              </a:spcBef>
              <a:defRPr sz="3100">
                <a:latin typeface="Tahoma"/>
                <a:ea typeface="Tahoma"/>
                <a:cs typeface="Tahoma"/>
                <a:sym typeface="Tahoma"/>
              </a:defRPr>
            </a:pPr>
          </a:p>
          <a:p>
            <a:pPr algn="just">
              <a:lnSpc>
                <a:spcPct val="80000"/>
              </a:lnSpc>
              <a:spcBef>
                <a:spcPts val="500"/>
              </a:spcBef>
              <a:defRPr sz="2100">
                <a:latin typeface="Tahoma"/>
                <a:ea typeface="Tahoma"/>
                <a:cs typeface="Tahoma"/>
                <a:sym typeface="Tahoma"/>
              </a:defRPr>
            </a:pPr>
            <a:r>
              <a:t>Bu nedenle, yüksek enerjili fotonlar için dokuda maksimum doz daha derinlerde oluşur. </a:t>
            </a:r>
            <a:r>
              <a:t>Maksimum doz noktasına </a:t>
            </a:r>
            <a:r>
              <a:rPr>
                <a:solidFill>
                  <a:srgbClr val="FF0000"/>
                </a:solidFill>
              </a:rPr>
              <a:t>build-up</a:t>
            </a:r>
            <a:r>
              <a:rPr>
                <a:solidFill>
                  <a:schemeClr val="accent2"/>
                </a:solidFill>
              </a:rPr>
              <a:t> </a:t>
            </a:r>
            <a:r>
              <a:t>noktası denir. Maksimum doz noktası ile yüzey arasındaki bölgeyede </a:t>
            </a:r>
            <a:r>
              <a:rPr>
                <a:solidFill>
                  <a:srgbClr val="FF0000"/>
                </a:solidFill>
              </a:rPr>
              <a:t>build-up bölgesi</a:t>
            </a:r>
            <a:r>
              <a:rPr>
                <a:solidFill>
                  <a:srgbClr val="FF0000"/>
                </a:solidFill>
              </a:rPr>
              <a:t>  </a:t>
            </a:r>
            <a:r>
              <a:t>denir.</a:t>
            </a:r>
            <a:br/>
          </a:p>
        </p:txBody>
      </p:sp>
      <p:pic>
        <p:nvPicPr>
          <p:cNvPr id="106" name="Object 2" descr="Object 2"/>
          <p:cNvPicPr>
            <a:picLocks noChangeAspect="1"/>
          </p:cNvPicPr>
          <p:nvPr/>
        </p:nvPicPr>
        <p:blipFill>
          <a:blip r:embed="rId2">
            <a:extLst/>
          </a:blip>
          <a:stretch>
            <a:fillRect/>
          </a:stretch>
        </p:blipFill>
        <p:spPr>
          <a:xfrm>
            <a:off x="4857750" y="2692400"/>
            <a:ext cx="3929063" cy="2544764"/>
          </a:xfrm>
          <a:prstGeom prst="rect">
            <a:avLst/>
          </a:prstGeom>
          <a:ln w="38100">
            <a:solidFill>
              <a:schemeClr val="accent1"/>
            </a:solidFill>
          </a:ln>
        </p:spPr>
      </p:pic>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3" name="1 Başlık"/>
          <p:cNvSpPr txBox="1"/>
          <p:nvPr>
            <p:ph type="title"/>
          </p:nvPr>
        </p:nvSpPr>
        <p:spPr>
          <a:prstGeom prst="rect">
            <a:avLst/>
          </a:prstGeom>
        </p:spPr>
        <p:txBody>
          <a:bodyPr/>
          <a:lstStyle>
            <a:lvl1pPr>
              <a:defRPr sz="5400">
                <a:latin typeface="Tahoma Bold"/>
                <a:ea typeface="Tahoma Bold"/>
                <a:cs typeface="Tahoma Bold"/>
                <a:sym typeface="Tahoma Bold"/>
              </a:defRPr>
            </a:lvl1pPr>
          </a:lstStyle>
          <a:p>
            <a:pPr/>
            <a:r>
              <a:t>KLİNİKTE SSD SEÇİMİ</a:t>
            </a:r>
          </a:p>
        </p:txBody>
      </p:sp>
      <p:sp>
        <p:nvSpPr>
          <p:cNvPr id="264" name="2 İçerik Yer Tutucusu"/>
          <p:cNvSpPr txBox="1"/>
          <p:nvPr>
            <p:ph type="body" sz="half" idx="1"/>
          </p:nvPr>
        </p:nvSpPr>
        <p:spPr>
          <a:xfrm>
            <a:off x="-1" y="1920084"/>
            <a:ext cx="5500696" cy="4434842"/>
          </a:xfrm>
          <a:prstGeom prst="rect">
            <a:avLst/>
          </a:prstGeom>
        </p:spPr>
        <p:txBody>
          <a:bodyPr/>
          <a:lstStyle/>
          <a:p>
            <a:pPr algn="just">
              <a:lnSpc>
                <a:spcPct val="90000"/>
              </a:lnSpc>
              <a:buSzTx/>
              <a:buNone/>
              <a:defRPr sz="2500">
                <a:solidFill>
                  <a:schemeClr val="accent2"/>
                </a:solidFill>
                <a:latin typeface="Tahoma"/>
                <a:ea typeface="Tahoma"/>
                <a:cs typeface="Tahoma"/>
                <a:sym typeface="Tahoma"/>
              </a:defRPr>
            </a:pPr>
            <a:r>
              <a:t>   </a:t>
            </a:r>
            <a:r>
              <a:rPr>
                <a:solidFill>
                  <a:srgbClr val="000000"/>
                </a:solidFill>
              </a:rPr>
              <a:t>Eksternal demet tedavisi için klinikte kullanılan kaynakların sınırlı bir büyüklükleri olduğundan,kaynak boyutlarından bağımsız hale gelmek için SSD genellikle büyük olarak seçilir       ( &gt; 80cm ).Diğer anlamda kaynak, büyük SSD ’lerde bir nokta olarak düşünülebilir. Böylece, doz şiddeti kaynağın karesiyle ters orantılı olarak değişmesi kanununa uyar. </a:t>
            </a:r>
          </a:p>
        </p:txBody>
      </p:sp>
      <p:pic>
        <p:nvPicPr>
          <p:cNvPr id="265" name="Object 2" descr="Object 2"/>
          <p:cNvPicPr>
            <a:picLocks noChangeAspect="1"/>
          </p:cNvPicPr>
          <p:nvPr/>
        </p:nvPicPr>
        <p:blipFill>
          <a:blip r:embed="rId2">
            <a:extLst/>
          </a:blip>
          <a:stretch>
            <a:fillRect/>
          </a:stretch>
        </p:blipFill>
        <p:spPr>
          <a:xfrm>
            <a:off x="5572125" y="2463800"/>
            <a:ext cx="3429000" cy="3000375"/>
          </a:xfrm>
          <a:prstGeom prst="rect">
            <a:avLst/>
          </a:prstGeom>
          <a:ln w="38100">
            <a:solidFill>
              <a:schemeClr val="accent1"/>
            </a:solidFill>
          </a:ln>
        </p:spPr>
      </p:pic>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7" name="1 Başlık"/>
          <p:cNvSpPr txBox="1"/>
          <p:nvPr>
            <p:ph type="title"/>
          </p:nvPr>
        </p:nvSpPr>
        <p:spPr>
          <a:prstGeom prst="rect">
            <a:avLst/>
          </a:prstGeom>
        </p:spPr>
        <p:txBody>
          <a:bodyPr/>
          <a:lstStyle>
            <a:lvl1pPr>
              <a:defRPr sz="5400">
                <a:latin typeface="Tahoma Bold"/>
                <a:ea typeface="Tahoma Bold"/>
                <a:cs typeface="Tahoma Bold"/>
                <a:sym typeface="Tahoma Bold"/>
              </a:defRPr>
            </a:lvl1pPr>
          </a:lstStyle>
          <a:p>
            <a:pPr/>
            <a:r>
              <a:t>KLİNİKTE SSD SEÇİMİ</a:t>
            </a:r>
          </a:p>
        </p:txBody>
      </p:sp>
      <p:sp>
        <p:nvSpPr>
          <p:cNvPr id="268" name="2 İçerik Yer Tutucusu"/>
          <p:cNvSpPr txBox="1"/>
          <p:nvPr>
            <p:ph type="body" sz="half" idx="1"/>
          </p:nvPr>
        </p:nvSpPr>
        <p:spPr>
          <a:xfrm>
            <a:off x="214281" y="2143115"/>
            <a:ext cx="4643472" cy="4211809"/>
          </a:xfrm>
          <a:prstGeom prst="rect">
            <a:avLst/>
          </a:prstGeom>
        </p:spPr>
        <p:txBody>
          <a:bodyPr/>
          <a:lstStyle/>
          <a:p>
            <a:pPr algn="just">
              <a:lnSpc>
                <a:spcPct val="80000"/>
              </a:lnSpc>
              <a:spcBef>
                <a:spcPts val="500"/>
              </a:spcBef>
              <a:buSzTx/>
              <a:buNone/>
              <a:defRPr sz="2300">
                <a:solidFill>
                  <a:schemeClr val="accent2"/>
                </a:solidFill>
                <a:latin typeface="Tahoma"/>
                <a:ea typeface="Tahoma"/>
                <a:cs typeface="Tahoma"/>
                <a:sym typeface="Tahoma"/>
              </a:defRPr>
            </a:pPr>
            <a:r>
              <a:t>   </a:t>
            </a:r>
            <a:r>
              <a:rPr>
                <a:solidFill>
                  <a:srgbClr val="000000"/>
                </a:solidFill>
              </a:rPr>
              <a:t>% DD, derindeki doza göre yüzey dozunu belirlediği için, SSD mümkün olduğu kadar büyük olmalıdır. Çünkü küçük SSD ’lerde % DD ’lar küçük olacağından belirli bir tümör dozu için cilt dozları çok yüksek olacaktır. Ancak, mesafeyle doz şiddeti düşeceğinden SSD pratikte, doz şiddeti ve % DD arasında bir uyum sağlayacak mesafede olmalıdır.</a:t>
            </a:r>
            <a:r>
              <a:rPr sz="2000">
                <a:solidFill>
                  <a:srgbClr val="000000"/>
                </a:solidFill>
              </a:rPr>
              <a:t> </a:t>
            </a:r>
          </a:p>
        </p:txBody>
      </p:sp>
      <p:pic>
        <p:nvPicPr>
          <p:cNvPr id="269" name="Object 2" descr="Object 2"/>
          <p:cNvPicPr>
            <a:picLocks noChangeAspect="1"/>
          </p:cNvPicPr>
          <p:nvPr/>
        </p:nvPicPr>
        <p:blipFill>
          <a:blip r:embed="rId2">
            <a:extLst/>
          </a:blip>
          <a:stretch>
            <a:fillRect/>
          </a:stretch>
        </p:blipFill>
        <p:spPr>
          <a:xfrm>
            <a:off x="5000625" y="2262188"/>
            <a:ext cx="3890963" cy="3405188"/>
          </a:xfrm>
          <a:prstGeom prst="rect">
            <a:avLst/>
          </a:prstGeom>
          <a:ln w="38100">
            <a:solidFill>
              <a:schemeClr val="accent1"/>
            </a:solidFill>
          </a:ln>
        </p:spPr>
      </p:pic>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1" name="1 Başlık"/>
          <p:cNvSpPr txBox="1"/>
          <p:nvPr>
            <p:ph type="title"/>
          </p:nvPr>
        </p:nvSpPr>
        <p:spPr>
          <a:prstGeom prst="rect">
            <a:avLst/>
          </a:prstGeom>
        </p:spPr>
        <p:txBody>
          <a:bodyPr/>
          <a:lstStyle>
            <a:lvl1pPr>
              <a:defRPr sz="5400">
                <a:latin typeface="Tahoma Bold"/>
                <a:ea typeface="Tahoma Bold"/>
                <a:cs typeface="Tahoma Bold"/>
                <a:sym typeface="Tahoma Bold"/>
              </a:defRPr>
            </a:lvl1pPr>
          </a:lstStyle>
          <a:p>
            <a:pPr/>
            <a:r>
              <a:t>FARKLI SSD ’ler</a:t>
            </a:r>
          </a:p>
        </p:txBody>
      </p:sp>
      <p:sp>
        <p:nvSpPr>
          <p:cNvPr id="272" name="2 İçerik Yer Tutucusu"/>
          <p:cNvSpPr txBox="1"/>
          <p:nvPr>
            <p:ph type="body" idx="1"/>
          </p:nvPr>
        </p:nvSpPr>
        <p:spPr>
          <a:xfrm>
            <a:off x="457200" y="1600200"/>
            <a:ext cx="8229600" cy="4525963"/>
          </a:xfrm>
          <a:prstGeom prst="rect">
            <a:avLst/>
          </a:prstGeom>
        </p:spPr>
        <p:txBody>
          <a:bodyPr/>
          <a:lstStyle/>
          <a:p>
            <a:pPr algn="just">
              <a:lnSpc>
                <a:spcPct val="80000"/>
              </a:lnSpc>
              <a:spcBef>
                <a:spcPts val="600"/>
              </a:spcBef>
              <a:defRPr sz="2800">
                <a:latin typeface="Tahoma"/>
                <a:ea typeface="Tahoma"/>
                <a:cs typeface="Tahoma"/>
                <a:sym typeface="Tahoma"/>
              </a:defRPr>
            </a:pPr>
            <a:r>
              <a:t>Klinikte herhangi bir uygulamada kullanılan SSD, standart  SSD ’den farklı olabilir. Yani farklı tedavi alanları için veya farklı hasta kalınlıkları için farklı SSD ’ler gerekebilir. Böylece, standart SSD için olan % DD, gerçek tedavide kullanılan SSD ’nin % DD’na çevrilir. Bu çevirme işleminde</a:t>
            </a:r>
            <a:r>
              <a:rPr>
                <a:solidFill>
                  <a:schemeClr val="accent2"/>
                </a:solidFill>
              </a:rPr>
              <a:t> </a:t>
            </a:r>
            <a:r>
              <a:rPr>
                <a:solidFill>
                  <a:srgbClr val="FF0000"/>
                </a:solidFill>
              </a:rPr>
              <a:t>Mayneord ( F ) faktörü</a:t>
            </a:r>
            <a:r>
              <a:rPr>
                <a:solidFill>
                  <a:schemeClr val="accent2"/>
                </a:solidFill>
              </a:rPr>
              <a:t> </a:t>
            </a:r>
            <a:r>
              <a:t>kullanılır.  </a:t>
            </a: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4" name="1 Başlık"/>
          <p:cNvSpPr txBox="1"/>
          <p:nvPr>
            <p:ph type="title"/>
          </p:nvPr>
        </p:nvSpPr>
        <p:spPr>
          <a:prstGeom prst="rect">
            <a:avLst/>
          </a:prstGeom>
        </p:spPr>
        <p:txBody>
          <a:bodyPr/>
          <a:lstStyle>
            <a:lvl1pPr>
              <a:defRPr sz="5400">
                <a:latin typeface="Tahoma Bold"/>
                <a:ea typeface="Tahoma Bold"/>
                <a:cs typeface="Tahoma Bold"/>
                <a:sym typeface="Tahoma Bold"/>
              </a:defRPr>
            </a:lvl1pPr>
          </a:lstStyle>
          <a:p>
            <a:pPr/>
            <a:r>
              <a:t>FARKLI SSD ’ler</a:t>
            </a:r>
          </a:p>
        </p:txBody>
      </p:sp>
      <p:sp>
        <p:nvSpPr>
          <p:cNvPr id="275" name="2 İçerik Yer Tutucusu"/>
          <p:cNvSpPr txBox="1"/>
          <p:nvPr>
            <p:ph type="body" sz="quarter" idx="1"/>
          </p:nvPr>
        </p:nvSpPr>
        <p:spPr>
          <a:xfrm>
            <a:off x="714347" y="5929329"/>
            <a:ext cx="7972454" cy="395271"/>
          </a:xfrm>
          <a:prstGeom prst="rect">
            <a:avLst/>
          </a:prstGeom>
        </p:spPr>
        <p:txBody>
          <a:bodyPr/>
          <a:lstStyle/>
          <a:p>
            <a:pPr algn="ctr">
              <a:lnSpc>
                <a:spcPct val="64000"/>
              </a:lnSpc>
              <a:spcBef>
                <a:spcPts val="400"/>
              </a:spcBef>
              <a:buSzTx/>
              <a:buNone/>
              <a:defRPr sz="1700">
                <a:latin typeface="Tahoma Bold"/>
                <a:ea typeface="Tahoma Bold"/>
                <a:cs typeface="Tahoma Bold"/>
                <a:sym typeface="Tahoma Bold"/>
              </a:defRPr>
            </a:pPr>
            <a:r>
              <a:t>F </a:t>
            </a:r>
            <a:r>
              <a:rPr sz="1200"/>
              <a:t>( Mayneord Factor )</a:t>
            </a:r>
            <a:r>
              <a:t> = [( f</a:t>
            </a:r>
            <a:r>
              <a:rPr baseline="-25000"/>
              <a:t>2</a:t>
            </a:r>
            <a:r>
              <a:t> + d</a:t>
            </a:r>
            <a:r>
              <a:rPr baseline="-25000"/>
              <a:t>m</a:t>
            </a:r>
            <a:r>
              <a:t> ) / ( f</a:t>
            </a:r>
            <a:r>
              <a:rPr baseline="-25000"/>
              <a:t>1</a:t>
            </a:r>
            <a:r>
              <a:t> + d</a:t>
            </a:r>
            <a:r>
              <a:rPr baseline="-25000"/>
              <a:t>m</a:t>
            </a:r>
            <a:r>
              <a:t> )]</a:t>
            </a:r>
            <a:r>
              <a:rPr baseline="30000"/>
              <a:t>2</a:t>
            </a:r>
            <a:r>
              <a:t> . [( f</a:t>
            </a:r>
            <a:r>
              <a:rPr baseline="-25000"/>
              <a:t>1</a:t>
            </a:r>
            <a:r>
              <a:t> + d ) / ( f</a:t>
            </a:r>
            <a:r>
              <a:rPr baseline="-25000"/>
              <a:t>2</a:t>
            </a:r>
            <a:r>
              <a:t> + d )]</a:t>
            </a:r>
            <a:r>
              <a:rPr baseline="30000"/>
              <a:t>2</a:t>
            </a:r>
          </a:p>
        </p:txBody>
      </p:sp>
      <p:pic>
        <p:nvPicPr>
          <p:cNvPr id="276" name="Picture 4" descr="Picture 4"/>
          <p:cNvPicPr>
            <a:picLocks noChangeAspect="1"/>
          </p:cNvPicPr>
          <p:nvPr/>
        </p:nvPicPr>
        <p:blipFill>
          <a:blip r:embed="rId2">
            <a:extLst/>
          </a:blip>
          <a:stretch>
            <a:fillRect/>
          </a:stretch>
        </p:blipFill>
        <p:spPr>
          <a:xfrm>
            <a:off x="642909" y="2143116"/>
            <a:ext cx="7929618" cy="3286150"/>
          </a:xfrm>
          <a:prstGeom prst="rect">
            <a:avLst/>
          </a:prstGeom>
          <a:ln w="38100">
            <a:solidFill>
              <a:schemeClr val="accent1"/>
            </a:solidFill>
          </a:ln>
        </p:spPr>
      </p:pic>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8" name="Rectangle 52"/>
          <p:cNvSpPr/>
          <p:nvPr/>
        </p:nvSpPr>
        <p:spPr>
          <a:xfrm>
            <a:off x="4535487" y="6092825"/>
            <a:ext cx="4608513" cy="215900"/>
          </a:xfrm>
          <a:prstGeom prst="rect">
            <a:avLst/>
          </a:prstGeom>
          <a:solidFill>
            <a:srgbClr val="FFFFFF"/>
          </a:solidFill>
          <a:ln w="12700">
            <a:miter lim="400000"/>
          </a:ln>
        </p:spPr>
        <p:txBody>
          <a:bodyPr lIns="45719" rIns="45719" anchor="ctr"/>
          <a:lstStyle/>
          <a:p>
            <a:pPr/>
          </a:p>
        </p:txBody>
      </p:sp>
      <p:sp>
        <p:nvSpPr>
          <p:cNvPr id="279" name="Text Box 2"/>
          <p:cNvSpPr txBox="1"/>
          <p:nvPr/>
        </p:nvSpPr>
        <p:spPr>
          <a:xfrm>
            <a:off x="1593532" y="857231"/>
            <a:ext cx="5218764" cy="523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defRPr sz="2800">
                <a:latin typeface="Tahoma Bold"/>
                <a:ea typeface="Tahoma Bold"/>
                <a:cs typeface="Tahoma Bold"/>
                <a:sym typeface="Tahoma Bold"/>
              </a:defRPr>
            </a:lvl1pPr>
          </a:lstStyle>
          <a:p>
            <a:pPr/>
            <a:r>
              <a:t>%DD ’un SSD bağımlılığı</a:t>
            </a:r>
          </a:p>
        </p:txBody>
      </p:sp>
      <p:sp>
        <p:nvSpPr>
          <p:cNvPr id="280" name="Text Box 3"/>
          <p:cNvSpPr txBox="1"/>
          <p:nvPr/>
        </p:nvSpPr>
        <p:spPr>
          <a:xfrm>
            <a:off x="1295400" y="4800599"/>
            <a:ext cx="6445250" cy="1954918"/>
          </a:xfrm>
          <a:prstGeom prst="rect">
            <a:avLst/>
          </a:prstGeom>
          <a:ln>
            <a:solidFill>
              <a:srgbClr val="00B0F0"/>
            </a:solidFill>
            <a:miter/>
          </a:ln>
          <a:extLst>
            <a:ext uri="{C572A759-6A51-4108-AA02-DFA0A04FC94B}">
              <ma14:wrappingTextBoxFlag xmlns:ma14="http://schemas.microsoft.com/office/mac/drawingml/2011/main" val="1"/>
            </a:ext>
          </a:extLst>
        </p:spPr>
        <p:txBody>
          <a:bodyPr lIns="45719" rIns="45719">
            <a:spAutoFit/>
          </a:bodyPr>
          <a:lstStyle/>
          <a:p>
            <a:pPr>
              <a:defRPr sz="2400">
                <a:latin typeface="Times New Roman"/>
                <a:ea typeface="Times New Roman"/>
                <a:cs typeface="Times New Roman"/>
                <a:sym typeface="Times New Roman"/>
              </a:defRPr>
            </a:pPr>
            <a:r>
              <a:t>P( d , r, f 2 )           f</a:t>
            </a:r>
            <a:r>
              <a:rPr sz="1600"/>
              <a:t>2</a:t>
            </a:r>
            <a:r>
              <a:t> + d m                  f</a:t>
            </a:r>
            <a:r>
              <a:rPr sz="1600"/>
              <a:t>1</a:t>
            </a:r>
            <a:r>
              <a:t> + d        </a:t>
            </a:r>
          </a:p>
          <a:p>
            <a:pPr>
              <a:defRPr sz="2400">
                <a:latin typeface="Times New Roman"/>
                <a:ea typeface="Times New Roman"/>
                <a:cs typeface="Times New Roman"/>
                <a:sym typeface="Times New Roman"/>
              </a:defRPr>
            </a:pPr>
            <a:r>
              <a:t> 		= (		 )</a:t>
            </a:r>
            <a:r>
              <a:rPr baseline="30000"/>
              <a:t> 2  * </a:t>
            </a:r>
            <a:r>
              <a:t>(		   )</a:t>
            </a:r>
            <a:r>
              <a:rPr baseline="30000"/>
              <a:t> 2</a:t>
            </a:r>
            <a:r>
              <a:t> </a:t>
            </a:r>
          </a:p>
          <a:p>
            <a:pPr>
              <a:defRPr sz="2400">
                <a:latin typeface="Times New Roman"/>
                <a:ea typeface="Times New Roman"/>
                <a:cs typeface="Times New Roman"/>
                <a:sym typeface="Times New Roman"/>
              </a:defRPr>
            </a:pPr>
            <a:r>
              <a:t>P ( d , r, f 1 ) 	       f</a:t>
            </a:r>
            <a:r>
              <a:rPr sz="1600"/>
              <a:t>1</a:t>
            </a:r>
            <a:r>
              <a:t> + d m 		f</a:t>
            </a:r>
            <a:r>
              <a:rPr sz="1600"/>
              <a:t>2</a:t>
            </a:r>
            <a:r>
              <a:t> + d </a:t>
            </a:r>
          </a:p>
          <a:p>
            <a:pPr>
              <a:defRPr sz="3200"/>
            </a:pPr>
            <a:r>
              <a:t>		 </a:t>
            </a:r>
            <a:r>
              <a:rPr sz="2400">
                <a:solidFill>
                  <a:schemeClr val="accent2"/>
                </a:solidFill>
                <a:latin typeface="Symbol"/>
                <a:ea typeface="Symbol"/>
                <a:cs typeface="Symbol"/>
                <a:sym typeface="Symbol"/>
              </a:rPr>
              <a:t>{</a:t>
            </a:r>
            <a:r>
              <a:rPr sz="1800"/>
              <a:t> </a:t>
            </a:r>
            <a:r>
              <a:t>				  </a:t>
            </a:r>
            <a:r>
              <a:rPr sz="2400">
                <a:solidFill>
                  <a:schemeClr val="accent2"/>
                </a:solidFill>
                <a:latin typeface="Symbol"/>
                <a:ea typeface="Symbol"/>
                <a:cs typeface="Symbol"/>
                <a:sym typeface="Symbol"/>
              </a:rPr>
              <a:t>}</a:t>
            </a:r>
            <a:r>
              <a:rPr sz="1800">
                <a:solidFill>
                  <a:schemeClr val="accent2"/>
                </a:solidFill>
              </a:rPr>
              <a:t> </a:t>
            </a:r>
            <a:endParaRPr>
              <a:solidFill>
                <a:schemeClr val="accent2"/>
              </a:solidFill>
              <a:latin typeface="Times New Roman"/>
              <a:ea typeface="Times New Roman"/>
              <a:cs typeface="Times New Roman"/>
              <a:sym typeface="Times New Roman"/>
            </a:endParaRPr>
          </a:p>
          <a:p>
            <a:pPr>
              <a:defRPr sz="2400">
                <a:latin typeface="Times New Roman"/>
                <a:ea typeface="Times New Roman"/>
                <a:cs typeface="Times New Roman"/>
                <a:sym typeface="Times New Roman"/>
              </a:defRPr>
            </a:pPr>
            <a:r>
              <a:t>                             		    </a:t>
            </a:r>
            <a:r>
              <a:rPr>
                <a:solidFill>
                  <a:srgbClr val="FF0000"/>
                </a:solidFill>
              </a:rPr>
              <a:t>F </a:t>
            </a:r>
          </a:p>
        </p:txBody>
      </p:sp>
      <p:sp>
        <p:nvSpPr>
          <p:cNvPr id="281" name="Line 4"/>
          <p:cNvSpPr/>
          <p:nvPr/>
        </p:nvSpPr>
        <p:spPr>
          <a:xfrm>
            <a:off x="1371600" y="5410200"/>
            <a:ext cx="1447801" cy="0"/>
          </a:xfrm>
          <a:prstGeom prst="line">
            <a:avLst/>
          </a:prstGeom>
          <a:ln>
            <a:solidFill>
              <a:srgbClr val="00B0F0"/>
            </a:solidFill>
          </a:ln>
        </p:spPr>
        <p:txBody>
          <a:bodyPr lIns="45719" rIns="45719"/>
          <a:lstStyle/>
          <a:p>
            <a:pPr/>
          </a:p>
        </p:txBody>
      </p:sp>
      <p:sp>
        <p:nvSpPr>
          <p:cNvPr id="282" name="Line 5"/>
          <p:cNvSpPr/>
          <p:nvPr/>
        </p:nvSpPr>
        <p:spPr>
          <a:xfrm>
            <a:off x="3733800" y="5410200"/>
            <a:ext cx="1143001" cy="0"/>
          </a:xfrm>
          <a:prstGeom prst="line">
            <a:avLst/>
          </a:prstGeom>
          <a:ln>
            <a:solidFill>
              <a:srgbClr val="00B0F0"/>
            </a:solidFill>
          </a:ln>
        </p:spPr>
        <p:txBody>
          <a:bodyPr lIns="45719" rIns="45719"/>
          <a:lstStyle/>
          <a:p>
            <a:pPr/>
          </a:p>
        </p:txBody>
      </p:sp>
      <p:sp>
        <p:nvSpPr>
          <p:cNvPr id="283" name="Line 6"/>
          <p:cNvSpPr/>
          <p:nvPr/>
        </p:nvSpPr>
        <p:spPr>
          <a:xfrm>
            <a:off x="5715000" y="5410200"/>
            <a:ext cx="1219201" cy="0"/>
          </a:xfrm>
          <a:prstGeom prst="line">
            <a:avLst/>
          </a:prstGeom>
          <a:ln>
            <a:solidFill>
              <a:srgbClr val="00B0F0"/>
            </a:solidFill>
          </a:ln>
        </p:spPr>
        <p:txBody>
          <a:bodyPr lIns="45719" rIns="45719"/>
          <a:lstStyle/>
          <a:p>
            <a:pPr/>
          </a:p>
        </p:txBody>
      </p:sp>
      <p:sp>
        <p:nvSpPr>
          <p:cNvPr id="284" name="Line 7"/>
          <p:cNvSpPr/>
          <p:nvPr/>
        </p:nvSpPr>
        <p:spPr>
          <a:xfrm>
            <a:off x="3563937" y="6237287"/>
            <a:ext cx="1655762" cy="1"/>
          </a:xfrm>
          <a:prstGeom prst="line">
            <a:avLst/>
          </a:prstGeom>
          <a:ln>
            <a:solidFill>
              <a:srgbClr val="FF0000"/>
            </a:solidFill>
            <a:tailEnd type="triangle"/>
          </a:ln>
        </p:spPr>
        <p:txBody>
          <a:bodyPr lIns="45719" rIns="45719"/>
          <a:lstStyle/>
          <a:p>
            <a:pPr/>
          </a:p>
        </p:txBody>
      </p:sp>
      <p:sp>
        <p:nvSpPr>
          <p:cNvPr id="285" name="Line 8"/>
          <p:cNvSpPr/>
          <p:nvPr/>
        </p:nvSpPr>
        <p:spPr>
          <a:xfrm flipH="1">
            <a:off x="5580062" y="6237287"/>
            <a:ext cx="1512888" cy="1"/>
          </a:xfrm>
          <a:prstGeom prst="line">
            <a:avLst/>
          </a:prstGeom>
          <a:ln>
            <a:solidFill>
              <a:srgbClr val="FF0000"/>
            </a:solidFill>
            <a:tailEnd type="triangle"/>
          </a:ln>
        </p:spPr>
        <p:txBody>
          <a:bodyPr lIns="45719" rIns="45719"/>
          <a:lstStyle/>
          <a:p>
            <a:pPr/>
          </a:p>
        </p:txBody>
      </p:sp>
      <p:sp>
        <p:nvSpPr>
          <p:cNvPr id="286" name="Text Box 9"/>
          <p:cNvSpPr txBox="1"/>
          <p:nvPr/>
        </p:nvSpPr>
        <p:spPr>
          <a:xfrm>
            <a:off x="1377632" y="4437062"/>
            <a:ext cx="6080761" cy="421393"/>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1400"/>
              </a:spcBef>
              <a:defRPr sz="2400">
                <a:latin typeface="Times New Roman"/>
                <a:ea typeface="Times New Roman"/>
                <a:cs typeface="Times New Roman"/>
                <a:sym typeface="Times New Roman"/>
              </a:defRPr>
            </a:lvl1pPr>
          </a:lstStyle>
          <a:p>
            <a:pPr/>
            <a:r>
              <a:t>		Mayneord ( F ) </a:t>
            </a:r>
          </a:p>
        </p:txBody>
      </p:sp>
      <p:sp>
        <p:nvSpPr>
          <p:cNvPr id="287" name="Line 10"/>
          <p:cNvSpPr/>
          <p:nvPr/>
        </p:nvSpPr>
        <p:spPr>
          <a:xfrm flipH="1">
            <a:off x="2636838" y="1898650"/>
            <a:ext cx="720726" cy="1620839"/>
          </a:xfrm>
          <a:prstGeom prst="line">
            <a:avLst/>
          </a:prstGeom>
          <a:ln w="19050">
            <a:solidFill>
              <a:srgbClr val="FF0000"/>
            </a:solidFill>
          </a:ln>
        </p:spPr>
        <p:txBody>
          <a:bodyPr lIns="45719" rIns="45719"/>
          <a:lstStyle/>
          <a:p>
            <a:pPr/>
          </a:p>
        </p:txBody>
      </p:sp>
      <p:sp>
        <p:nvSpPr>
          <p:cNvPr id="288" name="Line 11"/>
          <p:cNvSpPr/>
          <p:nvPr/>
        </p:nvSpPr>
        <p:spPr>
          <a:xfrm>
            <a:off x="3357562" y="1898650"/>
            <a:ext cx="674688" cy="1620839"/>
          </a:xfrm>
          <a:prstGeom prst="line">
            <a:avLst/>
          </a:prstGeom>
          <a:ln w="19050">
            <a:solidFill>
              <a:srgbClr val="FF0000"/>
            </a:solidFill>
          </a:ln>
        </p:spPr>
        <p:txBody>
          <a:bodyPr lIns="45719" rIns="45719"/>
          <a:lstStyle/>
          <a:p>
            <a:pPr/>
          </a:p>
        </p:txBody>
      </p:sp>
      <p:sp>
        <p:nvSpPr>
          <p:cNvPr id="289" name="Line 12"/>
          <p:cNvSpPr/>
          <p:nvPr/>
        </p:nvSpPr>
        <p:spPr>
          <a:xfrm flipH="1">
            <a:off x="5427662" y="2060574"/>
            <a:ext cx="584201" cy="1728789"/>
          </a:xfrm>
          <a:prstGeom prst="line">
            <a:avLst/>
          </a:prstGeom>
          <a:ln w="19050">
            <a:solidFill>
              <a:srgbClr val="FF0000"/>
            </a:solidFill>
          </a:ln>
        </p:spPr>
        <p:txBody>
          <a:bodyPr lIns="45719" rIns="45719"/>
          <a:lstStyle/>
          <a:p>
            <a:pPr/>
          </a:p>
        </p:txBody>
      </p:sp>
      <p:sp>
        <p:nvSpPr>
          <p:cNvPr id="290" name="Line 13"/>
          <p:cNvSpPr/>
          <p:nvPr/>
        </p:nvSpPr>
        <p:spPr>
          <a:xfrm>
            <a:off x="6011862" y="1989138"/>
            <a:ext cx="630238" cy="1800226"/>
          </a:xfrm>
          <a:prstGeom prst="line">
            <a:avLst/>
          </a:prstGeom>
          <a:ln w="19050">
            <a:solidFill>
              <a:srgbClr val="FF0000"/>
            </a:solidFill>
          </a:ln>
        </p:spPr>
        <p:txBody>
          <a:bodyPr lIns="45719" rIns="45719"/>
          <a:lstStyle/>
          <a:p>
            <a:pPr/>
          </a:p>
        </p:txBody>
      </p:sp>
      <p:sp>
        <p:nvSpPr>
          <p:cNvPr id="291" name="Line 14"/>
          <p:cNvSpPr/>
          <p:nvPr/>
        </p:nvSpPr>
        <p:spPr>
          <a:xfrm>
            <a:off x="4032250" y="1898650"/>
            <a:ext cx="0" cy="765176"/>
          </a:xfrm>
          <a:prstGeom prst="line">
            <a:avLst/>
          </a:prstGeom>
          <a:ln w="12700">
            <a:solidFill>
              <a:srgbClr val="000000"/>
            </a:solidFill>
            <a:headEnd type="triangle"/>
            <a:tailEnd type="triangle"/>
          </a:ln>
        </p:spPr>
        <p:txBody>
          <a:bodyPr lIns="45719" rIns="45719"/>
          <a:lstStyle/>
          <a:p>
            <a:pPr/>
          </a:p>
        </p:txBody>
      </p:sp>
      <p:sp>
        <p:nvSpPr>
          <p:cNvPr id="292" name="Line 15"/>
          <p:cNvSpPr/>
          <p:nvPr/>
        </p:nvSpPr>
        <p:spPr>
          <a:xfrm>
            <a:off x="6686550" y="1943100"/>
            <a:ext cx="0" cy="1036639"/>
          </a:xfrm>
          <a:prstGeom prst="line">
            <a:avLst/>
          </a:prstGeom>
          <a:ln w="12700">
            <a:solidFill>
              <a:srgbClr val="000000"/>
            </a:solidFill>
            <a:headEnd type="triangle"/>
            <a:tailEnd type="triangle"/>
          </a:ln>
        </p:spPr>
        <p:txBody>
          <a:bodyPr lIns="45719" rIns="45719"/>
          <a:lstStyle/>
          <a:p>
            <a:pPr/>
          </a:p>
        </p:txBody>
      </p:sp>
      <p:sp>
        <p:nvSpPr>
          <p:cNvPr id="293" name="Text Box 16"/>
          <p:cNvSpPr txBox="1"/>
          <p:nvPr/>
        </p:nvSpPr>
        <p:spPr>
          <a:xfrm>
            <a:off x="4168457" y="2214563"/>
            <a:ext cx="222886" cy="27546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700"/>
              </a:spcBef>
              <a:defRPr b="1" sz="1200">
                <a:latin typeface="Times New Roman"/>
                <a:ea typeface="Times New Roman"/>
                <a:cs typeface="Times New Roman"/>
                <a:sym typeface="Times New Roman"/>
              </a:defRPr>
            </a:lvl1pPr>
          </a:lstStyle>
          <a:p>
            <a:pPr/>
            <a:r>
              <a:t>f1</a:t>
            </a:r>
          </a:p>
        </p:txBody>
      </p:sp>
      <p:sp>
        <p:nvSpPr>
          <p:cNvPr id="294" name="Text Box 17"/>
          <p:cNvSpPr txBox="1"/>
          <p:nvPr/>
        </p:nvSpPr>
        <p:spPr>
          <a:xfrm>
            <a:off x="6778308" y="2214563"/>
            <a:ext cx="222886" cy="27546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700"/>
              </a:spcBef>
              <a:defRPr b="1" sz="1200">
                <a:latin typeface="Times New Roman"/>
                <a:ea typeface="Times New Roman"/>
                <a:cs typeface="Times New Roman"/>
                <a:sym typeface="Times New Roman"/>
              </a:defRPr>
            </a:lvl1pPr>
          </a:lstStyle>
          <a:p>
            <a:pPr/>
            <a:r>
              <a:t>f2</a:t>
            </a:r>
          </a:p>
        </p:txBody>
      </p:sp>
      <p:sp>
        <p:nvSpPr>
          <p:cNvPr id="295" name="Text Box 18"/>
          <p:cNvSpPr txBox="1"/>
          <p:nvPr/>
        </p:nvSpPr>
        <p:spPr>
          <a:xfrm>
            <a:off x="3222308" y="3654425"/>
            <a:ext cx="403861" cy="311408"/>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900"/>
              </a:spcBef>
              <a:defRPr b="1" sz="1600">
                <a:latin typeface="Times New Roman"/>
                <a:ea typeface="Times New Roman"/>
                <a:cs typeface="Times New Roman"/>
                <a:sym typeface="Times New Roman"/>
              </a:defRPr>
            </a:lvl1pPr>
          </a:lstStyle>
          <a:p>
            <a:pPr/>
            <a:r>
              <a:t>a)</a:t>
            </a:r>
          </a:p>
        </p:txBody>
      </p:sp>
      <p:sp>
        <p:nvSpPr>
          <p:cNvPr id="296" name="Text Box 19"/>
          <p:cNvSpPr txBox="1"/>
          <p:nvPr/>
        </p:nvSpPr>
        <p:spPr>
          <a:xfrm>
            <a:off x="5878194" y="3698875"/>
            <a:ext cx="313375" cy="311408"/>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900"/>
              </a:spcBef>
              <a:defRPr b="1" sz="1600">
                <a:latin typeface="Times New Roman"/>
                <a:ea typeface="Times New Roman"/>
                <a:cs typeface="Times New Roman"/>
                <a:sym typeface="Times New Roman"/>
              </a:defRPr>
            </a:lvl1pPr>
          </a:lstStyle>
          <a:p>
            <a:pPr/>
            <a:r>
              <a:t>b)</a:t>
            </a:r>
          </a:p>
        </p:txBody>
      </p:sp>
      <p:sp>
        <p:nvSpPr>
          <p:cNvPr id="297" name="Rectangle 20"/>
          <p:cNvSpPr/>
          <p:nvPr/>
        </p:nvSpPr>
        <p:spPr>
          <a:xfrm>
            <a:off x="2546349" y="2663824"/>
            <a:ext cx="1665290" cy="630240"/>
          </a:xfrm>
          <a:prstGeom prst="rect">
            <a:avLst/>
          </a:prstGeom>
          <a:ln w="12700">
            <a:solidFill>
              <a:srgbClr val="0000FF"/>
            </a:solidFill>
            <a:miter/>
          </a:ln>
        </p:spPr>
        <p:txBody>
          <a:bodyPr lIns="45719" rIns="45719" anchor="ctr"/>
          <a:lstStyle/>
          <a:p>
            <a:pPr/>
          </a:p>
        </p:txBody>
      </p:sp>
      <p:sp>
        <p:nvSpPr>
          <p:cNvPr id="298" name="Rectangle 21"/>
          <p:cNvSpPr/>
          <p:nvPr/>
        </p:nvSpPr>
        <p:spPr>
          <a:xfrm>
            <a:off x="5202237" y="2933700"/>
            <a:ext cx="1665287" cy="584200"/>
          </a:xfrm>
          <a:prstGeom prst="rect">
            <a:avLst/>
          </a:prstGeom>
          <a:ln w="12700">
            <a:solidFill>
              <a:srgbClr val="0000FF"/>
            </a:solidFill>
            <a:miter/>
          </a:ln>
        </p:spPr>
        <p:txBody>
          <a:bodyPr lIns="45719" rIns="45719" anchor="ctr"/>
          <a:lstStyle/>
          <a:p>
            <a:pPr/>
          </a:p>
        </p:txBody>
      </p:sp>
      <p:sp>
        <p:nvSpPr>
          <p:cNvPr id="299" name="Line 22"/>
          <p:cNvSpPr/>
          <p:nvPr/>
        </p:nvSpPr>
        <p:spPr>
          <a:xfrm>
            <a:off x="3041650" y="2798763"/>
            <a:ext cx="0" cy="315913"/>
          </a:xfrm>
          <a:prstGeom prst="line">
            <a:avLst/>
          </a:prstGeom>
          <a:ln w="12700">
            <a:solidFill>
              <a:srgbClr val="000000"/>
            </a:solidFill>
            <a:headEnd type="triangle"/>
            <a:tailEnd type="triangle"/>
          </a:ln>
        </p:spPr>
        <p:txBody>
          <a:bodyPr lIns="45719" rIns="45719"/>
          <a:lstStyle/>
          <a:p>
            <a:pPr/>
          </a:p>
        </p:txBody>
      </p:sp>
      <p:sp>
        <p:nvSpPr>
          <p:cNvPr id="300" name="Text Box 23"/>
          <p:cNvSpPr txBox="1"/>
          <p:nvPr/>
        </p:nvSpPr>
        <p:spPr>
          <a:xfrm>
            <a:off x="3087369" y="2798763"/>
            <a:ext cx="180025" cy="27546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700"/>
              </a:spcBef>
              <a:defRPr b="1" sz="1200">
                <a:latin typeface="Times New Roman"/>
                <a:ea typeface="Times New Roman"/>
                <a:cs typeface="Times New Roman"/>
                <a:sym typeface="Times New Roman"/>
              </a:defRPr>
            </a:lvl1pPr>
          </a:lstStyle>
          <a:p>
            <a:pPr/>
            <a:r>
              <a:t>d</a:t>
            </a:r>
          </a:p>
        </p:txBody>
      </p:sp>
      <p:sp>
        <p:nvSpPr>
          <p:cNvPr id="301" name="Text Box 24"/>
          <p:cNvSpPr txBox="1"/>
          <p:nvPr/>
        </p:nvSpPr>
        <p:spPr>
          <a:xfrm>
            <a:off x="1691958" y="2303463"/>
            <a:ext cx="1124586" cy="311409"/>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900"/>
              </a:spcBef>
              <a:defRPr b="1" sz="1600">
                <a:latin typeface="Times New Roman"/>
                <a:ea typeface="Times New Roman"/>
                <a:cs typeface="Times New Roman"/>
                <a:sym typeface="Times New Roman"/>
              </a:defRPr>
            </a:lvl1pPr>
          </a:lstStyle>
          <a:p>
            <a:pPr/>
            <a:r>
              <a:t>yüzey</a:t>
            </a:r>
          </a:p>
        </p:txBody>
      </p:sp>
      <p:sp>
        <p:nvSpPr>
          <p:cNvPr id="302" name="Line 25"/>
          <p:cNvSpPr/>
          <p:nvPr/>
        </p:nvSpPr>
        <p:spPr>
          <a:xfrm>
            <a:off x="2276474" y="2484438"/>
            <a:ext cx="539752" cy="269876"/>
          </a:xfrm>
          <a:prstGeom prst="line">
            <a:avLst/>
          </a:prstGeom>
          <a:ln w="12700">
            <a:solidFill>
              <a:srgbClr val="000000"/>
            </a:solidFill>
            <a:tailEnd type="triangle"/>
          </a:ln>
        </p:spPr>
        <p:txBody>
          <a:bodyPr lIns="45719" rIns="45719"/>
          <a:lstStyle/>
          <a:p>
            <a:pPr/>
          </a:p>
        </p:txBody>
      </p:sp>
      <p:sp>
        <p:nvSpPr>
          <p:cNvPr id="303" name="Line 26"/>
          <p:cNvSpPr/>
          <p:nvPr/>
        </p:nvSpPr>
        <p:spPr>
          <a:xfrm flipV="1">
            <a:off x="1827213" y="3068638"/>
            <a:ext cx="854076" cy="360363"/>
          </a:xfrm>
          <a:prstGeom prst="line">
            <a:avLst/>
          </a:prstGeom>
          <a:ln w="12700">
            <a:solidFill>
              <a:srgbClr val="000000"/>
            </a:solidFill>
            <a:tailEnd type="triangle"/>
          </a:ln>
        </p:spPr>
        <p:txBody>
          <a:bodyPr lIns="45719" rIns="45719"/>
          <a:lstStyle/>
          <a:p>
            <a:pPr/>
          </a:p>
        </p:txBody>
      </p:sp>
      <p:sp>
        <p:nvSpPr>
          <p:cNvPr id="304" name="Text Box 27"/>
          <p:cNvSpPr txBox="1"/>
          <p:nvPr/>
        </p:nvSpPr>
        <p:spPr>
          <a:xfrm>
            <a:off x="1331594" y="3429000"/>
            <a:ext cx="943612" cy="311408"/>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900"/>
              </a:spcBef>
              <a:defRPr b="1" sz="1600">
                <a:latin typeface="Times New Roman"/>
                <a:ea typeface="Times New Roman"/>
                <a:cs typeface="Times New Roman"/>
                <a:sym typeface="Times New Roman"/>
              </a:defRPr>
            </a:lvl1pPr>
          </a:lstStyle>
          <a:p>
            <a:pPr/>
            <a:r>
              <a:t>fantom</a:t>
            </a:r>
          </a:p>
        </p:txBody>
      </p:sp>
      <p:sp>
        <p:nvSpPr>
          <p:cNvPr id="305" name="Line 28"/>
          <p:cNvSpPr/>
          <p:nvPr/>
        </p:nvSpPr>
        <p:spPr>
          <a:xfrm>
            <a:off x="3041650" y="2663825"/>
            <a:ext cx="585789" cy="0"/>
          </a:xfrm>
          <a:prstGeom prst="line">
            <a:avLst/>
          </a:prstGeom>
          <a:ln w="12700">
            <a:solidFill>
              <a:srgbClr val="008000"/>
            </a:solidFill>
            <a:headEnd type="triangle"/>
            <a:tailEnd type="triangle"/>
          </a:ln>
        </p:spPr>
        <p:txBody>
          <a:bodyPr lIns="45719" rIns="45719"/>
          <a:lstStyle/>
          <a:p>
            <a:pPr/>
          </a:p>
        </p:txBody>
      </p:sp>
      <p:sp>
        <p:nvSpPr>
          <p:cNvPr id="306" name="Text Box 29"/>
          <p:cNvSpPr txBox="1"/>
          <p:nvPr/>
        </p:nvSpPr>
        <p:spPr>
          <a:xfrm>
            <a:off x="3222308" y="2438399"/>
            <a:ext cx="222886" cy="27546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700"/>
              </a:spcBef>
              <a:defRPr b="1" sz="1200">
                <a:solidFill>
                  <a:srgbClr val="009900"/>
                </a:solidFill>
                <a:latin typeface="Times New Roman"/>
                <a:ea typeface="Times New Roman"/>
                <a:cs typeface="Times New Roman"/>
                <a:sym typeface="Times New Roman"/>
              </a:defRPr>
            </a:lvl1pPr>
          </a:lstStyle>
          <a:p>
            <a:pPr/>
            <a:r>
              <a:t>r</a:t>
            </a:r>
          </a:p>
        </p:txBody>
      </p:sp>
      <p:sp>
        <p:nvSpPr>
          <p:cNvPr id="307" name="Line 30"/>
          <p:cNvSpPr/>
          <p:nvPr/>
        </p:nvSpPr>
        <p:spPr>
          <a:xfrm>
            <a:off x="3357562" y="1943100"/>
            <a:ext cx="1" cy="765176"/>
          </a:xfrm>
          <a:prstGeom prst="line">
            <a:avLst/>
          </a:prstGeom>
          <a:ln w="28575">
            <a:solidFill>
              <a:srgbClr val="FF0000"/>
            </a:solidFill>
          </a:ln>
        </p:spPr>
        <p:txBody>
          <a:bodyPr lIns="45719" rIns="45719"/>
          <a:lstStyle/>
          <a:p>
            <a:pPr/>
          </a:p>
        </p:txBody>
      </p:sp>
      <p:sp>
        <p:nvSpPr>
          <p:cNvPr id="308" name="Line 31"/>
          <p:cNvSpPr/>
          <p:nvPr/>
        </p:nvSpPr>
        <p:spPr>
          <a:xfrm>
            <a:off x="6011862" y="1989138"/>
            <a:ext cx="1" cy="809626"/>
          </a:xfrm>
          <a:prstGeom prst="line">
            <a:avLst/>
          </a:prstGeom>
          <a:ln w="28575">
            <a:solidFill>
              <a:srgbClr val="FF0000"/>
            </a:solidFill>
          </a:ln>
        </p:spPr>
        <p:txBody>
          <a:bodyPr lIns="45719" rIns="45719"/>
          <a:lstStyle/>
          <a:p>
            <a:pPr/>
          </a:p>
        </p:txBody>
      </p:sp>
      <p:sp>
        <p:nvSpPr>
          <p:cNvPr id="309" name="Line 32"/>
          <p:cNvSpPr/>
          <p:nvPr/>
        </p:nvSpPr>
        <p:spPr>
          <a:xfrm>
            <a:off x="3357562" y="3249613"/>
            <a:ext cx="1" cy="314326"/>
          </a:xfrm>
          <a:prstGeom prst="line">
            <a:avLst/>
          </a:prstGeom>
          <a:ln w="28575">
            <a:solidFill>
              <a:srgbClr val="FF0000"/>
            </a:solidFill>
          </a:ln>
        </p:spPr>
        <p:txBody>
          <a:bodyPr lIns="45719" rIns="45719"/>
          <a:lstStyle/>
          <a:p>
            <a:pPr/>
          </a:p>
        </p:txBody>
      </p:sp>
      <p:sp>
        <p:nvSpPr>
          <p:cNvPr id="310" name="Line 33"/>
          <p:cNvSpPr/>
          <p:nvPr/>
        </p:nvSpPr>
        <p:spPr>
          <a:xfrm>
            <a:off x="6011862" y="3429000"/>
            <a:ext cx="1" cy="314326"/>
          </a:xfrm>
          <a:prstGeom prst="line">
            <a:avLst/>
          </a:prstGeom>
          <a:ln w="28575">
            <a:solidFill>
              <a:srgbClr val="FF0000"/>
            </a:solidFill>
          </a:ln>
        </p:spPr>
        <p:txBody>
          <a:bodyPr lIns="45719" rIns="45719"/>
          <a:lstStyle/>
          <a:p>
            <a:pPr/>
          </a:p>
        </p:txBody>
      </p:sp>
      <p:sp>
        <p:nvSpPr>
          <p:cNvPr id="311" name="AutoShape 34"/>
          <p:cNvSpPr/>
          <p:nvPr/>
        </p:nvSpPr>
        <p:spPr>
          <a:xfrm>
            <a:off x="3357562" y="3024188"/>
            <a:ext cx="44451" cy="444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chemeClr val="accent1"/>
          </a:solidFill>
          <a:ln w="12700">
            <a:solidFill>
              <a:srgbClr val="000000"/>
            </a:solidFill>
            <a:miter/>
          </a:ln>
        </p:spPr>
        <p:txBody>
          <a:bodyPr lIns="45719" rIns="45719" anchor="ctr"/>
          <a:lstStyle/>
          <a:p>
            <a:pPr/>
          </a:p>
        </p:txBody>
      </p:sp>
      <p:sp>
        <p:nvSpPr>
          <p:cNvPr id="312" name="AutoShape 35"/>
          <p:cNvSpPr/>
          <p:nvPr/>
        </p:nvSpPr>
        <p:spPr>
          <a:xfrm>
            <a:off x="6013450" y="3294062"/>
            <a:ext cx="44451" cy="444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chemeClr val="accent1"/>
          </a:solidFill>
          <a:ln w="12700">
            <a:solidFill>
              <a:srgbClr val="000000"/>
            </a:solidFill>
            <a:miter/>
          </a:ln>
        </p:spPr>
        <p:txBody>
          <a:bodyPr lIns="45719" rIns="45719" anchor="ctr"/>
          <a:lstStyle/>
          <a:p>
            <a:pPr/>
          </a:p>
        </p:txBody>
      </p:sp>
      <p:sp>
        <p:nvSpPr>
          <p:cNvPr id="313" name="Line 36"/>
          <p:cNvSpPr/>
          <p:nvPr/>
        </p:nvSpPr>
        <p:spPr>
          <a:xfrm>
            <a:off x="5786437" y="2979738"/>
            <a:ext cx="1" cy="314326"/>
          </a:xfrm>
          <a:prstGeom prst="line">
            <a:avLst/>
          </a:prstGeom>
          <a:ln w="12700">
            <a:solidFill>
              <a:srgbClr val="000000"/>
            </a:solidFill>
            <a:headEnd type="triangle"/>
            <a:tailEnd type="triangle"/>
          </a:ln>
        </p:spPr>
        <p:txBody>
          <a:bodyPr lIns="45719" rIns="45719"/>
          <a:lstStyle/>
          <a:p>
            <a:pPr/>
          </a:p>
        </p:txBody>
      </p:sp>
      <p:sp>
        <p:nvSpPr>
          <p:cNvPr id="314" name="Text Box 37"/>
          <p:cNvSpPr txBox="1"/>
          <p:nvPr/>
        </p:nvSpPr>
        <p:spPr>
          <a:xfrm>
            <a:off x="5787707" y="3024188"/>
            <a:ext cx="249873" cy="27546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700"/>
              </a:spcBef>
              <a:defRPr b="1" sz="1200">
                <a:latin typeface="Times New Roman"/>
                <a:ea typeface="Times New Roman"/>
                <a:cs typeface="Times New Roman"/>
                <a:sym typeface="Times New Roman"/>
              </a:defRPr>
            </a:lvl1pPr>
          </a:lstStyle>
          <a:p>
            <a:pPr/>
            <a:r>
              <a:t>d</a:t>
            </a:r>
          </a:p>
        </p:txBody>
      </p:sp>
      <p:sp>
        <p:nvSpPr>
          <p:cNvPr id="315" name="Line 38"/>
          <p:cNvSpPr/>
          <p:nvPr/>
        </p:nvSpPr>
        <p:spPr>
          <a:xfrm>
            <a:off x="5741987" y="2933700"/>
            <a:ext cx="585788" cy="0"/>
          </a:xfrm>
          <a:prstGeom prst="line">
            <a:avLst/>
          </a:prstGeom>
          <a:ln w="12700">
            <a:solidFill>
              <a:srgbClr val="008000"/>
            </a:solidFill>
            <a:headEnd type="triangle"/>
            <a:tailEnd type="triangle"/>
          </a:ln>
        </p:spPr>
        <p:txBody>
          <a:bodyPr lIns="45719" rIns="45719"/>
          <a:lstStyle/>
          <a:p>
            <a:pPr/>
          </a:p>
        </p:txBody>
      </p:sp>
      <p:sp>
        <p:nvSpPr>
          <p:cNvPr id="316" name="Line 39"/>
          <p:cNvSpPr/>
          <p:nvPr/>
        </p:nvSpPr>
        <p:spPr>
          <a:xfrm>
            <a:off x="3357562" y="1854200"/>
            <a:ext cx="1079501" cy="0"/>
          </a:xfrm>
          <a:prstGeom prst="line">
            <a:avLst/>
          </a:prstGeom>
          <a:ln w="38100">
            <a:solidFill>
              <a:srgbClr val="000000"/>
            </a:solidFill>
            <a:prstDash val="dash"/>
          </a:ln>
        </p:spPr>
        <p:txBody>
          <a:bodyPr lIns="45719" rIns="45719"/>
          <a:lstStyle/>
          <a:p>
            <a:pPr/>
          </a:p>
        </p:txBody>
      </p:sp>
      <p:sp>
        <p:nvSpPr>
          <p:cNvPr id="317" name="Line 40"/>
          <p:cNvSpPr/>
          <p:nvPr/>
        </p:nvSpPr>
        <p:spPr>
          <a:xfrm>
            <a:off x="6057900" y="1898650"/>
            <a:ext cx="1079501" cy="0"/>
          </a:xfrm>
          <a:prstGeom prst="line">
            <a:avLst/>
          </a:prstGeom>
          <a:ln w="38100">
            <a:solidFill>
              <a:srgbClr val="000000"/>
            </a:solidFill>
            <a:prstDash val="dash"/>
          </a:ln>
        </p:spPr>
        <p:txBody>
          <a:bodyPr lIns="45719" rIns="45719"/>
          <a:lstStyle/>
          <a:p>
            <a:pPr/>
          </a:p>
        </p:txBody>
      </p:sp>
      <p:sp>
        <p:nvSpPr>
          <p:cNvPr id="318" name="Text Box 41"/>
          <p:cNvSpPr txBox="1"/>
          <p:nvPr/>
        </p:nvSpPr>
        <p:spPr>
          <a:xfrm>
            <a:off x="3403282" y="2663824"/>
            <a:ext cx="313373" cy="27546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700"/>
              </a:spcBef>
              <a:defRPr b="1" sz="1200">
                <a:latin typeface="Times New Roman"/>
                <a:ea typeface="Times New Roman"/>
                <a:cs typeface="Times New Roman"/>
                <a:sym typeface="Times New Roman"/>
              </a:defRPr>
            </a:lvl1pPr>
          </a:lstStyle>
          <a:p>
            <a:pPr/>
            <a:r>
              <a:t>dm</a:t>
            </a:r>
          </a:p>
        </p:txBody>
      </p:sp>
      <p:sp>
        <p:nvSpPr>
          <p:cNvPr id="319" name="Text Box 42"/>
          <p:cNvSpPr txBox="1"/>
          <p:nvPr/>
        </p:nvSpPr>
        <p:spPr>
          <a:xfrm>
            <a:off x="6057582" y="2889249"/>
            <a:ext cx="313373" cy="27546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700"/>
              </a:spcBef>
              <a:defRPr b="1" sz="1200">
                <a:latin typeface="Times New Roman"/>
                <a:ea typeface="Times New Roman"/>
                <a:cs typeface="Times New Roman"/>
                <a:sym typeface="Times New Roman"/>
              </a:defRPr>
            </a:lvl1pPr>
          </a:lstStyle>
          <a:p>
            <a:pPr/>
            <a:r>
              <a:t>dm</a:t>
            </a:r>
          </a:p>
        </p:txBody>
      </p:sp>
      <p:sp>
        <p:nvSpPr>
          <p:cNvPr id="320" name="AutoShape 43"/>
          <p:cNvSpPr/>
          <p:nvPr/>
        </p:nvSpPr>
        <p:spPr>
          <a:xfrm>
            <a:off x="3357562" y="2754313"/>
            <a:ext cx="44451" cy="44451"/>
          </a:xfrm>
          <a:prstGeom prst="star4">
            <a:avLst>
              <a:gd name="adj" fmla="val 12500"/>
            </a:avLst>
          </a:prstGeom>
          <a:solidFill>
            <a:srgbClr val="800080"/>
          </a:solidFill>
          <a:ln w="12700">
            <a:solidFill>
              <a:srgbClr val="FF00FF"/>
            </a:solidFill>
            <a:miter/>
          </a:ln>
        </p:spPr>
        <p:txBody>
          <a:bodyPr lIns="45719" rIns="45719" anchor="ctr"/>
          <a:lstStyle/>
          <a:p>
            <a:pPr/>
          </a:p>
        </p:txBody>
      </p:sp>
      <p:sp>
        <p:nvSpPr>
          <p:cNvPr id="321" name="AutoShape 44"/>
          <p:cNvSpPr/>
          <p:nvPr/>
        </p:nvSpPr>
        <p:spPr>
          <a:xfrm>
            <a:off x="6011862" y="2979738"/>
            <a:ext cx="44451" cy="44451"/>
          </a:xfrm>
          <a:prstGeom prst="star4">
            <a:avLst>
              <a:gd name="adj" fmla="val 12500"/>
            </a:avLst>
          </a:prstGeom>
          <a:solidFill>
            <a:srgbClr val="800080"/>
          </a:solidFill>
          <a:ln w="12700">
            <a:solidFill>
              <a:srgbClr val="FF00FF"/>
            </a:solidFill>
            <a:miter/>
          </a:ln>
        </p:spPr>
        <p:txBody>
          <a:bodyPr lIns="45719" rIns="45719" anchor="ctr"/>
          <a:lstStyle/>
          <a:p>
            <a:pPr/>
          </a:p>
        </p:txBody>
      </p:sp>
      <p:sp>
        <p:nvSpPr>
          <p:cNvPr id="322" name="Line 45"/>
          <p:cNvSpPr/>
          <p:nvPr/>
        </p:nvSpPr>
        <p:spPr>
          <a:xfrm>
            <a:off x="2592388" y="2798763"/>
            <a:ext cx="1484313" cy="1"/>
          </a:xfrm>
          <a:prstGeom prst="line">
            <a:avLst/>
          </a:prstGeom>
          <a:ln w="12700">
            <a:solidFill>
              <a:srgbClr val="3366FF"/>
            </a:solidFill>
            <a:prstDash val="dashDot"/>
          </a:ln>
        </p:spPr>
        <p:txBody>
          <a:bodyPr lIns="45719" rIns="45719"/>
          <a:lstStyle/>
          <a:p>
            <a:pPr/>
          </a:p>
        </p:txBody>
      </p:sp>
      <p:sp>
        <p:nvSpPr>
          <p:cNvPr id="323" name="Line 46"/>
          <p:cNvSpPr/>
          <p:nvPr/>
        </p:nvSpPr>
        <p:spPr>
          <a:xfrm>
            <a:off x="2592388" y="2978150"/>
            <a:ext cx="1484313" cy="0"/>
          </a:xfrm>
          <a:prstGeom prst="line">
            <a:avLst/>
          </a:prstGeom>
          <a:ln w="12700">
            <a:solidFill>
              <a:srgbClr val="3366FF"/>
            </a:solidFill>
            <a:prstDash val="dashDot"/>
          </a:ln>
        </p:spPr>
        <p:txBody>
          <a:bodyPr lIns="45719" rIns="45719"/>
          <a:lstStyle/>
          <a:p>
            <a:pPr/>
          </a:p>
        </p:txBody>
      </p:sp>
      <p:sp>
        <p:nvSpPr>
          <p:cNvPr id="324" name="Line 47"/>
          <p:cNvSpPr/>
          <p:nvPr/>
        </p:nvSpPr>
        <p:spPr>
          <a:xfrm>
            <a:off x="2636838" y="3159125"/>
            <a:ext cx="1484313" cy="0"/>
          </a:xfrm>
          <a:prstGeom prst="line">
            <a:avLst/>
          </a:prstGeom>
          <a:ln w="12700">
            <a:solidFill>
              <a:srgbClr val="3366FF"/>
            </a:solidFill>
            <a:prstDash val="dashDot"/>
          </a:ln>
        </p:spPr>
        <p:txBody>
          <a:bodyPr lIns="45719" rIns="45719"/>
          <a:lstStyle/>
          <a:p>
            <a:pPr/>
          </a:p>
        </p:txBody>
      </p:sp>
      <p:sp>
        <p:nvSpPr>
          <p:cNvPr id="325" name="Line 48"/>
          <p:cNvSpPr/>
          <p:nvPr/>
        </p:nvSpPr>
        <p:spPr>
          <a:xfrm>
            <a:off x="5292725" y="3384550"/>
            <a:ext cx="1484314" cy="0"/>
          </a:xfrm>
          <a:prstGeom prst="line">
            <a:avLst/>
          </a:prstGeom>
          <a:ln w="12700">
            <a:solidFill>
              <a:srgbClr val="3366FF"/>
            </a:solidFill>
            <a:prstDash val="dashDot"/>
          </a:ln>
        </p:spPr>
        <p:txBody>
          <a:bodyPr lIns="45719" rIns="45719"/>
          <a:lstStyle/>
          <a:p>
            <a:pPr/>
          </a:p>
        </p:txBody>
      </p:sp>
      <p:sp>
        <p:nvSpPr>
          <p:cNvPr id="326" name="Line 49"/>
          <p:cNvSpPr/>
          <p:nvPr/>
        </p:nvSpPr>
        <p:spPr>
          <a:xfrm>
            <a:off x="5292725" y="3068638"/>
            <a:ext cx="1484314" cy="1"/>
          </a:xfrm>
          <a:prstGeom prst="line">
            <a:avLst/>
          </a:prstGeom>
          <a:ln w="12700">
            <a:solidFill>
              <a:srgbClr val="3366FF"/>
            </a:solidFill>
            <a:prstDash val="dashDot"/>
          </a:ln>
        </p:spPr>
        <p:txBody>
          <a:bodyPr lIns="45719" rIns="45719"/>
          <a:lstStyle/>
          <a:p>
            <a:pPr/>
          </a:p>
        </p:txBody>
      </p:sp>
      <p:sp>
        <p:nvSpPr>
          <p:cNvPr id="327" name="Line 50"/>
          <p:cNvSpPr/>
          <p:nvPr/>
        </p:nvSpPr>
        <p:spPr>
          <a:xfrm>
            <a:off x="5292725" y="3203575"/>
            <a:ext cx="1484314" cy="0"/>
          </a:xfrm>
          <a:prstGeom prst="line">
            <a:avLst/>
          </a:prstGeom>
          <a:ln w="12700">
            <a:solidFill>
              <a:srgbClr val="3366FF"/>
            </a:solidFill>
            <a:prstDash val="dashDot"/>
          </a:ln>
        </p:spPr>
        <p:txBody>
          <a:bodyPr lIns="45719" rIns="45719"/>
          <a:lstStyle/>
          <a:p>
            <a:pPr/>
          </a:p>
        </p:txBody>
      </p:sp>
      <p:sp>
        <p:nvSpPr>
          <p:cNvPr id="328" name="Text Box 51"/>
          <p:cNvSpPr txBox="1"/>
          <p:nvPr/>
        </p:nvSpPr>
        <p:spPr>
          <a:xfrm>
            <a:off x="2817494" y="4103687"/>
            <a:ext cx="4137679" cy="3327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spcBef>
                <a:spcPts val="900"/>
              </a:spcBef>
              <a:defRPr sz="1600">
                <a:solidFill>
                  <a:schemeClr val="accent2"/>
                </a:solidFill>
                <a:latin typeface="Tahoma Bold"/>
                <a:ea typeface="Tahoma Bold"/>
                <a:cs typeface="Tahoma Bold"/>
                <a:sym typeface="Tahoma Bold"/>
              </a:defRPr>
            </a:pPr>
            <a:r>
              <a:t> </a:t>
            </a:r>
            <a:r>
              <a:rPr>
                <a:solidFill>
                  <a:srgbClr val="000000"/>
                </a:solidFill>
              </a:rPr>
              <a:t>SSD ile %DD’un değişimi</a:t>
            </a:r>
          </a:p>
        </p:txBody>
      </p:sp>
      <p:sp>
        <p:nvSpPr>
          <p:cNvPr id="329" name="Line 53"/>
          <p:cNvSpPr/>
          <p:nvPr/>
        </p:nvSpPr>
        <p:spPr>
          <a:xfrm flipH="1">
            <a:off x="2843213" y="1916113"/>
            <a:ext cx="504826" cy="1728787"/>
          </a:xfrm>
          <a:prstGeom prst="line">
            <a:avLst/>
          </a:prstGeom>
          <a:ln w="12700">
            <a:solidFill>
              <a:srgbClr val="00FF00"/>
            </a:solidFill>
            <a:prstDash val="dashDot"/>
          </a:ln>
        </p:spPr>
        <p:txBody>
          <a:bodyPr lIns="45719" rIns="45719"/>
          <a:lstStyle/>
          <a:p>
            <a:pPr/>
          </a:p>
        </p:txBody>
      </p:sp>
      <p:sp>
        <p:nvSpPr>
          <p:cNvPr id="330" name="Line 54"/>
          <p:cNvSpPr/>
          <p:nvPr/>
        </p:nvSpPr>
        <p:spPr>
          <a:xfrm flipH="1">
            <a:off x="3059113" y="1916113"/>
            <a:ext cx="288926" cy="1728787"/>
          </a:xfrm>
          <a:prstGeom prst="line">
            <a:avLst/>
          </a:prstGeom>
          <a:ln w="12700">
            <a:solidFill>
              <a:srgbClr val="00FF00"/>
            </a:solidFill>
            <a:prstDash val="dashDot"/>
          </a:ln>
        </p:spPr>
        <p:txBody>
          <a:bodyPr lIns="45719" rIns="45719"/>
          <a:lstStyle/>
          <a:p>
            <a:pPr/>
          </a:p>
        </p:txBody>
      </p:sp>
      <p:sp>
        <p:nvSpPr>
          <p:cNvPr id="331" name="Line 55"/>
          <p:cNvSpPr/>
          <p:nvPr/>
        </p:nvSpPr>
        <p:spPr>
          <a:xfrm flipH="1">
            <a:off x="3276600" y="1916113"/>
            <a:ext cx="71439" cy="1728787"/>
          </a:xfrm>
          <a:prstGeom prst="line">
            <a:avLst/>
          </a:prstGeom>
          <a:ln w="12700">
            <a:solidFill>
              <a:srgbClr val="00FF00"/>
            </a:solidFill>
            <a:prstDash val="dashDot"/>
          </a:ln>
        </p:spPr>
        <p:txBody>
          <a:bodyPr lIns="45719" rIns="45719"/>
          <a:lstStyle/>
          <a:p>
            <a:pPr/>
          </a:p>
        </p:txBody>
      </p:sp>
      <p:sp>
        <p:nvSpPr>
          <p:cNvPr id="332" name="Line 56"/>
          <p:cNvSpPr/>
          <p:nvPr/>
        </p:nvSpPr>
        <p:spPr>
          <a:xfrm>
            <a:off x="3348037" y="1916113"/>
            <a:ext cx="144463" cy="1727201"/>
          </a:xfrm>
          <a:prstGeom prst="line">
            <a:avLst/>
          </a:prstGeom>
          <a:ln w="12700">
            <a:solidFill>
              <a:srgbClr val="00FF00"/>
            </a:solidFill>
            <a:prstDash val="dashDot"/>
          </a:ln>
        </p:spPr>
        <p:txBody>
          <a:bodyPr lIns="45719" rIns="45719"/>
          <a:lstStyle/>
          <a:p>
            <a:pPr/>
          </a:p>
        </p:txBody>
      </p:sp>
      <p:sp>
        <p:nvSpPr>
          <p:cNvPr id="333" name="Line 57"/>
          <p:cNvSpPr/>
          <p:nvPr/>
        </p:nvSpPr>
        <p:spPr>
          <a:xfrm>
            <a:off x="3348037" y="1916113"/>
            <a:ext cx="360363" cy="1728787"/>
          </a:xfrm>
          <a:prstGeom prst="line">
            <a:avLst/>
          </a:prstGeom>
          <a:ln w="12700">
            <a:solidFill>
              <a:srgbClr val="00FF00"/>
            </a:solidFill>
            <a:prstDash val="dashDot"/>
          </a:ln>
        </p:spPr>
        <p:txBody>
          <a:bodyPr lIns="45719" rIns="45719"/>
          <a:lstStyle/>
          <a:p>
            <a:pPr/>
          </a:p>
        </p:txBody>
      </p:sp>
      <p:sp>
        <p:nvSpPr>
          <p:cNvPr id="334" name="Line 58"/>
          <p:cNvSpPr/>
          <p:nvPr/>
        </p:nvSpPr>
        <p:spPr>
          <a:xfrm>
            <a:off x="3348037" y="1916113"/>
            <a:ext cx="576263" cy="1728787"/>
          </a:xfrm>
          <a:prstGeom prst="line">
            <a:avLst/>
          </a:prstGeom>
          <a:ln w="12700">
            <a:solidFill>
              <a:srgbClr val="00FF00"/>
            </a:solidFill>
            <a:prstDash val="dashDot"/>
          </a:ln>
        </p:spPr>
        <p:txBody>
          <a:bodyPr lIns="45719" rIns="45719"/>
          <a:lstStyle/>
          <a:p>
            <a:pPr/>
          </a:p>
        </p:txBody>
      </p:sp>
      <p:sp>
        <p:nvSpPr>
          <p:cNvPr id="335" name="Line 71"/>
          <p:cNvSpPr/>
          <p:nvPr/>
        </p:nvSpPr>
        <p:spPr>
          <a:xfrm flipH="1">
            <a:off x="5580062" y="1989138"/>
            <a:ext cx="431801" cy="1727201"/>
          </a:xfrm>
          <a:prstGeom prst="line">
            <a:avLst/>
          </a:prstGeom>
          <a:ln w="12700">
            <a:solidFill>
              <a:srgbClr val="00FF00"/>
            </a:solidFill>
            <a:prstDash val="dashDot"/>
          </a:ln>
        </p:spPr>
        <p:txBody>
          <a:bodyPr lIns="45719" rIns="45719"/>
          <a:lstStyle/>
          <a:p>
            <a:pPr/>
          </a:p>
        </p:txBody>
      </p:sp>
      <p:sp>
        <p:nvSpPr>
          <p:cNvPr id="336" name="Line 72"/>
          <p:cNvSpPr/>
          <p:nvPr/>
        </p:nvSpPr>
        <p:spPr>
          <a:xfrm flipH="1">
            <a:off x="5724525" y="1989138"/>
            <a:ext cx="287339" cy="1727201"/>
          </a:xfrm>
          <a:prstGeom prst="line">
            <a:avLst/>
          </a:prstGeom>
          <a:ln w="12700">
            <a:solidFill>
              <a:srgbClr val="00FF00"/>
            </a:solidFill>
            <a:prstDash val="dashDot"/>
          </a:ln>
        </p:spPr>
        <p:txBody>
          <a:bodyPr lIns="45719" rIns="45719"/>
          <a:lstStyle/>
          <a:p>
            <a:pPr/>
          </a:p>
        </p:txBody>
      </p:sp>
      <p:sp>
        <p:nvSpPr>
          <p:cNvPr id="337" name="Line 73"/>
          <p:cNvSpPr/>
          <p:nvPr/>
        </p:nvSpPr>
        <p:spPr>
          <a:xfrm flipH="1">
            <a:off x="5867399" y="1989138"/>
            <a:ext cx="144464" cy="1727201"/>
          </a:xfrm>
          <a:prstGeom prst="line">
            <a:avLst/>
          </a:prstGeom>
          <a:ln w="12700">
            <a:solidFill>
              <a:srgbClr val="00FF00"/>
            </a:solidFill>
            <a:prstDash val="dashDot"/>
          </a:ln>
        </p:spPr>
        <p:txBody>
          <a:bodyPr lIns="45719" rIns="45719"/>
          <a:lstStyle/>
          <a:p>
            <a:pPr/>
          </a:p>
        </p:txBody>
      </p:sp>
      <p:sp>
        <p:nvSpPr>
          <p:cNvPr id="338" name="Line 74"/>
          <p:cNvSpPr/>
          <p:nvPr/>
        </p:nvSpPr>
        <p:spPr>
          <a:xfrm>
            <a:off x="6011862" y="1989138"/>
            <a:ext cx="144463" cy="1727201"/>
          </a:xfrm>
          <a:prstGeom prst="line">
            <a:avLst/>
          </a:prstGeom>
          <a:ln w="12700">
            <a:solidFill>
              <a:srgbClr val="00FF00"/>
            </a:solidFill>
            <a:prstDash val="dashDot"/>
          </a:ln>
        </p:spPr>
        <p:txBody>
          <a:bodyPr lIns="45719" rIns="45719"/>
          <a:lstStyle/>
          <a:p>
            <a:pPr/>
          </a:p>
        </p:txBody>
      </p:sp>
      <p:sp>
        <p:nvSpPr>
          <p:cNvPr id="339" name="Line 75"/>
          <p:cNvSpPr/>
          <p:nvPr/>
        </p:nvSpPr>
        <p:spPr>
          <a:xfrm>
            <a:off x="6011862" y="1989138"/>
            <a:ext cx="288926" cy="1727201"/>
          </a:xfrm>
          <a:prstGeom prst="line">
            <a:avLst/>
          </a:prstGeom>
          <a:ln w="12700">
            <a:solidFill>
              <a:srgbClr val="00FF00"/>
            </a:solidFill>
            <a:prstDash val="dashDot"/>
          </a:ln>
        </p:spPr>
        <p:txBody>
          <a:bodyPr lIns="45719" rIns="45719"/>
          <a:lstStyle/>
          <a:p>
            <a:pPr/>
          </a:p>
        </p:txBody>
      </p:sp>
      <p:sp>
        <p:nvSpPr>
          <p:cNvPr id="340" name="Line 76"/>
          <p:cNvSpPr/>
          <p:nvPr/>
        </p:nvSpPr>
        <p:spPr>
          <a:xfrm>
            <a:off x="6011862" y="1989138"/>
            <a:ext cx="431801" cy="1727201"/>
          </a:xfrm>
          <a:prstGeom prst="line">
            <a:avLst/>
          </a:prstGeom>
          <a:ln w="12700">
            <a:solidFill>
              <a:srgbClr val="00FF00"/>
            </a:solidFill>
            <a:prstDash val="dashDot"/>
          </a:ln>
        </p:spPr>
        <p:txBody>
          <a:bodyPr lIns="45719" rIns="45719"/>
          <a:lstStyle/>
          <a:p>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1" presetID="22" grpId="1" fill="hold">
                                  <p:stCondLst>
                                    <p:cond delay="0"/>
                                  </p:stCondLst>
                                  <p:iterate type="el" backwards="0">
                                    <p:tmAbs val="0"/>
                                  </p:iterate>
                                  <p:childTnLst>
                                    <p:set>
                                      <p:cBhvr>
                                        <p:cTn id="6" fill="hold"/>
                                        <p:tgtEl>
                                          <p:spTgt spid="329"/>
                                        </p:tgtEl>
                                        <p:attrNameLst>
                                          <p:attrName>style.visibility</p:attrName>
                                        </p:attrNameLst>
                                      </p:cBhvr>
                                      <p:to>
                                        <p:strVal val="visible"/>
                                      </p:to>
                                    </p:set>
                                    <p:animEffect filter="wipe(up)" transition="in">
                                      <p:cBhvr>
                                        <p:cTn id="7" dur="1000"/>
                                        <p:tgtEl>
                                          <p:spTgt spid="329"/>
                                        </p:tgtEl>
                                      </p:cBhvr>
                                    </p:animEffect>
                                  </p:childTnLst>
                                </p:cTn>
                              </p:par>
                            </p:childTnLst>
                          </p:cTn>
                        </p:par>
                        <p:par>
                          <p:cTn id="8" fill="hold">
                            <p:stCondLst>
                              <p:cond delay="1000"/>
                            </p:stCondLst>
                            <p:childTnLst>
                              <p:par>
                                <p:cTn id="9" presetClass="entr" nodeType="afterEffect" presetSubtype="1" presetID="22" grpId="2" fill="hold">
                                  <p:stCondLst>
                                    <p:cond delay="0"/>
                                  </p:stCondLst>
                                  <p:iterate type="el" backwards="0">
                                    <p:tmAbs val="0"/>
                                  </p:iterate>
                                  <p:childTnLst>
                                    <p:set>
                                      <p:cBhvr>
                                        <p:cTn id="10" fill="hold"/>
                                        <p:tgtEl>
                                          <p:spTgt spid="330"/>
                                        </p:tgtEl>
                                        <p:attrNameLst>
                                          <p:attrName>style.visibility</p:attrName>
                                        </p:attrNameLst>
                                      </p:cBhvr>
                                      <p:to>
                                        <p:strVal val="visible"/>
                                      </p:to>
                                    </p:set>
                                    <p:animEffect filter="wipe(up)" transition="in">
                                      <p:cBhvr>
                                        <p:cTn id="11" dur="1000"/>
                                        <p:tgtEl>
                                          <p:spTgt spid="330"/>
                                        </p:tgtEl>
                                      </p:cBhvr>
                                    </p:animEffect>
                                  </p:childTnLst>
                                </p:cTn>
                              </p:par>
                            </p:childTnLst>
                          </p:cTn>
                        </p:par>
                        <p:par>
                          <p:cTn id="12" fill="hold">
                            <p:stCondLst>
                              <p:cond delay="2000"/>
                            </p:stCondLst>
                            <p:childTnLst>
                              <p:par>
                                <p:cTn id="13" presetClass="entr" nodeType="afterEffect" presetSubtype="1" presetID="22" grpId="3" fill="hold">
                                  <p:stCondLst>
                                    <p:cond delay="0"/>
                                  </p:stCondLst>
                                  <p:iterate type="el" backwards="0">
                                    <p:tmAbs val="0"/>
                                  </p:iterate>
                                  <p:childTnLst>
                                    <p:set>
                                      <p:cBhvr>
                                        <p:cTn id="14" fill="hold"/>
                                        <p:tgtEl>
                                          <p:spTgt spid="331"/>
                                        </p:tgtEl>
                                        <p:attrNameLst>
                                          <p:attrName>style.visibility</p:attrName>
                                        </p:attrNameLst>
                                      </p:cBhvr>
                                      <p:to>
                                        <p:strVal val="visible"/>
                                      </p:to>
                                    </p:set>
                                    <p:animEffect filter="wipe(up)" transition="in">
                                      <p:cBhvr>
                                        <p:cTn id="15" dur="1000"/>
                                        <p:tgtEl>
                                          <p:spTgt spid="331"/>
                                        </p:tgtEl>
                                      </p:cBhvr>
                                    </p:animEffect>
                                  </p:childTnLst>
                                </p:cTn>
                              </p:par>
                            </p:childTnLst>
                          </p:cTn>
                        </p:par>
                        <p:par>
                          <p:cTn id="16" fill="hold">
                            <p:stCondLst>
                              <p:cond delay="3000"/>
                            </p:stCondLst>
                            <p:childTnLst>
                              <p:par>
                                <p:cTn id="17" presetClass="entr" nodeType="afterEffect" presetSubtype="1" presetID="22" grpId="4" fill="hold">
                                  <p:stCondLst>
                                    <p:cond delay="0"/>
                                  </p:stCondLst>
                                  <p:iterate type="el" backwards="0">
                                    <p:tmAbs val="0"/>
                                  </p:iterate>
                                  <p:childTnLst>
                                    <p:set>
                                      <p:cBhvr>
                                        <p:cTn id="18" fill="hold"/>
                                        <p:tgtEl>
                                          <p:spTgt spid="332"/>
                                        </p:tgtEl>
                                        <p:attrNameLst>
                                          <p:attrName>style.visibility</p:attrName>
                                        </p:attrNameLst>
                                      </p:cBhvr>
                                      <p:to>
                                        <p:strVal val="visible"/>
                                      </p:to>
                                    </p:set>
                                    <p:animEffect filter="wipe(up)" transition="in">
                                      <p:cBhvr>
                                        <p:cTn id="19" dur="1000"/>
                                        <p:tgtEl>
                                          <p:spTgt spid="332"/>
                                        </p:tgtEl>
                                      </p:cBhvr>
                                    </p:animEffect>
                                  </p:childTnLst>
                                </p:cTn>
                              </p:par>
                            </p:childTnLst>
                          </p:cTn>
                        </p:par>
                        <p:par>
                          <p:cTn id="20" fill="hold">
                            <p:stCondLst>
                              <p:cond delay="4000"/>
                            </p:stCondLst>
                            <p:childTnLst>
                              <p:par>
                                <p:cTn id="21" presetClass="entr" nodeType="afterEffect" presetSubtype="1" presetID="22" grpId="5" fill="hold">
                                  <p:stCondLst>
                                    <p:cond delay="0"/>
                                  </p:stCondLst>
                                  <p:iterate type="el" backwards="0">
                                    <p:tmAbs val="0"/>
                                  </p:iterate>
                                  <p:childTnLst>
                                    <p:set>
                                      <p:cBhvr>
                                        <p:cTn id="22" fill="hold"/>
                                        <p:tgtEl>
                                          <p:spTgt spid="333"/>
                                        </p:tgtEl>
                                        <p:attrNameLst>
                                          <p:attrName>style.visibility</p:attrName>
                                        </p:attrNameLst>
                                      </p:cBhvr>
                                      <p:to>
                                        <p:strVal val="visible"/>
                                      </p:to>
                                    </p:set>
                                    <p:animEffect filter="wipe(up)" transition="in">
                                      <p:cBhvr>
                                        <p:cTn id="23" dur="1000"/>
                                        <p:tgtEl>
                                          <p:spTgt spid="333"/>
                                        </p:tgtEl>
                                      </p:cBhvr>
                                    </p:animEffect>
                                  </p:childTnLst>
                                </p:cTn>
                              </p:par>
                            </p:childTnLst>
                          </p:cTn>
                        </p:par>
                        <p:par>
                          <p:cTn id="24" fill="hold">
                            <p:stCondLst>
                              <p:cond delay="5000"/>
                            </p:stCondLst>
                            <p:childTnLst>
                              <p:par>
                                <p:cTn id="25" presetClass="entr" nodeType="afterEffect" presetSubtype="1" presetID="22" grpId="6" fill="hold">
                                  <p:stCondLst>
                                    <p:cond delay="0"/>
                                  </p:stCondLst>
                                  <p:iterate type="el" backwards="0">
                                    <p:tmAbs val="0"/>
                                  </p:iterate>
                                  <p:childTnLst>
                                    <p:set>
                                      <p:cBhvr>
                                        <p:cTn id="26" fill="hold"/>
                                        <p:tgtEl>
                                          <p:spTgt spid="334"/>
                                        </p:tgtEl>
                                        <p:attrNameLst>
                                          <p:attrName>style.visibility</p:attrName>
                                        </p:attrNameLst>
                                      </p:cBhvr>
                                      <p:to>
                                        <p:strVal val="visible"/>
                                      </p:to>
                                    </p:set>
                                    <p:animEffect filter="wipe(up)" transition="in">
                                      <p:cBhvr>
                                        <p:cTn id="27" dur="1000"/>
                                        <p:tgtEl>
                                          <p:spTgt spid="334"/>
                                        </p:tgtEl>
                                      </p:cBhvr>
                                    </p:animEffect>
                                  </p:childTnLst>
                                </p:cTn>
                              </p:par>
                            </p:childTnLst>
                          </p:cTn>
                        </p:par>
                        <p:par>
                          <p:cTn id="28" fill="hold">
                            <p:stCondLst>
                              <p:cond delay="6000"/>
                            </p:stCondLst>
                            <p:childTnLst>
                              <p:par>
                                <p:cTn id="29" presetClass="entr" nodeType="afterEffect" presetSubtype="1" presetID="22" grpId="7" fill="hold">
                                  <p:stCondLst>
                                    <p:cond delay="0"/>
                                  </p:stCondLst>
                                  <p:iterate type="el" backwards="0">
                                    <p:tmAbs val="0"/>
                                  </p:iterate>
                                  <p:childTnLst>
                                    <p:set>
                                      <p:cBhvr>
                                        <p:cTn id="30" fill="hold"/>
                                        <p:tgtEl>
                                          <p:spTgt spid="335"/>
                                        </p:tgtEl>
                                        <p:attrNameLst>
                                          <p:attrName>style.visibility</p:attrName>
                                        </p:attrNameLst>
                                      </p:cBhvr>
                                      <p:to>
                                        <p:strVal val="visible"/>
                                      </p:to>
                                    </p:set>
                                    <p:animEffect filter="wipe(up)" transition="in">
                                      <p:cBhvr>
                                        <p:cTn id="31" dur="1000"/>
                                        <p:tgtEl>
                                          <p:spTgt spid="335"/>
                                        </p:tgtEl>
                                      </p:cBhvr>
                                    </p:animEffect>
                                  </p:childTnLst>
                                </p:cTn>
                              </p:par>
                            </p:childTnLst>
                          </p:cTn>
                        </p:par>
                        <p:par>
                          <p:cTn id="32" fill="hold">
                            <p:stCondLst>
                              <p:cond delay="7000"/>
                            </p:stCondLst>
                            <p:childTnLst>
                              <p:par>
                                <p:cTn id="33" presetClass="entr" nodeType="afterEffect" presetSubtype="1" presetID="22" grpId="8" fill="hold">
                                  <p:stCondLst>
                                    <p:cond delay="0"/>
                                  </p:stCondLst>
                                  <p:iterate type="el" backwards="0">
                                    <p:tmAbs val="0"/>
                                  </p:iterate>
                                  <p:childTnLst>
                                    <p:set>
                                      <p:cBhvr>
                                        <p:cTn id="34" fill="hold"/>
                                        <p:tgtEl>
                                          <p:spTgt spid="336"/>
                                        </p:tgtEl>
                                        <p:attrNameLst>
                                          <p:attrName>style.visibility</p:attrName>
                                        </p:attrNameLst>
                                      </p:cBhvr>
                                      <p:to>
                                        <p:strVal val="visible"/>
                                      </p:to>
                                    </p:set>
                                    <p:animEffect filter="wipe(up)" transition="in">
                                      <p:cBhvr>
                                        <p:cTn id="35" dur="1000"/>
                                        <p:tgtEl>
                                          <p:spTgt spid="336"/>
                                        </p:tgtEl>
                                      </p:cBhvr>
                                    </p:animEffect>
                                  </p:childTnLst>
                                </p:cTn>
                              </p:par>
                            </p:childTnLst>
                          </p:cTn>
                        </p:par>
                        <p:par>
                          <p:cTn id="36" fill="hold">
                            <p:stCondLst>
                              <p:cond delay="8000"/>
                            </p:stCondLst>
                            <p:childTnLst>
                              <p:par>
                                <p:cTn id="37" presetClass="entr" nodeType="afterEffect" presetSubtype="1" presetID="22" grpId="9" fill="hold">
                                  <p:stCondLst>
                                    <p:cond delay="0"/>
                                  </p:stCondLst>
                                  <p:iterate type="el" backwards="0">
                                    <p:tmAbs val="0"/>
                                  </p:iterate>
                                  <p:childTnLst>
                                    <p:set>
                                      <p:cBhvr>
                                        <p:cTn id="38" fill="hold"/>
                                        <p:tgtEl>
                                          <p:spTgt spid="337"/>
                                        </p:tgtEl>
                                        <p:attrNameLst>
                                          <p:attrName>style.visibility</p:attrName>
                                        </p:attrNameLst>
                                      </p:cBhvr>
                                      <p:to>
                                        <p:strVal val="visible"/>
                                      </p:to>
                                    </p:set>
                                    <p:animEffect filter="wipe(up)" transition="in">
                                      <p:cBhvr>
                                        <p:cTn id="39" dur="1000"/>
                                        <p:tgtEl>
                                          <p:spTgt spid="337"/>
                                        </p:tgtEl>
                                      </p:cBhvr>
                                    </p:animEffect>
                                  </p:childTnLst>
                                </p:cTn>
                              </p:par>
                            </p:childTnLst>
                          </p:cTn>
                        </p:par>
                        <p:par>
                          <p:cTn id="40" fill="hold">
                            <p:stCondLst>
                              <p:cond delay="9000"/>
                            </p:stCondLst>
                            <p:childTnLst>
                              <p:par>
                                <p:cTn id="41" presetClass="entr" nodeType="afterEffect" presetSubtype="1" presetID="22" grpId="10" fill="hold">
                                  <p:stCondLst>
                                    <p:cond delay="0"/>
                                  </p:stCondLst>
                                  <p:iterate type="el" backwards="0">
                                    <p:tmAbs val="0"/>
                                  </p:iterate>
                                  <p:childTnLst>
                                    <p:set>
                                      <p:cBhvr>
                                        <p:cTn id="42" fill="hold"/>
                                        <p:tgtEl>
                                          <p:spTgt spid="338"/>
                                        </p:tgtEl>
                                        <p:attrNameLst>
                                          <p:attrName>style.visibility</p:attrName>
                                        </p:attrNameLst>
                                      </p:cBhvr>
                                      <p:to>
                                        <p:strVal val="visible"/>
                                      </p:to>
                                    </p:set>
                                    <p:animEffect filter="wipe(up)" transition="in">
                                      <p:cBhvr>
                                        <p:cTn id="43" dur="1000"/>
                                        <p:tgtEl>
                                          <p:spTgt spid="338"/>
                                        </p:tgtEl>
                                      </p:cBhvr>
                                    </p:animEffect>
                                  </p:childTnLst>
                                </p:cTn>
                              </p:par>
                            </p:childTnLst>
                          </p:cTn>
                        </p:par>
                        <p:par>
                          <p:cTn id="44" fill="hold">
                            <p:stCondLst>
                              <p:cond delay="10000"/>
                            </p:stCondLst>
                            <p:childTnLst>
                              <p:par>
                                <p:cTn id="45" presetClass="entr" nodeType="afterEffect" presetSubtype="1" presetID="22" grpId="11" fill="hold">
                                  <p:stCondLst>
                                    <p:cond delay="0"/>
                                  </p:stCondLst>
                                  <p:iterate type="el" backwards="0">
                                    <p:tmAbs val="0"/>
                                  </p:iterate>
                                  <p:childTnLst>
                                    <p:set>
                                      <p:cBhvr>
                                        <p:cTn id="46" fill="hold"/>
                                        <p:tgtEl>
                                          <p:spTgt spid="339"/>
                                        </p:tgtEl>
                                        <p:attrNameLst>
                                          <p:attrName>style.visibility</p:attrName>
                                        </p:attrNameLst>
                                      </p:cBhvr>
                                      <p:to>
                                        <p:strVal val="visible"/>
                                      </p:to>
                                    </p:set>
                                    <p:animEffect filter="wipe(up)" transition="in">
                                      <p:cBhvr>
                                        <p:cTn id="47" dur="1000"/>
                                        <p:tgtEl>
                                          <p:spTgt spid="339"/>
                                        </p:tgtEl>
                                      </p:cBhvr>
                                    </p:animEffect>
                                  </p:childTnLst>
                                </p:cTn>
                              </p:par>
                            </p:childTnLst>
                          </p:cTn>
                        </p:par>
                        <p:par>
                          <p:cTn id="48" fill="hold">
                            <p:stCondLst>
                              <p:cond delay="11000"/>
                            </p:stCondLst>
                            <p:childTnLst>
                              <p:par>
                                <p:cTn id="49" presetClass="entr" nodeType="afterEffect" presetSubtype="1" presetID="22" grpId="12" fill="hold">
                                  <p:stCondLst>
                                    <p:cond delay="0"/>
                                  </p:stCondLst>
                                  <p:iterate type="el" backwards="0">
                                    <p:tmAbs val="0"/>
                                  </p:iterate>
                                  <p:childTnLst>
                                    <p:set>
                                      <p:cBhvr>
                                        <p:cTn id="50" fill="hold"/>
                                        <p:tgtEl>
                                          <p:spTgt spid="340"/>
                                        </p:tgtEl>
                                        <p:attrNameLst>
                                          <p:attrName>style.visibility</p:attrName>
                                        </p:attrNameLst>
                                      </p:cBhvr>
                                      <p:to>
                                        <p:strVal val="visible"/>
                                      </p:to>
                                    </p:set>
                                    <p:animEffect filter="wipe(up)" transition="in">
                                      <p:cBhvr>
                                        <p:cTn id="51" dur="1000"/>
                                        <p:tgtEl>
                                          <p:spTgt spid="34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331" grpId="3"/>
      <p:bldP build="whole" bldLvl="1" animBg="1" rev="0" advAuto="0" spid="332" grpId="4"/>
      <p:bldP build="whole" bldLvl="1" animBg="1" rev="0" advAuto="0" spid="336" grpId="8"/>
      <p:bldP build="whole" bldLvl="1" animBg="1" rev="0" advAuto="0" spid="329" grpId="1"/>
      <p:bldP build="whole" bldLvl="1" animBg="1" rev="0" advAuto="0" spid="333" grpId="5"/>
      <p:bldP build="whole" bldLvl="1" animBg="1" rev="0" advAuto="0" spid="338" grpId="10"/>
      <p:bldP build="whole" bldLvl="1" animBg="1" rev="0" advAuto="0" spid="340" grpId="12"/>
      <p:bldP build="whole" bldLvl="1" animBg="1" rev="0" advAuto="0" spid="339" grpId="11"/>
      <p:bldP build="whole" bldLvl="1" animBg="1" rev="0" advAuto="0" spid="334" grpId="6"/>
      <p:bldP build="whole" bldLvl="1" animBg="1" rev="0" advAuto="0" spid="330" grpId="2"/>
      <p:bldP build="whole" bldLvl="1" animBg="1" rev="0" advAuto="0" spid="337" grpId="9"/>
      <p:bldP build="whole" bldLvl="1" animBg="1" rev="0" advAuto="0" spid="335" grpId="7"/>
    </p:bldLst>
  </p:timing>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42" name="1 Başlık"/>
          <p:cNvSpPr txBox="1"/>
          <p:nvPr>
            <p:ph type="title"/>
          </p:nvPr>
        </p:nvSpPr>
        <p:spPr>
          <a:xfrm>
            <a:off x="457200" y="677855"/>
            <a:ext cx="8229600" cy="1169234"/>
          </a:xfrm>
          <a:prstGeom prst="rect">
            <a:avLst/>
          </a:prstGeom>
        </p:spPr>
        <p:txBody>
          <a:bodyPr/>
          <a:lstStyle>
            <a:lvl1pPr>
              <a:defRPr sz="5400">
                <a:latin typeface="Tahoma Bold"/>
                <a:ea typeface="Tahoma Bold"/>
                <a:cs typeface="Tahoma Bold"/>
                <a:sym typeface="Tahoma Bold"/>
              </a:defRPr>
            </a:lvl1pPr>
          </a:lstStyle>
          <a:p>
            <a:pPr/>
            <a:r>
              <a:t>%DD ’un Ölçümü</a:t>
            </a:r>
          </a:p>
        </p:txBody>
      </p:sp>
      <p:pic>
        <p:nvPicPr>
          <p:cNvPr id="343" name="Picture 13" descr="Picture 13"/>
          <p:cNvPicPr>
            <a:picLocks noChangeAspect="1"/>
          </p:cNvPicPr>
          <p:nvPr/>
        </p:nvPicPr>
        <p:blipFill>
          <a:blip r:embed="rId2">
            <a:extLst/>
          </a:blip>
          <a:stretch>
            <a:fillRect/>
          </a:stretch>
        </p:blipFill>
        <p:spPr>
          <a:xfrm>
            <a:off x="571471" y="2143116"/>
            <a:ext cx="3786215" cy="4500594"/>
          </a:xfrm>
          <a:prstGeom prst="rect">
            <a:avLst/>
          </a:prstGeom>
          <a:ln w="38100">
            <a:solidFill>
              <a:schemeClr val="accent1"/>
            </a:solidFill>
          </a:ln>
        </p:spPr>
      </p:pic>
      <p:sp>
        <p:nvSpPr>
          <p:cNvPr id="344" name="3 İçerik Yer Tutucusu"/>
          <p:cNvSpPr txBox="1"/>
          <p:nvPr>
            <p:ph type="body" sz="quarter" idx="1"/>
          </p:nvPr>
        </p:nvSpPr>
        <p:spPr>
          <a:xfrm>
            <a:off x="4648200" y="1875616"/>
            <a:ext cx="4038600" cy="1982012"/>
          </a:xfrm>
          <a:prstGeom prst="rect">
            <a:avLst/>
          </a:prstGeom>
        </p:spPr>
        <p:txBody>
          <a:bodyPr/>
          <a:lstStyle/>
          <a:p>
            <a:pPr marL="342899" indent="-342899" algn="just">
              <a:lnSpc>
                <a:spcPct val="80000"/>
              </a:lnSpc>
              <a:spcBef>
                <a:spcPts val="400"/>
              </a:spcBef>
              <a:defRPr sz="1900">
                <a:latin typeface="Tahoma"/>
                <a:ea typeface="Tahoma"/>
                <a:cs typeface="Tahoma"/>
                <a:sym typeface="Tahoma"/>
              </a:defRPr>
            </a:pPr>
            <a:r>
              <a:t>SSD = SAD’da ölçüm,</a:t>
            </a:r>
          </a:p>
          <a:p>
            <a:pPr marL="342899" indent="-342899" algn="just">
              <a:lnSpc>
                <a:spcPct val="80000"/>
              </a:lnSpc>
              <a:spcBef>
                <a:spcPts val="400"/>
              </a:spcBef>
              <a:defRPr sz="1900">
                <a:latin typeface="Tahoma"/>
                <a:ea typeface="Tahoma"/>
                <a:cs typeface="Tahoma"/>
                <a:sym typeface="Tahoma"/>
              </a:defRPr>
            </a:pPr>
            <a:r>
              <a:t>Küçük hacimli iyon odası ile ölçüm,</a:t>
            </a:r>
          </a:p>
          <a:p>
            <a:pPr marL="342899" indent="-342899" algn="just">
              <a:lnSpc>
                <a:spcPct val="80000"/>
              </a:lnSpc>
              <a:spcBef>
                <a:spcPts val="400"/>
              </a:spcBef>
              <a:defRPr sz="1900">
                <a:latin typeface="Tahoma"/>
                <a:ea typeface="Tahoma"/>
                <a:cs typeface="Tahoma"/>
                <a:sym typeface="Tahoma"/>
              </a:defRPr>
            </a:pPr>
            <a:r>
              <a:t>Derinden yüzeye doğru ölçüm,</a:t>
            </a:r>
          </a:p>
          <a:p>
            <a:pPr marL="342899" indent="-342899" algn="just">
              <a:lnSpc>
                <a:spcPct val="80000"/>
              </a:lnSpc>
              <a:spcBef>
                <a:spcPts val="400"/>
              </a:spcBef>
              <a:defRPr sz="1900">
                <a:latin typeface="Tahoma"/>
                <a:ea typeface="Tahoma"/>
                <a:cs typeface="Tahoma"/>
                <a:sym typeface="Tahoma"/>
              </a:defRPr>
            </a:pPr>
            <a:r>
              <a:t>Ölçümler max doza normalize edilir.</a:t>
            </a:r>
          </a:p>
        </p:txBody>
      </p:sp>
      <p:pic>
        <p:nvPicPr>
          <p:cNvPr id="345" name="Picture 8" descr="Picture 8"/>
          <p:cNvPicPr>
            <a:picLocks noChangeAspect="1"/>
          </p:cNvPicPr>
          <p:nvPr/>
        </p:nvPicPr>
        <p:blipFill>
          <a:blip r:embed="rId3">
            <a:extLst/>
          </a:blip>
          <a:stretch>
            <a:fillRect/>
          </a:stretch>
        </p:blipFill>
        <p:spPr>
          <a:xfrm>
            <a:off x="4572000" y="3823903"/>
            <a:ext cx="4464050" cy="2918211"/>
          </a:xfrm>
          <a:prstGeom prst="rect">
            <a:avLst/>
          </a:prstGeom>
          <a:ln w="38100">
            <a:solidFill>
              <a:schemeClr val="accent1"/>
            </a:solidFill>
          </a:ln>
        </p:spPr>
      </p:pic>
    </p:spTree>
  </p:cSld>
  <p:clrMapOvr>
    <a:masterClrMapping/>
  </p:clrMapOvr>
  <p:transition xmlns:p14="http://schemas.microsoft.com/office/powerpoint/2010/main" spd="med" advClick="1"/>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47" name="1 Başlık"/>
          <p:cNvSpPr txBox="1"/>
          <p:nvPr>
            <p:ph type="title"/>
          </p:nvPr>
        </p:nvSpPr>
        <p:spPr>
          <a:prstGeom prst="rect">
            <a:avLst/>
          </a:prstGeom>
        </p:spPr>
        <p:txBody>
          <a:bodyPr/>
          <a:lstStyle>
            <a:lvl1pPr>
              <a:defRPr sz="5400">
                <a:latin typeface="Tahoma Bold"/>
                <a:ea typeface="Tahoma Bold"/>
                <a:cs typeface="Tahoma Bold"/>
                <a:sym typeface="Tahoma Bold"/>
              </a:defRPr>
            </a:lvl1pPr>
          </a:lstStyle>
          <a:p>
            <a:pPr/>
            <a:r>
              <a:t>TAR ( Tissue Air Ratio )</a:t>
            </a:r>
          </a:p>
        </p:txBody>
      </p:sp>
      <p:sp>
        <p:nvSpPr>
          <p:cNvPr id="348" name="2 İçerik Yer Tutucusu"/>
          <p:cNvSpPr txBox="1"/>
          <p:nvPr>
            <p:ph type="body" idx="1"/>
          </p:nvPr>
        </p:nvSpPr>
        <p:spPr>
          <a:xfrm>
            <a:off x="457200" y="1600200"/>
            <a:ext cx="8229600" cy="4525963"/>
          </a:xfrm>
          <a:prstGeom prst="rect">
            <a:avLst/>
          </a:prstGeom>
        </p:spPr>
        <p:txBody>
          <a:bodyPr/>
          <a:lstStyle/>
          <a:p>
            <a:pPr algn="just">
              <a:lnSpc>
                <a:spcPct val="90000"/>
              </a:lnSpc>
              <a:spcBef>
                <a:spcPts val="600"/>
              </a:spcBef>
              <a:defRPr sz="2800">
                <a:latin typeface="Tahoma"/>
                <a:ea typeface="Tahoma"/>
                <a:cs typeface="Tahoma"/>
                <a:sym typeface="Tahoma"/>
              </a:defRPr>
            </a:pPr>
            <a:r>
              <a:t>Radyasyonun kalitesini gösteren diğer bir parametredir.   </a:t>
            </a:r>
          </a:p>
          <a:p>
            <a:pPr algn="just">
              <a:lnSpc>
                <a:spcPct val="90000"/>
              </a:lnSpc>
              <a:spcBef>
                <a:spcPts val="600"/>
              </a:spcBef>
              <a:defRPr sz="2800">
                <a:latin typeface="Tahoma"/>
                <a:ea typeface="Tahoma"/>
                <a:cs typeface="Tahoma"/>
                <a:sym typeface="Tahoma"/>
              </a:defRPr>
            </a:pPr>
            <a:r>
              <a:t> TAR ’ı ifade etmek için bazı tanımlar:</a:t>
            </a:r>
          </a:p>
          <a:p>
            <a:pPr algn="just">
              <a:lnSpc>
                <a:spcPct val="90000"/>
              </a:lnSpc>
              <a:spcBef>
                <a:spcPts val="600"/>
              </a:spcBef>
              <a:buSzTx/>
              <a:buNone/>
              <a:defRPr sz="2800">
                <a:latin typeface="Tahoma"/>
                <a:ea typeface="Tahoma"/>
                <a:cs typeface="Tahoma"/>
                <a:sym typeface="Tahoma"/>
              </a:defRPr>
            </a:pPr>
            <a:r>
              <a:t>   Modern RT cihazları, ışınlanacak hacim etrafında döndürülebilir. Kolimatör dönüş ekseni ile gantri dönüş eksenlerinin çakıştığı nokta olarak bir </a:t>
            </a:r>
            <a:r>
              <a:rPr>
                <a:solidFill>
                  <a:srgbClr val="FF0000"/>
                </a:solidFill>
              </a:rPr>
              <a:t>izomerkez </a:t>
            </a:r>
            <a:r>
              <a:t>tanımlanmıştır. İzomerkezli tedavi modunda, tümör merkezi gantrinin tüm pozisyonları için ( source to axis distance ) sabit kalacak şekilde izomerkeze getirilir. </a:t>
            </a:r>
          </a:p>
        </p:txBody>
      </p:sp>
    </p:spTree>
  </p:cSld>
  <p:clrMapOvr>
    <a:masterClrMapping/>
  </p:clrMapOvr>
  <p:transition xmlns:p14="http://schemas.microsoft.com/office/powerpoint/2010/main" spd="med" advClick="1"/>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50" name="1 Başlık"/>
          <p:cNvSpPr txBox="1"/>
          <p:nvPr>
            <p:ph type="title"/>
          </p:nvPr>
        </p:nvSpPr>
        <p:spPr>
          <a:prstGeom prst="rect">
            <a:avLst/>
          </a:prstGeom>
        </p:spPr>
        <p:txBody>
          <a:bodyPr/>
          <a:lstStyle>
            <a:lvl1pPr>
              <a:defRPr sz="5400">
                <a:latin typeface="Tahoma Bold"/>
                <a:ea typeface="Tahoma Bold"/>
                <a:cs typeface="Tahoma Bold"/>
                <a:sym typeface="Tahoma Bold"/>
              </a:defRPr>
            </a:lvl1pPr>
          </a:lstStyle>
          <a:p>
            <a:pPr/>
            <a:r>
              <a:t>SAD - İZOMERKEZ</a:t>
            </a:r>
          </a:p>
        </p:txBody>
      </p:sp>
      <p:pic>
        <p:nvPicPr>
          <p:cNvPr id="351" name="Picture 4" descr="Picture 4"/>
          <p:cNvPicPr>
            <a:picLocks noChangeAspect="1"/>
          </p:cNvPicPr>
          <p:nvPr/>
        </p:nvPicPr>
        <p:blipFill>
          <a:blip r:embed="rId2">
            <a:extLst/>
          </a:blip>
          <a:stretch>
            <a:fillRect/>
          </a:stretch>
        </p:blipFill>
        <p:spPr>
          <a:xfrm>
            <a:off x="1043608" y="1772816"/>
            <a:ext cx="7200801" cy="4536505"/>
          </a:xfrm>
          <a:prstGeom prst="rect">
            <a:avLst/>
          </a:prstGeom>
          <a:ln w="38100">
            <a:solidFill>
              <a:schemeClr val="accent1"/>
            </a:solidFill>
          </a:ln>
        </p:spPr>
      </p:pic>
    </p:spTree>
  </p:cSld>
  <p:clrMapOvr>
    <a:masterClrMapping/>
  </p:clrMapOvr>
  <p:transition xmlns:p14="http://schemas.microsoft.com/office/powerpoint/2010/main" spd="med" advClick="1"/>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53" name="1 Başlık"/>
          <p:cNvSpPr txBox="1"/>
          <p:nvPr>
            <p:ph type="title"/>
          </p:nvPr>
        </p:nvSpPr>
        <p:spPr>
          <a:prstGeom prst="rect">
            <a:avLst/>
          </a:prstGeom>
        </p:spPr>
        <p:txBody>
          <a:bodyPr/>
          <a:lstStyle>
            <a:lvl1pPr>
              <a:defRPr sz="5400">
                <a:latin typeface="Tahoma Bold"/>
                <a:ea typeface="Tahoma Bold"/>
                <a:cs typeface="Tahoma Bold"/>
                <a:sym typeface="Tahoma Bold"/>
              </a:defRPr>
            </a:lvl1pPr>
          </a:lstStyle>
          <a:p>
            <a:pPr/>
            <a:r>
              <a:t>NEDEN TAR ? </a:t>
            </a:r>
          </a:p>
        </p:txBody>
      </p:sp>
      <p:grpSp>
        <p:nvGrpSpPr>
          <p:cNvPr id="366" name="Group 26"/>
          <p:cNvGrpSpPr/>
          <p:nvPr/>
        </p:nvGrpSpPr>
        <p:grpSpPr>
          <a:xfrm>
            <a:off x="502919" y="1920875"/>
            <a:ext cx="4094827" cy="4323012"/>
            <a:chOff x="0" y="0"/>
            <a:chExt cx="4094825" cy="4323011"/>
          </a:xfrm>
        </p:grpSpPr>
        <p:sp>
          <p:nvSpPr>
            <p:cNvPr id="354" name="Oval 8"/>
            <p:cNvSpPr/>
            <p:nvPr/>
          </p:nvSpPr>
          <p:spPr>
            <a:xfrm>
              <a:off x="943521" y="355949"/>
              <a:ext cx="2823658" cy="3621397"/>
            </a:xfrm>
            <a:prstGeom prst="ellipse">
              <a:avLst/>
            </a:prstGeom>
            <a:solidFill>
              <a:schemeClr val="accent1"/>
            </a:solidFill>
            <a:ln w="12700" cap="sq">
              <a:solidFill>
                <a:srgbClr val="000000"/>
              </a:solidFill>
              <a:prstDash val="solid"/>
              <a:round/>
            </a:ln>
            <a:effectLst/>
          </p:spPr>
          <p:txBody>
            <a:bodyPr wrap="square" lIns="45719" tIns="45719" rIns="45719" bIns="45719" numCol="1" anchor="ctr">
              <a:noAutofit/>
            </a:bodyPr>
            <a:lstStyle/>
            <a:p>
              <a:pPr/>
            </a:p>
          </p:txBody>
        </p:sp>
        <p:sp>
          <p:nvSpPr>
            <p:cNvPr id="355" name="Oval 9"/>
            <p:cNvSpPr/>
            <p:nvPr/>
          </p:nvSpPr>
          <p:spPr>
            <a:xfrm>
              <a:off x="1865531" y="1377368"/>
              <a:ext cx="691510" cy="742851"/>
            </a:xfrm>
            <a:prstGeom prst="ellipse">
              <a:avLst/>
            </a:prstGeom>
            <a:solidFill>
              <a:schemeClr val="accent2"/>
            </a:solidFill>
            <a:ln w="12700" cap="sq">
              <a:solidFill>
                <a:srgbClr val="000000"/>
              </a:solidFill>
              <a:prstDash val="solid"/>
              <a:round/>
            </a:ln>
            <a:effectLst/>
          </p:spPr>
          <p:txBody>
            <a:bodyPr wrap="square" lIns="45719" tIns="45719" rIns="45719" bIns="45719" numCol="1" anchor="ctr">
              <a:noAutofit/>
            </a:bodyPr>
            <a:lstStyle/>
            <a:p>
              <a:pPr/>
            </a:p>
          </p:txBody>
        </p:sp>
        <p:sp>
          <p:nvSpPr>
            <p:cNvPr id="356" name="Line 10"/>
            <p:cNvSpPr/>
            <p:nvPr/>
          </p:nvSpPr>
          <p:spPr>
            <a:xfrm flipH="1">
              <a:off x="2211286" y="1748793"/>
              <a:ext cx="1" cy="2228551"/>
            </a:xfrm>
            <a:prstGeom prst="line">
              <a:avLst/>
            </a:prstGeom>
            <a:noFill/>
            <a:ln w="12700" cap="sq">
              <a:solidFill>
                <a:srgbClr val="000000"/>
              </a:solidFill>
              <a:prstDash val="solid"/>
              <a:round/>
              <a:tailEnd type="triangle" w="med" len="med"/>
            </a:ln>
            <a:effectLst/>
          </p:spPr>
          <p:txBody>
            <a:bodyPr wrap="square" lIns="45719" tIns="45719" rIns="45719" bIns="45719" numCol="1" anchor="t">
              <a:noAutofit/>
            </a:bodyPr>
            <a:lstStyle/>
            <a:p>
              <a:pPr/>
            </a:p>
          </p:txBody>
        </p:sp>
        <p:sp>
          <p:nvSpPr>
            <p:cNvPr id="357" name="Line 11"/>
            <p:cNvSpPr/>
            <p:nvPr/>
          </p:nvSpPr>
          <p:spPr>
            <a:xfrm flipV="1">
              <a:off x="2211286" y="355949"/>
              <a:ext cx="1" cy="1392845"/>
            </a:xfrm>
            <a:prstGeom prst="line">
              <a:avLst/>
            </a:prstGeom>
            <a:noFill/>
            <a:ln w="12700" cap="sq">
              <a:solidFill>
                <a:srgbClr val="000000"/>
              </a:solidFill>
              <a:prstDash val="solid"/>
              <a:round/>
              <a:tailEnd type="triangle" w="med" len="med"/>
            </a:ln>
            <a:effectLst/>
          </p:spPr>
          <p:txBody>
            <a:bodyPr wrap="square" lIns="45719" tIns="45719" rIns="45719" bIns="45719" numCol="1" anchor="t">
              <a:noAutofit/>
            </a:bodyPr>
            <a:lstStyle/>
            <a:p>
              <a:pPr/>
            </a:p>
          </p:txBody>
        </p:sp>
        <p:sp>
          <p:nvSpPr>
            <p:cNvPr id="358" name="Text Box 12"/>
            <p:cNvSpPr txBox="1"/>
            <p:nvPr/>
          </p:nvSpPr>
          <p:spPr>
            <a:xfrm>
              <a:off x="3399915" y="7738"/>
              <a:ext cx="694911" cy="37275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t">
              <a:spAutoFit/>
            </a:bodyPr>
            <a:lstStyle/>
            <a:p>
              <a:pPr>
                <a:spcBef>
                  <a:spcPts val="1200"/>
                </a:spcBef>
                <a:defRPr b="1" sz="2000">
                  <a:solidFill>
                    <a:schemeClr val="accent2"/>
                  </a:solidFill>
                  <a:latin typeface="Times New Roman"/>
                  <a:ea typeface="Times New Roman"/>
                  <a:cs typeface="Times New Roman"/>
                  <a:sym typeface="Times New Roman"/>
                </a:defRPr>
              </a:pPr>
              <a:r>
                <a:t>92</a:t>
              </a:r>
              <a:r>
                <a:t>cm</a:t>
              </a:r>
            </a:p>
          </p:txBody>
        </p:sp>
        <p:sp>
          <p:nvSpPr>
            <p:cNvPr id="359" name="Text Box 13"/>
            <p:cNvSpPr txBox="1"/>
            <p:nvPr/>
          </p:nvSpPr>
          <p:spPr>
            <a:xfrm>
              <a:off x="2241399" y="2632862"/>
              <a:ext cx="772946" cy="37275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t">
              <a:spAutoFit/>
            </a:bodyPr>
            <a:lstStyle/>
            <a:p>
              <a:pPr>
                <a:spcBef>
                  <a:spcPts val="1200"/>
                </a:spcBef>
                <a:defRPr b="1" sz="2000">
                  <a:solidFill>
                    <a:schemeClr val="accent2"/>
                  </a:solidFill>
                  <a:latin typeface="Times New Roman"/>
                  <a:ea typeface="Times New Roman"/>
                  <a:cs typeface="Times New Roman"/>
                  <a:sym typeface="Times New Roman"/>
                </a:defRPr>
              </a:pPr>
              <a:r>
                <a:t>1</a:t>
              </a:r>
              <a:r>
                <a:t>2</a:t>
              </a:r>
              <a:r>
                <a:t>cm</a:t>
              </a:r>
            </a:p>
          </p:txBody>
        </p:sp>
        <p:sp>
          <p:nvSpPr>
            <p:cNvPr id="360" name="Text Box 16"/>
            <p:cNvSpPr txBox="1"/>
            <p:nvPr/>
          </p:nvSpPr>
          <p:spPr>
            <a:xfrm>
              <a:off x="1912452" y="3950261"/>
              <a:ext cx="945823" cy="37275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t">
              <a:spAutoFit/>
            </a:bodyPr>
            <a:lstStyle>
              <a:lvl1pPr>
                <a:spcBef>
                  <a:spcPts val="1200"/>
                </a:spcBef>
                <a:defRPr b="1" sz="2000">
                  <a:solidFill>
                    <a:schemeClr val="accent2"/>
                  </a:solidFill>
                  <a:latin typeface="Times New Roman"/>
                  <a:ea typeface="Times New Roman"/>
                  <a:cs typeface="Times New Roman"/>
                  <a:sym typeface="Times New Roman"/>
                </a:defRPr>
              </a:lvl1pPr>
            </a:lstStyle>
            <a:p>
              <a:pPr/>
              <a:r>
                <a:t>ARKA</a:t>
              </a:r>
            </a:p>
          </p:txBody>
        </p:sp>
        <p:sp>
          <p:nvSpPr>
            <p:cNvPr id="361" name="Text Box 18"/>
            <p:cNvSpPr txBox="1"/>
            <p:nvPr/>
          </p:nvSpPr>
          <p:spPr>
            <a:xfrm>
              <a:off x="512628" y="1448944"/>
              <a:ext cx="657695" cy="37275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t">
              <a:spAutoFit/>
            </a:bodyPr>
            <a:lstStyle>
              <a:lvl1pPr>
                <a:spcBef>
                  <a:spcPts val="1200"/>
                </a:spcBef>
                <a:defRPr b="1" sz="2000">
                  <a:solidFill>
                    <a:schemeClr val="accent2"/>
                  </a:solidFill>
                  <a:latin typeface="Times New Roman"/>
                  <a:ea typeface="Times New Roman"/>
                  <a:cs typeface="Times New Roman"/>
                  <a:sym typeface="Times New Roman"/>
                </a:defRPr>
              </a:lvl1pPr>
            </a:lstStyle>
            <a:p>
              <a:pPr/>
              <a:r>
                <a:t>SAĞ</a:t>
              </a:r>
            </a:p>
          </p:txBody>
        </p:sp>
        <p:sp>
          <p:nvSpPr>
            <p:cNvPr id="362" name="Text Box 20"/>
            <p:cNvSpPr txBox="1"/>
            <p:nvPr/>
          </p:nvSpPr>
          <p:spPr>
            <a:xfrm>
              <a:off x="0" y="1801025"/>
              <a:ext cx="1061073" cy="66485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t">
              <a:spAutoFit/>
            </a:bodyPr>
            <a:lstStyle/>
            <a:p>
              <a:pPr>
                <a:spcBef>
                  <a:spcPts val="1200"/>
                </a:spcBef>
                <a:defRPr b="1" sz="2000">
                  <a:solidFill>
                    <a:schemeClr val="accent2"/>
                  </a:solidFill>
                  <a:latin typeface="Times New Roman"/>
                  <a:ea typeface="Times New Roman"/>
                  <a:cs typeface="Times New Roman"/>
                  <a:sym typeface="Times New Roman"/>
                </a:defRPr>
              </a:pPr>
              <a:r>
                <a:t>SSD</a:t>
              </a:r>
              <a:r>
                <a:t> </a:t>
              </a:r>
              <a:r>
                <a:t>=</a:t>
              </a:r>
              <a:r>
                <a:t> 90cm</a:t>
              </a:r>
            </a:p>
          </p:txBody>
        </p:sp>
        <p:sp>
          <p:nvSpPr>
            <p:cNvPr id="363" name="Line 21"/>
            <p:cNvSpPr/>
            <p:nvPr/>
          </p:nvSpPr>
          <p:spPr>
            <a:xfrm flipH="1" flipV="1">
              <a:off x="998746" y="1712038"/>
              <a:ext cx="1196934" cy="1935"/>
            </a:xfrm>
            <a:prstGeom prst="line">
              <a:avLst/>
            </a:prstGeom>
            <a:noFill/>
            <a:ln w="9525" cap="flat">
              <a:solidFill>
                <a:srgbClr val="000000"/>
              </a:solidFill>
              <a:prstDash val="solid"/>
              <a:round/>
              <a:tailEnd type="triangle" w="med" len="med"/>
            </a:ln>
            <a:effectLst/>
          </p:spPr>
          <p:txBody>
            <a:bodyPr wrap="square" lIns="45719" tIns="45719" rIns="45719" bIns="45719" numCol="1" anchor="t">
              <a:noAutofit/>
            </a:bodyPr>
            <a:lstStyle/>
            <a:p>
              <a:pPr/>
            </a:p>
          </p:txBody>
        </p:sp>
        <p:sp>
          <p:nvSpPr>
            <p:cNvPr id="364" name="Text Box 22"/>
            <p:cNvSpPr txBox="1"/>
            <p:nvPr/>
          </p:nvSpPr>
          <p:spPr>
            <a:xfrm>
              <a:off x="2078126" y="0"/>
              <a:ext cx="1869035" cy="66485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t">
              <a:spAutoFit/>
            </a:bodyPr>
            <a:lstStyle>
              <a:lvl1pPr>
                <a:spcBef>
                  <a:spcPts val="1200"/>
                </a:spcBef>
                <a:defRPr b="1" sz="2000">
                  <a:solidFill>
                    <a:schemeClr val="accent2"/>
                  </a:solidFill>
                  <a:latin typeface="Times New Roman"/>
                  <a:ea typeface="Times New Roman"/>
                  <a:cs typeface="Times New Roman"/>
                  <a:sym typeface="Times New Roman"/>
                </a:defRPr>
              </a:lvl1pPr>
            </a:lstStyle>
            <a:p>
              <a:pPr/>
              <a:r>
                <a:t>ÖN    SSD = 8cm</a:t>
              </a:r>
            </a:p>
          </p:txBody>
        </p:sp>
        <p:sp>
          <p:nvSpPr>
            <p:cNvPr id="365" name="Text Box 14"/>
            <p:cNvSpPr txBox="1"/>
            <p:nvPr/>
          </p:nvSpPr>
          <p:spPr>
            <a:xfrm>
              <a:off x="1326591" y="1317398"/>
              <a:ext cx="715320" cy="37275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t">
              <a:spAutoFit/>
            </a:bodyPr>
            <a:lstStyle/>
            <a:p>
              <a:pPr>
                <a:spcBef>
                  <a:spcPts val="1200"/>
                </a:spcBef>
                <a:defRPr b="1" sz="2000">
                  <a:solidFill>
                    <a:schemeClr val="accent2"/>
                  </a:solidFill>
                  <a:latin typeface="Times New Roman"/>
                  <a:ea typeface="Times New Roman"/>
                  <a:cs typeface="Times New Roman"/>
                  <a:sym typeface="Times New Roman"/>
                </a:defRPr>
              </a:pPr>
              <a:r>
                <a:t>1</a:t>
              </a:r>
              <a:r>
                <a:t>0</a:t>
              </a:r>
              <a:r>
                <a:t>cm</a:t>
              </a:r>
            </a:p>
          </p:txBody>
        </p:sp>
      </p:grpSp>
      <p:sp>
        <p:nvSpPr>
          <p:cNvPr id="367" name="3 İçerik Yer Tutucusu"/>
          <p:cNvSpPr txBox="1"/>
          <p:nvPr>
            <p:ph type="body" sz="half" idx="1"/>
          </p:nvPr>
        </p:nvSpPr>
        <p:spPr>
          <a:xfrm>
            <a:off x="4648200" y="1920084"/>
            <a:ext cx="4210080" cy="4434842"/>
          </a:xfrm>
          <a:prstGeom prst="rect">
            <a:avLst/>
          </a:prstGeom>
        </p:spPr>
        <p:txBody>
          <a:bodyPr/>
          <a:lstStyle/>
          <a:p>
            <a:pPr algn="just">
              <a:lnSpc>
                <a:spcPct val="90000"/>
              </a:lnSpc>
              <a:buSzTx/>
              <a:buNone/>
              <a:defRPr sz="2500">
                <a:solidFill>
                  <a:schemeClr val="accent2"/>
                </a:solidFill>
                <a:latin typeface="Tahoma Bold"/>
                <a:ea typeface="Tahoma Bold"/>
                <a:cs typeface="Tahoma Bold"/>
                <a:sym typeface="Tahoma Bold"/>
              </a:defRPr>
            </a:pPr>
            <a:r>
              <a:t>   </a:t>
            </a:r>
            <a:r>
              <a:rPr>
                <a:solidFill>
                  <a:srgbClr val="000000"/>
                </a:solidFill>
                <a:latin typeface="Tahoma"/>
                <a:ea typeface="Tahoma"/>
                <a:cs typeface="Tahoma"/>
                <a:sym typeface="Tahoma"/>
              </a:rPr>
              <a:t>Hasta kesitleri tam olarak dairesel ve tümörün yerleşimi de farklı açılarda eşit derinliklerde olmayacağından SSD, gantrinin her açısında değişecektir. Sabit SSD tekniği ile tedavi yapılmak istenirse, her SSD değeri için %DD tablosuna ihtiyaç duyulacaktır. </a:t>
            </a:r>
            <a:r>
              <a:rPr>
                <a:solidFill>
                  <a:srgbClr val="FF0000"/>
                </a:solidFill>
                <a:latin typeface="Tahoma"/>
                <a:ea typeface="Tahoma"/>
                <a:cs typeface="Tahoma"/>
                <a:sym typeface="Tahoma"/>
              </a:rPr>
              <a:t>Pratik değil!</a:t>
            </a:r>
          </a:p>
        </p:txBody>
      </p:sp>
      <p:sp>
        <p:nvSpPr>
          <p:cNvPr id="368" name="30 Dikdörtgen"/>
          <p:cNvSpPr txBox="1"/>
          <p:nvPr/>
        </p:nvSpPr>
        <p:spPr>
          <a:xfrm>
            <a:off x="2188826" y="6215081"/>
            <a:ext cx="1337323" cy="34843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spcBef>
                <a:spcPts val="1000"/>
              </a:spcBef>
              <a:defRPr b="1">
                <a:solidFill>
                  <a:schemeClr val="accent2"/>
                </a:solidFill>
                <a:latin typeface="Times New Roman"/>
                <a:ea typeface="Times New Roman"/>
                <a:cs typeface="Times New Roman"/>
                <a:sym typeface="Times New Roman"/>
              </a:defRPr>
            </a:pPr>
            <a:r>
              <a:t>SSD</a:t>
            </a:r>
            <a:r>
              <a:t> </a:t>
            </a:r>
            <a:r>
              <a:t>=</a:t>
            </a:r>
            <a:r>
              <a:t> 88cm</a:t>
            </a:r>
          </a:p>
        </p:txBody>
      </p:sp>
    </p:spTree>
  </p:cSld>
  <p:clrMapOvr>
    <a:masterClrMapping/>
  </p:clrMapOvr>
  <p:transition xmlns:p14="http://schemas.microsoft.com/office/powerpoint/2010/main" spd="med" advClick="1"/>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70" name="1 Başlık"/>
          <p:cNvSpPr txBox="1"/>
          <p:nvPr>
            <p:ph type="title"/>
          </p:nvPr>
        </p:nvSpPr>
        <p:spPr>
          <a:prstGeom prst="rect">
            <a:avLst/>
          </a:prstGeom>
        </p:spPr>
        <p:txBody>
          <a:bodyPr/>
          <a:lstStyle>
            <a:lvl1pPr>
              <a:defRPr sz="5400">
                <a:latin typeface="Tahoma Bold"/>
                <a:ea typeface="Tahoma Bold"/>
                <a:cs typeface="Tahoma Bold"/>
                <a:sym typeface="Tahoma Bold"/>
              </a:defRPr>
            </a:lvl1pPr>
          </a:lstStyle>
          <a:p>
            <a:pPr/>
            <a:r>
              <a:t>TAR ’ın Tanımı</a:t>
            </a:r>
          </a:p>
        </p:txBody>
      </p:sp>
      <p:sp>
        <p:nvSpPr>
          <p:cNvPr id="371" name="2 İçerik Yer Tutucusu"/>
          <p:cNvSpPr txBox="1"/>
          <p:nvPr>
            <p:ph type="body" sz="half" idx="1"/>
          </p:nvPr>
        </p:nvSpPr>
        <p:spPr>
          <a:xfrm>
            <a:off x="251519" y="1920084"/>
            <a:ext cx="5112570" cy="4434842"/>
          </a:xfrm>
          <a:prstGeom prst="rect">
            <a:avLst/>
          </a:prstGeom>
        </p:spPr>
        <p:txBody>
          <a:bodyPr/>
          <a:lstStyle/>
          <a:p>
            <a:pPr algn="just">
              <a:lnSpc>
                <a:spcPct val="80000"/>
              </a:lnSpc>
              <a:defRPr>
                <a:latin typeface="Tahoma"/>
                <a:ea typeface="Tahoma"/>
                <a:cs typeface="Tahoma"/>
                <a:sym typeface="Tahoma"/>
              </a:defRPr>
            </a:pPr>
            <a:r>
              <a:t>Belli bir mesafede dokudaki dozun, aynı mesafede havadaki doza oranıdır.</a:t>
            </a:r>
          </a:p>
          <a:p>
            <a:pPr algn="just">
              <a:lnSpc>
                <a:spcPct val="80000"/>
              </a:lnSpc>
              <a:buSzTx/>
              <a:buNone/>
              <a:defRPr>
                <a:latin typeface="Tahoma"/>
                <a:ea typeface="Tahoma"/>
                <a:cs typeface="Tahoma"/>
                <a:sym typeface="Tahoma"/>
              </a:defRPr>
            </a:pPr>
            <a:r>
              <a:t>   TAR ( d, r</a:t>
            </a:r>
            <a:r>
              <a:rPr baseline="-25000"/>
              <a:t>d</a:t>
            </a:r>
            <a:r>
              <a:t> ) = D</a:t>
            </a:r>
            <a:r>
              <a:rPr baseline="-25000"/>
              <a:t>d</a:t>
            </a:r>
            <a:r>
              <a:t> / D</a:t>
            </a:r>
            <a:r>
              <a:rPr baseline="-25000"/>
              <a:t>fs</a:t>
            </a:r>
            <a:r>
              <a:t>  </a:t>
            </a:r>
          </a:p>
          <a:p>
            <a:pPr algn="just">
              <a:lnSpc>
                <a:spcPct val="80000"/>
              </a:lnSpc>
              <a:defRPr>
                <a:latin typeface="Tahoma"/>
                <a:ea typeface="Tahoma"/>
                <a:cs typeface="Tahoma"/>
                <a:sym typeface="Tahoma"/>
              </a:defRPr>
            </a:pPr>
          </a:p>
          <a:p>
            <a:pPr algn="just">
              <a:lnSpc>
                <a:spcPct val="80000"/>
              </a:lnSpc>
              <a:defRPr>
                <a:latin typeface="Tahoma"/>
                <a:ea typeface="Tahoma"/>
                <a:cs typeface="Tahoma"/>
                <a:sym typeface="Tahoma"/>
              </a:defRPr>
            </a:pPr>
            <a:r>
              <a:t>TAR SSD ’den bağımsızdır. </a:t>
            </a:r>
          </a:p>
          <a:p>
            <a:pPr algn="just">
              <a:lnSpc>
                <a:spcPct val="80000"/>
              </a:lnSpc>
              <a:defRPr>
                <a:latin typeface="Tahoma"/>
                <a:ea typeface="Tahoma"/>
                <a:cs typeface="Tahoma"/>
                <a:sym typeface="Tahoma"/>
              </a:defRPr>
            </a:pPr>
            <a:r>
              <a:t>İzomerkez, tümör merkezine oturtulacağından her alan için SAD sabit kalacaktır.</a:t>
            </a:r>
          </a:p>
        </p:txBody>
      </p:sp>
      <p:pic>
        <p:nvPicPr>
          <p:cNvPr id="372" name="Object 2" descr="Object 2"/>
          <p:cNvPicPr>
            <a:picLocks noChangeAspect="1"/>
          </p:cNvPicPr>
          <p:nvPr/>
        </p:nvPicPr>
        <p:blipFill>
          <a:blip r:embed="rId2">
            <a:extLst/>
          </a:blip>
          <a:stretch>
            <a:fillRect/>
          </a:stretch>
        </p:blipFill>
        <p:spPr>
          <a:xfrm>
            <a:off x="5724128" y="2034862"/>
            <a:ext cx="2991248" cy="3266347"/>
          </a:xfrm>
          <a:prstGeom prst="rect">
            <a:avLst/>
          </a:prstGeom>
          <a:ln w="38100">
            <a:solidFill>
              <a:schemeClr val="accent1"/>
            </a:solidFill>
          </a:ln>
        </p:spPr>
      </p:pic>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8" name="Text Box 2"/>
          <p:cNvSpPr txBox="1"/>
          <p:nvPr/>
        </p:nvSpPr>
        <p:spPr>
          <a:xfrm>
            <a:off x="688630" y="1000108"/>
            <a:ext cx="7833388" cy="488950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buClr>
                <a:schemeClr val="accent1"/>
              </a:buClr>
              <a:buSzPct val="100000"/>
              <a:buFont typeface="Arial"/>
              <a:buChar char="•"/>
              <a:defRPr sz="2400">
                <a:solidFill>
                  <a:srgbClr val="1F497D"/>
                </a:solidFill>
                <a:latin typeface="Tahoma Bold"/>
                <a:ea typeface="Tahoma Bold"/>
                <a:cs typeface="Tahoma Bold"/>
                <a:sym typeface="Tahoma Bold"/>
              </a:defRPr>
            </a:pPr>
            <a:r>
              <a:t> </a:t>
            </a:r>
            <a:r>
              <a:rPr>
                <a:solidFill>
                  <a:srgbClr val="000000"/>
                </a:solidFill>
              </a:rPr>
              <a:t>Düşük enerjili X-ışınları</a:t>
            </a:r>
            <a:endParaRPr>
              <a:solidFill>
                <a:srgbClr val="000000"/>
              </a:solidFill>
            </a:endParaRPr>
          </a:p>
          <a:p>
            <a:pPr>
              <a:defRPr sz="2400">
                <a:latin typeface="Tahoma Bold"/>
                <a:ea typeface="Tahoma Bold"/>
                <a:cs typeface="Tahoma Bold"/>
                <a:sym typeface="Tahoma Bold"/>
              </a:defRPr>
            </a:pPr>
            <a:r>
              <a:t>ve </a:t>
            </a:r>
          </a:p>
          <a:p>
            <a:pPr>
              <a:buClr>
                <a:schemeClr val="accent1"/>
              </a:buClr>
              <a:buSzPct val="100000"/>
              <a:buFont typeface="Arial"/>
              <a:buChar char="•"/>
              <a:defRPr sz="2400">
                <a:latin typeface="Tahoma Bold"/>
                <a:ea typeface="Tahoma Bold"/>
                <a:cs typeface="Tahoma Bold"/>
                <a:sym typeface="Tahoma Bold"/>
              </a:defRPr>
            </a:pPr>
            <a:r>
              <a:t> Orta voltaj X-ışınlarında</a:t>
            </a:r>
            <a:endParaRPr sz="2000"/>
          </a:p>
          <a:p>
            <a:pPr>
              <a:buClr>
                <a:schemeClr val="accent1"/>
              </a:buClr>
              <a:buSzPct val="100000"/>
              <a:buFont typeface="Arial"/>
              <a:buChar char="•"/>
              <a:defRPr sz="2000">
                <a:latin typeface="Tahoma Bold"/>
                <a:ea typeface="Tahoma Bold"/>
                <a:cs typeface="Tahoma Bold"/>
                <a:sym typeface="Tahoma Bold"/>
              </a:defRPr>
            </a:pPr>
          </a:p>
          <a:p>
            <a:pPr>
              <a:defRPr sz="2000">
                <a:latin typeface="Tahoma Bold"/>
                <a:ea typeface="Tahoma Bold"/>
                <a:cs typeface="Tahoma Bold"/>
                <a:sym typeface="Tahoma Bold"/>
              </a:defRPr>
            </a:pPr>
          </a:p>
          <a:p>
            <a:pPr algn="just">
              <a:buClr>
                <a:srgbClr val="FF0000"/>
              </a:buClr>
              <a:buSzPct val="100000"/>
              <a:buChar char="▪"/>
              <a:defRPr sz="2400">
                <a:latin typeface="Tahoma"/>
                <a:ea typeface="Tahoma"/>
                <a:cs typeface="Tahoma"/>
                <a:sym typeface="Tahoma"/>
              </a:defRPr>
            </a:pPr>
            <a:r>
              <a:t> Primer radyasyonun </a:t>
            </a:r>
            <a:r>
              <a:rPr>
                <a:solidFill>
                  <a:srgbClr val="FF0000"/>
                </a:solidFill>
              </a:rPr>
              <a:t>girginlik kabiliyetinin olmaması veya az olması nedeniyle</a:t>
            </a:r>
            <a:r>
              <a:t> yüzeyin altında primer radyasyon azdır, sekonder elektronlar bütün yönlerde hareket ederler, fakat enerjileri hemen absorplanır.</a:t>
            </a:r>
          </a:p>
          <a:p>
            <a:pPr algn="just">
              <a:buClr>
                <a:srgbClr val="FF0000"/>
              </a:buClr>
              <a:buSzPct val="100000"/>
              <a:buChar char="▪"/>
              <a:defRPr sz="2400">
                <a:latin typeface="Tahoma"/>
                <a:ea typeface="Tahoma"/>
                <a:cs typeface="Tahoma"/>
                <a:sym typeface="Tahoma"/>
              </a:defRPr>
            </a:pPr>
          </a:p>
          <a:p>
            <a:pPr algn="just">
              <a:buClr>
                <a:srgbClr val="FF0000"/>
              </a:buClr>
              <a:buSzPct val="100000"/>
              <a:buChar char="▪"/>
              <a:defRPr sz="2400">
                <a:latin typeface="Tahoma"/>
                <a:ea typeface="Tahoma"/>
                <a:cs typeface="Tahoma"/>
                <a:sym typeface="Tahoma"/>
              </a:defRPr>
            </a:pPr>
            <a:r>
              <a:t> Bu nedenle yumuşak X-ışınları için </a:t>
            </a:r>
            <a:r>
              <a:rPr>
                <a:solidFill>
                  <a:srgbClr val="FF0000"/>
                </a:solidFill>
              </a:rPr>
              <a:t>maksimum doz hemen ciltte veya cilde çok yakın derinlikte</a:t>
            </a:r>
            <a:r>
              <a:t> </a:t>
            </a:r>
            <a:r>
              <a:rPr>
                <a:solidFill>
                  <a:schemeClr val="accent2"/>
                </a:solidFill>
              </a:rPr>
              <a:t>oluşur.</a:t>
            </a:r>
            <a:endParaRPr>
              <a:solidFill>
                <a:schemeClr val="accent2"/>
              </a:solidFill>
            </a:endParaRPr>
          </a:p>
        </p:txBody>
      </p:sp>
    </p:spTree>
  </p:cSld>
  <p:clrMapOvr>
    <a:masterClrMapping/>
  </p:clrMapOvr>
  <p:transition xmlns:p14="http://schemas.microsoft.com/office/powerpoint/2010/main" spd="med" advClick="1"/>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74" name="1 Başlık"/>
          <p:cNvSpPr txBox="1"/>
          <p:nvPr>
            <p:ph type="title"/>
          </p:nvPr>
        </p:nvSpPr>
        <p:spPr>
          <a:xfrm>
            <a:off x="457200" y="928669"/>
            <a:ext cx="8229600" cy="1214447"/>
          </a:xfrm>
          <a:prstGeom prst="rect">
            <a:avLst/>
          </a:prstGeom>
        </p:spPr>
        <p:txBody>
          <a:bodyPr/>
          <a:lstStyle>
            <a:lvl1pPr>
              <a:defRPr sz="4800">
                <a:latin typeface="Tahoma Bold"/>
                <a:ea typeface="Tahoma Bold"/>
                <a:cs typeface="Tahoma Bold"/>
                <a:sym typeface="Tahoma Bold"/>
              </a:defRPr>
            </a:lvl1pPr>
          </a:lstStyle>
          <a:p>
            <a:pPr/>
            <a:r>
              <a:t>TAR NELERE BAĞLIDIR ?</a:t>
            </a:r>
          </a:p>
        </p:txBody>
      </p:sp>
      <p:sp>
        <p:nvSpPr>
          <p:cNvPr id="375" name="2 İçerik Yer Tutucusu"/>
          <p:cNvSpPr txBox="1"/>
          <p:nvPr>
            <p:ph type="body" sz="half" idx="1"/>
          </p:nvPr>
        </p:nvSpPr>
        <p:spPr>
          <a:xfrm>
            <a:off x="714347" y="2428868"/>
            <a:ext cx="7972454" cy="2857521"/>
          </a:xfrm>
          <a:prstGeom prst="rect">
            <a:avLst/>
          </a:prstGeom>
        </p:spPr>
        <p:txBody>
          <a:bodyPr/>
          <a:lstStyle/>
          <a:p>
            <a:pPr>
              <a:spcBef>
                <a:spcPts val="600"/>
              </a:spcBef>
              <a:buClr>
                <a:srgbClr val="000000"/>
              </a:buClr>
              <a:defRPr sz="2800">
                <a:solidFill>
                  <a:schemeClr val="accent2"/>
                </a:solidFill>
                <a:latin typeface="Tahoma"/>
                <a:ea typeface="Tahoma"/>
                <a:cs typeface="Tahoma"/>
                <a:sym typeface="Tahoma"/>
              </a:defRPr>
            </a:pPr>
            <a:r>
              <a:t> </a:t>
            </a:r>
            <a:r>
              <a:rPr>
                <a:solidFill>
                  <a:srgbClr val="000000"/>
                </a:solidFill>
              </a:rPr>
              <a:t>Enerji arttıkça artar.</a:t>
            </a:r>
            <a:endParaRPr>
              <a:solidFill>
                <a:srgbClr val="000000"/>
              </a:solidFill>
            </a:endParaRPr>
          </a:p>
          <a:p>
            <a:pPr>
              <a:buSzTx/>
              <a:buNone/>
              <a:defRPr sz="2800">
                <a:latin typeface="Tahoma"/>
                <a:ea typeface="Tahoma"/>
                <a:cs typeface="Tahoma"/>
                <a:sym typeface="Tahoma"/>
              </a:defRPr>
            </a:pPr>
          </a:p>
          <a:p>
            <a:pPr>
              <a:spcBef>
                <a:spcPts val="600"/>
              </a:spcBef>
              <a:defRPr sz="2800">
                <a:latin typeface="Tahoma"/>
                <a:ea typeface="Tahoma"/>
                <a:cs typeface="Tahoma"/>
                <a:sym typeface="Tahoma"/>
              </a:defRPr>
            </a:pPr>
            <a:r>
              <a:t> Derinlik arttıkça azalır.</a:t>
            </a:r>
          </a:p>
          <a:p>
            <a:pPr>
              <a:defRPr sz="2800">
                <a:latin typeface="Tahoma"/>
                <a:ea typeface="Tahoma"/>
                <a:cs typeface="Tahoma"/>
                <a:sym typeface="Tahoma"/>
              </a:defRPr>
            </a:pPr>
          </a:p>
          <a:p>
            <a:pPr>
              <a:spcBef>
                <a:spcPts val="600"/>
              </a:spcBef>
              <a:defRPr sz="2800">
                <a:latin typeface="Tahoma"/>
                <a:ea typeface="Tahoma"/>
                <a:cs typeface="Tahoma"/>
                <a:sym typeface="Tahoma"/>
              </a:defRPr>
            </a:pPr>
            <a:r>
              <a:t> Alan büyüklüğü ile artar.</a:t>
            </a:r>
          </a:p>
        </p:txBody>
      </p:sp>
    </p:spTree>
  </p:cSld>
  <p:clrMapOvr>
    <a:masterClrMapping/>
  </p:clrMapOvr>
  <p:transition xmlns:p14="http://schemas.microsoft.com/office/powerpoint/2010/main" spd="med" advClick="1"/>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77" name="1 Başlık"/>
          <p:cNvSpPr txBox="1"/>
          <p:nvPr>
            <p:ph type="title"/>
          </p:nvPr>
        </p:nvSpPr>
        <p:spPr>
          <a:prstGeom prst="rect">
            <a:avLst/>
          </a:prstGeom>
        </p:spPr>
        <p:txBody>
          <a:bodyPr/>
          <a:lstStyle>
            <a:lvl1pPr>
              <a:defRPr sz="5400">
                <a:latin typeface="Tahoma Bold"/>
                <a:ea typeface="Tahoma Bold"/>
                <a:cs typeface="Tahoma Bold"/>
                <a:sym typeface="Tahoma Bold"/>
              </a:defRPr>
            </a:lvl1pPr>
          </a:lstStyle>
          <a:p>
            <a:pPr/>
            <a:r>
              <a:t>TAR’ın ÖLÇÜMÜ</a:t>
            </a:r>
          </a:p>
        </p:txBody>
      </p:sp>
      <p:pic>
        <p:nvPicPr>
          <p:cNvPr id="378" name="Picture 7" descr="Picture 7"/>
          <p:cNvPicPr>
            <a:picLocks noChangeAspect="1"/>
          </p:cNvPicPr>
          <p:nvPr/>
        </p:nvPicPr>
        <p:blipFill>
          <a:blip r:embed="rId2">
            <a:extLst/>
          </a:blip>
          <a:stretch>
            <a:fillRect/>
          </a:stretch>
        </p:blipFill>
        <p:spPr>
          <a:xfrm>
            <a:off x="214282" y="1916832"/>
            <a:ext cx="4429157" cy="4298249"/>
          </a:xfrm>
          <a:prstGeom prst="rect">
            <a:avLst/>
          </a:prstGeom>
          <a:ln w="38100">
            <a:solidFill>
              <a:schemeClr val="accent1"/>
            </a:solidFill>
          </a:ln>
        </p:spPr>
      </p:pic>
      <p:sp>
        <p:nvSpPr>
          <p:cNvPr id="379" name="3 İçerik Yer Tutucusu"/>
          <p:cNvSpPr txBox="1"/>
          <p:nvPr>
            <p:ph type="body" sz="half" idx="1"/>
          </p:nvPr>
        </p:nvSpPr>
        <p:spPr>
          <a:xfrm>
            <a:off x="4786314" y="1920084"/>
            <a:ext cx="3900487" cy="4434842"/>
          </a:xfrm>
          <a:prstGeom prst="rect">
            <a:avLst/>
          </a:prstGeom>
        </p:spPr>
        <p:txBody>
          <a:bodyPr/>
          <a:lstStyle/>
          <a:p>
            <a:pPr algn="just">
              <a:lnSpc>
                <a:spcPct val="80000"/>
              </a:lnSpc>
              <a:spcBef>
                <a:spcPts val="400"/>
              </a:spcBef>
              <a:defRPr sz="2000">
                <a:latin typeface="Tahoma"/>
                <a:ea typeface="Tahoma"/>
                <a:cs typeface="Tahoma"/>
                <a:sym typeface="Tahoma"/>
              </a:defRPr>
            </a:pPr>
            <a:r>
              <a:t>SSD = SAD’da ölçüm</a:t>
            </a:r>
            <a:endParaRPr sz="1700"/>
          </a:p>
          <a:p>
            <a:pPr algn="just">
              <a:lnSpc>
                <a:spcPct val="80000"/>
              </a:lnSpc>
              <a:spcBef>
                <a:spcPts val="400"/>
              </a:spcBef>
              <a:defRPr sz="2000">
                <a:latin typeface="Tahoma"/>
                <a:ea typeface="Tahoma"/>
                <a:cs typeface="Tahoma"/>
                <a:sym typeface="Tahoma"/>
              </a:defRPr>
            </a:pPr>
            <a:r>
              <a:t>Küçük hacimli iyon odası ile ölçüm</a:t>
            </a:r>
            <a:endParaRPr sz="1700"/>
          </a:p>
          <a:p>
            <a:pPr algn="just">
              <a:lnSpc>
                <a:spcPct val="80000"/>
              </a:lnSpc>
              <a:spcBef>
                <a:spcPts val="400"/>
              </a:spcBef>
              <a:defRPr sz="2000">
                <a:latin typeface="Tahoma"/>
                <a:ea typeface="Tahoma"/>
                <a:cs typeface="Tahoma"/>
                <a:sym typeface="Tahoma"/>
              </a:defRPr>
            </a:pPr>
            <a:r>
              <a:t>Havada belli bir derinlikte build-up cap ile ölçüm yapılır</a:t>
            </a:r>
            <a:endParaRPr sz="1700"/>
          </a:p>
          <a:p>
            <a:pPr algn="just">
              <a:lnSpc>
                <a:spcPct val="80000"/>
              </a:lnSpc>
              <a:spcBef>
                <a:spcPts val="400"/>
              </a:spcBef>
              <a:defRPr sz="2000">
                <a:latin typeface="Tahoma"/>
                <a:ea typeface="Tahoma"/>
                <a:cs typeface="Tahoma"/>
                <a:sym typeface="Tahoma"/>
              </a:defRPr>
            </a:pPr>
            <a:r>
              <a:t>Sonra bu derinlikte, üst üste fantomlar yerleştirip farklı kalınlıklar için ölçüm yapılır.</a:t>
            </a:r>
            <a:endParaRPr sz="1700"/>
          </a:p>
          <a:p>
            <a:pPr algn="just">
              <a:lnSpc>
                <a:spcPct val="80000"/>
              </a:lnSpc>
              <a:spcBef>
                <a:spcPts val="400"/>
              </a:spcBef>
              <a:defRPr sz="2000">
                <a:latin typeface="Tahoma"/>
                <a:ea typeface="Tahoma"/>
                <a:cs typeface="Tahoma"/>
                <a:sym typeface="Tahoma"/>
              </a:defRPr>
            </a:pPr>
            <a:r>
              <a:t>Sonuçlar havadaki ölçüme oranlanıp o derinlik için TAR bulunur. </a:t>
            </a:r>
            <a:endParaRPr sz="1700"/>
          </a:p>
          <a:p>
            <a:pPr algn="just">
              <a:lnSpc>
                <a:spcPct val="80000"/>
              </a:lnSpc>
              <a:spcBef>
                <a:spcPts val="400"/>
              </a:spcBef>
              <a:defRPr sz="2000">
                <a:latin typeface="Tahoma"/>
                <a:ea typeface="Tahoma"/>
                <a:cs typeface="Tahoma"/>
                <a:sym typeface="Tahoma"/>
              </a:defRPr>
            </a:pPr>
            <a:r>
              <a:t>TAR ölçümlerinde iyon odası sabit olduğundan SSD bağımlılığı yoktur.</a:t>
            </a:r>
          </a:p>
        </p:txBody>
      </p:sp>
    </p:spTree>
  </p:cSld>
  <p:clrMapOvr>
    <a:masterClrMapping/>
  </p:clrMapOvr>
  <p:transition xmlns:p14="http://schemas.microsoft.com/office/powerpoint/2010/main" spd="med" advClick="1"/>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81" name="1 Başlık"/>
          <p:cNvSpPr txBox="1"/>
          <p:nvPr>
            <p:ph type="title"/>
          </p:nvPr>
        </p:nvSpPr>
        <p:spPr>
          <a:prstGeom prst="rect">
            <a:avLst/>
          </a:prstGeom>
        </p:spPr>
        <p:txBody>
          <a:bodyPr/>
          <a:lstStyle>
            <a:lvl1pPr>
              <a:defRPr sz="5400">
                <a:latin typeface="Tahoma Bold"/>
                <a:ea typeface="Tahoma Bold"/>
                <a:cs typeface="Tahoma Bold"/>
                <a:sym typeface="Tahoma Bold"/>
              </a:defRPr>
            </a:lvl1pPr>
          </a:lstStyle>
          <a:p>
            <a:pPr/>
            <a:r>
              <a:t>TAR Co-60 için ?</a:t>
            </a:r>
          </a:p>
        </p:txBody>
      </p:sp>
      <p:sp>
        <p:nvSpPr>
          <p:cNvPr id="382" name="2 İçerik Yer Tutucusu"/>
          <p:cNvSpPr txBox="1"/>
          <p:nvPr>
            <p:ph type="body" idx="1"/>
          </p:nvPr>
        </p:nvSpPr>
        <p:spPr>
          <a:xfrm>
            <a:off x="457200" y="1600200"/>
            <a:ext cx="8229600" cy="4525963"/>
          </a:xfrm>
          <a:prstGeom prst="rect">
            <a:avLst/>
          </a:prstGeom>
        </p:spPr>
        <p:txBody>
          <a:bodyPr/>
          <a:lstStyle/>
          <a:p>
            <a:pPr marL="336042" indent="-336042" algn="just" defTabSz="896111">
              <a:lnSpc>
                <a:spcPct val="80000"/>
              </a:lnSpc>
              <a:spcBef>
                <a:spcPts val="500"/>
              </a:spcBef>
              <a:buClr>
                <a:srgbClr val="000000"/>
              </a:buClr>
              <a:defRPr sz="2450">
                <a:solidFill>
                  <a:schemeClr val="accent2"/>
                </a:solidFill>
                <a:latin typeface="Tahoma"/>
                <a:ea typeface="Tahoma"/>
                <a:cs typeface="Tahoma"/>
                <a:sym typeface="Tahoma"/>
              </a:defRPr>
            </a:pPr>
            <a:r>
              <a:t> </a:t>
            </a:r>
            <a:r>
              <a:rPr>
                <a:solidFill>
                  <a:srgbClr val="000000"/>
                </a:solidFill>
              </a:rPr>
              <a:t>TAR tanımı için havada ölçüm yapmak gereklidir.</a:t>
            </a:r>
            <a:endParaRPr sz="2842"/>
          </a:p>
          <a:p>
            <a:pPr marL="336042" indent="-336042" algn="just" defTabSz="896111">
              <a:lnSpc>
                <a:spcPct val="80000"/>
              </a:lnSpc>
              <a:spcBef>
                <a:spcPts val="600"/>
              </a:spcBef>
              <a:defRPr sz="2744">
                <a:latin typeface="Tahoma"/>
                <a:ea typeface="Tahoma"/>
                <a:cs typeface="Tahoma"/>
                <a:sym typeface="Tahoma"/>
              </a:defRPr>
            </a:pPr>
          </a:p>
          <a:p>
            <a:pPr marL="336042" indent="-336042" algn="just" defTabSz="896111">
              <a:lnSpc>
                <a:spcPct val="80000"/>
              </a:lnSpc>
              <a:spcBef>
                <a:spcPts val="500"/>
              </a:spcBef>
              <a:defRPr sz="2450">
                <a:latin typeface="Tahoma"/>
                <a:ea typeface="Tahoma"/>
                <a:cs typeface="Tahoma"/>
                <a:sym typeface="Tahoma"/>
              </a:defRPr>
            </a:pPr>
            <a:r>
              <a:t> Havadaki doz ölçümleri için </a:t>
            </a:r>
            <a:r>
              <a:rPr>
                <a:solidFill>
                  <a:srgbClr val="FF0000"/>
                </a:solidFill>
              </a:rPr>
              <a:t>build-up cap </a:t>
            </a:r>
            <a:r>
              <a:t>kullanılır.</a:t>
            </a:r>
            <a:endParaRPr sz="2842"/>
          </a:p>
          <a:p>
            <a:pPr marL="336042" indent="-336042" algn="just" defTabSz="896111">
              <a:lnSpc>
                <a:spcPct val="80000"/>
              </a:lnSpc>
              <a:spcBef>
                <a:spcPts val="600"/>
              </a:spcBef>
              <a:defRPr sz="2744">
                <a:latin typeface="Tahoma"/>
                <a:ea typeface="Tahoma"/>
                <a:cs typeface="Tahoma"/>
                <a:sym typeface="Tahoma"/>
              </a:defRPr>
            </a:pPr>
          </a:p>
          <a:p>
            <a:pPr marL="336042" indent="-336042" algn="just" defTabSz="896111">
              <a:lnSpc>
                <a:spcPct val="80000"/>
              </a:lnSpc>
              <a:spcBef>
                <a:spcPts val="500"/>
              </a:spcBef>
              <a:defRPr sz="2450">
                <a:latin typeface="Tahoma"/>
                <a:ea typeface="Tahoma"/>
                <a:cs typeface="Tahoma"/>
                <a:sym typeface="Tahoma"/>
              </a:defRPr>
            </a:pPr>
            <a:r>
              <a:t> Co-60 demetinin d</a:t>
            </a:r>
            <a:r>
              <a:rPr baseline="-25387"/>
              <a:t>max</a:t>
            </a:r>
            <a:r>
              <a:t> derinliği 0.5cm ’dir. ( build-up  </a:t>
            </a:r>
            <a:endParaRPr sz="2842"/>
          </a:p>
          <a:p>
            <a:pPr marL="336042" indent="-336042" algn="just" defTabSz="896111">
              <a:lnSpc>
                <a:spcPct val="80000"/>
              </a:lnSpc>
              <a:spcBef>
                <a:spcPts val="500"/>
              </a:spcBef>
              <a:defRPr sz="2450">
                <a:latin typeface="Tahoma"/>
                <a:ea typeface="Tahoma"/>
                <a:cs typeface="Tahoma"/>
                <a:sym typeface="Tahoma"/>
              </a:defRPr>
            </a:pPr>
            <a:r>
              <a:t>    cap kalınlığı içinde )</a:t>
            </a:r>
            <a:endParaRPr sz="2842"/>
          </a:p>
          <a:p>
            <a:pPr marL="336042" indent="-336042" algn="just" defTabSz="896111">
              <a:lnSpc>
                <a:spcPct val="80000"/>
              </a:lnSpc>
              <a:spcBef>
                <a:spcPts val="600"/>
              </a:spcBef>
              <a:defRPr sz="2744">
                <a:latin typeface="Tahoma"/>
                <a:ea typeface="Tahoma"/>
                <a:cs typeface="Tahoma"/>
                <a:sym typeface="Tahoma"/>
              </a:defRPr>
            </a:pPr>
          </a:p>
          <a:p>
            <a:pPr marL="336042" indent="-336042" algn="just" defTabSz="896111">
              <a:lnSpc>
                <a:spcPct val="80000"/>
              </a:lnSpc>
              <a:spcBef>
                <a:spcPts val="500"/>
              </a:spcBef>
              <a:defRPr sz="2450">
                <a:latin typeface="Tahoma"/>
                <a:ea typeface="Tahoma"/>
                <a:cs typeface="Tahoma"/>
                <a:sym typeface="Tahoma"/>
              </a:defRPr>
            </a:pPr>
            <a:r>
              <a:t> Daha yüksek enerjiler için daha kalın cap gerekir. </a:t>
            </a:r>
            <a:endParaRPr sz="2842"/>
          </a:p>
          <a:p>
            <a:pPr marL="336042" indent="-336042" algn="just" defTabSz="896111">
              <a:lnSpc>
                <a:spcPct val="80000"/>
              </a:lnSpc>
              <a:spcBef>
                <a:spcPts val="600"/>
              </a:spcBef>
              <a:defRPr sz="2744">
                <a:solidFill>
                  <a:schemeClr val="accent2"/>
                </a:solidFill>
                <a:latin typeface="Tahoma"/>
                <a:ea typeface="Tahoma"/>
                <a:cs typeface="Tahoma"/>
                <a:sym typeface="Tahoma"/>
              </a:defRPr>
            </a:pPr>
          </a:p>
          <a:p>
            <a:pPr marL="336042" indent="-336042" algn="just" defTabSz="896111">
              <a:lnSpc>
                <a:spcPct val="80000"/>
              </a:lnSpc>
              <a:spcBef>
                <a:spcPts val="500"/>
              </a:spcBef>
              <a:defRPr sz="2450">
                <a:solidFill>
                  <a:schemeClr val="accent2"/>
                </a:solidFill>
                <a:latin typeface="Tahoma"/>
                <a:ea typeface="Tahoma"/>
                <a:cs typeface="Tahoma"/>
                <a:sym typeface="Tahoma"/>
              </a:defRPr>
            </a:pPr>
            <a:r>
              <a:t> </a:t>
            </a:r>
            <a:r>
              <a:rPr>
                <a:solidFill>
                  <a:srgbClr val="000000"/>
                </a:solidFill>
              </a:rPr>
              <a:t>Cap yerine, lineer hızlandırıcılar için </a:t>
            </a:r>
            <a:r>
              <a:rPr>
                <a:solidFill>
                  <a:srgbClr val="FF0000"/>
                </a:solidFill>
              </a:rPr>
              <a:t>TMR – TPR  </a:t>
            </a:r>
            <a:endParaRPr sz="2842"/>
          </a:p>
          <a:p>
            <a:pPr marL="336042" indent="-336042" algn="just" defTabSz="896111">
              <a:lnSpc>
                <a:spcPct val="80000"/>
              </a:lnSpc>
              <a:spcBef>
                <a:spcPts val="500"/>
              </a:spcBef>
              <a:defRPr sz="2450">
                <a:solidFill>
                  <a:srgbClr val="FF0000"/>
                </a:solidFill>
                <a:latin typeface="Tahoma"/>
                <a:ea typeface="Tahoma"/>
                <a:cs typeface="Tahoma"/>
                <a:sym typeface="Tahoma"/>
              </a:defRPr>
            </a:pPr>
            <a:r>
              <a:t>    </a:t>
            </a:r>
            <a:r>
              <a:rPr>
                <a:solidFill>
                  <a:srgbClr val="000000"/>
                </a:solidFill>
              </a:rPr>
              <a:t>kavramları kullanılır.</a:t>
            </a:r>
          </a:p>
        </p:txBody>
      </p:sp>
    </p:spTree>
  </p:cSld>
  <p:clrMapOvr>
    <a:masterClrMapping/>
  </p:clrMapOvr>
  <p:transition xmlns:p14="http://schemas.microsoft.com/office/powerpoint/2010/main" spd="med" advClick="1"/>
</p:sld>
</file>

<file path=ppt/slides/slide3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84" name="AutoShape 2"/>
          <p:cNvSpPr txBox="1"/>
          <p:nvPr>
            <p:ph type="title"/>
          </p:nvPr>
        </p:nvSpPr>
        <p:spPr>
          <a:xfrm>
            <a:off x="895350" y="1268412"/>
            <a:ext cx="7924800" cy="563563"/>
          </a:xfrm>
          <a:prstGeom prst="rect">
            <a:avLst/>
          </a:prstGeom>
          <a:solidFill>
            <a:srgbClr val="EEECE1"/>
          </a:solidFill>
          <a:ln w="38100">
            <a:solidFill>
              <a:schemeClr val="accent1"/>
            </a:solidFill>
            <a:round/>
          </a:ln>
        </p:spPr>
        <p:txBody>
          <a:bodyPr/>
          <a:lstStyle>
            <a:lvl1pPr defTabSz="896111">
              <a:defRPr sz="2744">
                <a:latin typeface="Tahoma Bold"/>
                <a:ea typeface="Tahoma Bold"/>
                <a:cs typeface="Tahoma Bold"/>
                <a:sym typeface="Tahoma Bold"/>
              </a:defRPr>
            </a:lvl1pPr>
          </a:lstStyle>
          <a:p>
            <a:pPr/>
            <a:r>
              <a:t>%DD ile TAR ARASINDAKİ İLİŞKİ</a:t>
            </a:r>
          </a:p>
        </p:txBody>
      </p:sp>
      <p:pic>
        <p:nvPicPr>
          <p:cNvPr id="385" name="Object 7" descr="Object 7"/>
          <p:cNvPicPr>
            <a:picLocks noChangeAspect="1"/>
          </p:cNvPicPr>
          <p:nvPr/>
        </p:nvPicPr>
        <p:blipFill>
          <a:blip r:embed="rId2">
            <a:extLst/>
          </a:blip>
          <a:stretch>
            <a:fillRect/>
          </a:stretch>
        </p:blipFill>
        <p:spPr>
          <a:xfrm>
            <a:off x="1695450" y="2486025"/>
            <a:ext cx="5753100" cy="2754314"/>
          </a:xfrm>
          <a:prstGeom prst="rect">
            <a:avLst/>
          </a:prstGeom>
          <a:ln w="38100">
            <a:solidFill>
              <a:schemeClr val="accent1"/>
            </a:solidFill>
          </a:ln>
        </p:spPr>
      </p:pic>
      <p:sp>
        <p:nvSpPr>
          <p:cNvPr id="386" name="Text Box 4"/>
          <p:cNvSpPr txBox="1"/>
          <p:nvPr/>
        </p:nvSpPr>
        <p:spPr>
          <a:xfrm>
            <a:off x="900113" y="2349499"/>
            <a:ext cx="7993061" cy="689357"/>
          </a:xfrm>
          <a:prstGeom prst="rect">
            <a:avLst/>
          </a:prstGeom>
          <a:solidFill>
            <a:srgbClr val="EEECE1"/>
          </a:solidFill>
          <a:ln w="38100">
            <a:solidFill>
              <a:schemeClr val="accent1"/>
            </a:solidFill>
            <a:miter/>
          </a:ln>
          <a:extLst>
            <a:ext uri="{C572A759-6A51-4108-AA02-DFA0A04FC94B}">
              <ma14:wrappingTextBoxFlag xmlns:ma14="http://schemas.microsoft.com/office/mac/drawingml/2011/main" val="1"/>
            </a:ext>
          </a:extLst>
        </p:spPr>
        <p:txBody>
          <a:bodyPr lIns="45719" rIns="45719">
            <a:spAutoFit/>
          </a:bodyPr>
          <a:lstStyle/>
          <a:p>
            <a:pPr>
              <a:defRPr sz="1600">
                <a:latin typeface="Tahoma"/>
                <a:ea typeface="Tahoma"/>
                <a:cs typeface="Tahoma"/>
                <a:sym typeface="Tahoma"/>
              </a:defRPr>
            </a:pPr>
            <a:r>
              <a:t>r = yüzeydeki alan büyüklüğü		            R</a:t>
            </a:r>
            <a:r>
              <a:rPr baseline="-25000"/>
              <a:t>d</a:t>
            </a:r>
            <a:r>
              <a:t> = d derinliğindeki alan büyüklüğü</a:t>
            </a:r>
          </a:p>
          <a:p>
            <a:pPr>
              <a:defRPr sz="1600">
                <a:latin typeface="Tahoma"/>
                <a:ea typeface="Tahoma"/>
                <a:cs typeface="Tahoma"/>
                <a:sym typeface="Tahoma"/>
              </a:defRPr>
            </a:pPr>
            <a:r>
              <a:t>D</a:t>
            </a:r>
            <a:r>
              <a:rPr baseline="-25000"/>
              <a:t>fs</a:t>
            </a:r>
            <a:r>
              <a:t> ( P ) ve D</a:t>
            </a:r>
            <a:r>
              <a:rPr baseline="-25000"/>
              <a:t>fs</a:t>
            </a:r>
            <a:r>
              <a:t> ( Q ) , P ve Q’daki hava dozları 	f = SSD  ve d</a:t>
            </a:r>
            <a:r>
              <a:rPr baseline="-25000"/>
              <a:t>m</a:t>
            </a:r>
            <a:r>
              <a:t> P’deki max doz d’si</a:t>
            </a:r>
          </a:p>
        </p:txBody>
      </p:sp>
      <p:sp>
        <p:nvSpPr>
          <p:cNvPr id="387" name="Text Box 9"/>
          <p:cNvSpPr txBox="1"/>
          <p:nvPr/>
        </p:nvSpPr>
        <p:spPr>
          <a:xfrm>
            <a:off x="900113" y="6092824"/>
            <a:ext cx="7993061" cy="525527"/>
          </a:xfrm>
          <a:prstGeom prst="rect">
            <a:avLst/>
          </a:prstGeom>
          <a:solidFill>
            <a:srgbClr val="EEECE1"/>
          </a:solidFill>
          <a:ln w="38100">
            <a:solidFill>
              <a:schemeClr val="accent1"/>
            </a:solidFill>
            <a:miter/>
          </a:ln>
          <a:extLst>
            <a:ext uri="{C572A759-6A51-4108-AA02-DFA0A04FC94B}">
              <ma14:wrappingTextBoxFlag xmlns:ma14="http://schemas.microsoft.com/office/mac/drawingml/2011/main" val="1"/>
            </a:ext>
          </a:extLst>
        </p:spPr>
        <p:txBody>
          <a:bodyPr lIns="45719" rIns="45719">
            <a:spAutoFit/>
          </a:bodyPr>
          <a:lstStyle/>
          <a:p>
            <a:pPr>
              <a:defRPr sz="2200">
                <a:latin typeface="Tahoma"/>
                <a:ea typeface="Tahoma"/>
                <a:cs typeface="Tahoma"/>
                <a:sym typeface="Tahoma"/>
              </a:defRPr>
            </a:pPr>
            <a:r>
              <a:t>P( d, r, f ) = TAR( d, r</a:t>
            </a:r>
            <a:r>
              <a:rPr baseline="-25000"/>
              <a:t>d</a:t>
            </a:r>
            <a:r>
              <a:t> ) ( 1 / BSF( r ) ) [( f + d</a:t>
            </a:r>
            <a:r>
              <a:rPr baseline="-25000"/>
              <a:t>m</a:t>
            </a:r>
            <a:r>
              <a:t> ) / ( f + d )]</a:t>
            </a:r>
            <a:r>
              <a:rPr baseline="30000"/>
              <a:t>2</a:t>
            </a:r>
          </a:p>
        </p:txBody>
      </p:sp>
    </p:spTree>
  </p:cSld>
  <p:clrMapOvr>
    <a:masterClrMapping/>
  </p:clrMapOvr>
  <p:transition xmlns:p14="http://schemas.microsoft.com/office/powerpoint/2010/main" spd="med" advClick="1"/>
</p:sld>
</file>

<file path=ppt/slides/slide3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89" name="4 Başlık"/>
          <p:cNvSpPr txBox="1"/>
          <p:nvPr>
            <p:ph type="title"/>
          </p:nvPr>
        </p:nvSpPr>
        <p:spPr>
          <a:prstGeom prst="rect">
            <a:avLst/>
          </a:prstGeom>
        </p:spPr>
        <p:txBody>
          <a:bodyPr/>
          <a:lstStyle/>
          <a:p>
            <a:pPr algn="just">
              <a:defRPr sz="5400">
                <a:solidFill>
                  <a:schemeClr val="accent2"/>
                </a:solidFill>
                <a:latin typeface="Tahoma"/>
                <a:ea typeface="Tahoma"/>
                <a:cs typeface="Tahoma"/>
                <a:sym typeface="Tahoma"/>
              </a:defRPr>
            </a:pPr>
            <a:r>
              <a:t> </a:t>
            </a:r>
            <a:r>
              <a:rPr sz="4400">
                <a:solidFill>
                  <a:srgbClr val="000000"/>
                </a:solidFill>
                <a:latin typeface="Tahoma Bold"/>
                <a:ea typeface="Tahoma Bold"/>
                <a:cs typeface="Tahoma Bold"/>
                <a:sym typeface="Tahoma Bold"/>
              </a:rPr>
              <a:t>BSF ( Back Scatter Factor )</a:t>
            </a:r>
          </a:p>
        </p:txBody>
      </p:sp>
      <p:sp>
        <p:nvSpPr>
          <p:cNvPr id="390" name="5 İçerik Yer Tutucusu"/>
          <p:cNvSpPr txBox="1"/>
          <p:nvPr>
            <p:ph type="body" idx="1"/>
          </p:nvPr>
        </p:nvSpPr>
        <p:spPr>
          <a:xfrm>
            <a:off x="457200" y="1600200"/>
            <a:ext cx="8229600" cy="4525963"/>
          </a:xfrm>
          <a:prstGeom prst="rect">
            <a:avLst/>
          </a:prstGeom>
        </p:spPr>
        <p:txBody>
          <a:bodyPr/>
          <a:lstStyle/>
          <a:p>
            <a:pPr marL="332613" indent="-332613" algn="just" defTabSz="886968">
              <a:lnSpc>
                <a:spcPct val="90000"/>
              </a:lnSpc>
              <a:spcBef>
                <a:spcPts val="500"/>
              </a:spcBef>
              <a:defRPr sz="2231">
                <a:latin typeface="Tahoma"/>
                <a:ea typeface="Tahoma"/>
                <a:cs typeface="Tahoma"/>
                <a:sym typeface="Tahoma"/>
              </a:defRPr>
            </a:pPr>
            <a:r>
              <a:t>Merkezi eksende, maksimum doz noktasındaki TAR ’dır.</a:t>
            </a:r>
            <a:endParaRPr sz="2619"/>
          </a:p>
          <a:p>
            <a:pPr marL="332613" indent="-332613" algn="just" defTabSz="886968">
              <a:lnSpc>
                <a:spcPct val="90000"/>
              </a:lnSpc>
              <a:spcBef>
                <a:spcPts val="600"/>
              </a:spcBef>
              <a:defRPr sz="2716">
                <a:latin typeface="Tahoma"/>
                <a:ea typeface="Tahoma"/>
                <a:cs typeface="Tahoma"/>
                <a:sym typeface="Tahoma"/>
              </a:defRPr>
            </a:pPr>
          </a:p>
          <a:p>
            <a:pPr marL="332613" indent="-332613" algn="just" defTabSz="886968">
              <a:lnSpc>
                <a:spcPct val="90000"/>
              </a:lnSpc>
              <a:spcBef>
                <a:spcPts val="500"/>
              </a:spcBef>
              <a:defRPr sz="2231">
                <a:latin typeface="Tahoma"/>
                <a:ea typeface="Tahoma"/>
                <a:cs typeface="Tahoma"/>
                <a:sym typeface="Tahoma"/>
              </a:defRPr>
            </a:pPr>
            <a:r>
              <a:t> Matematiksel olarak,</a:t>
            </a:r>
            <a:endParaRPr sz="2619"/>
          </a:p>
          <a:p>
            <a:pPr marL="332613" indent="-332613" algn="just" defTabSz="886968">
              <a:lnSpc>
                <a:spcPct val="90000"/>
              </a:lnSpc>
              <a:spcBef>
                <a:spcPts val="500"/>
              </a:spcBef>
              <a:defRPr sz="2231">
                <a:solidFill>
                  <a:srgbClr val="FF0000"/>
                </a:solidFill>
                <a:latin typeface="Tahoma"/>
                <a:ea typeface="Tahoma"/>
                <a:cs typeface="Tahoma"/>
                <a:sym typeface="Tahoma"/>
              </a:defRPr>
            </a:pPr>
            <a:r>
              <a:t>    BSF = D</a:t>
            </a:r>
            <a:r>
              <a:rPr baseline="-25587"/>
              <a:t>max</a:t>
            </a:r>
            <a:r>
              <a:t> / D</a:t>
            </a:r>
            <a:r>
              <a:rPr baseline="-25587"/>
              <a:t>fs   </a:t>
            </a:r>
            <a:endParaRPr sz="2619"/>
          </a:p>
          <a:p>
            <a:pPr marL="332613" indent="-332613" algn="just" defTabSz="886968">
              <a:lnSpc>
                <a:spcPct val="90000"/>
              </a:lnSpc>
              <a:spcBef>
                <a:spcPts val="500"/>
              </a:spcBef>
              <a:defRPr baseline="-25587" sz="2231">
                <a:solidFill>
                  <a:srgbClr val="FF0000"/>
                </a:solidFill>
                <a:latin typeface="Tahoma"/>
                <a:ea typeface="Tahoma"/>
                <a:cs typeface="Tahoma"/>
                <a:sym typeface="Tahoma"/>
              </a:defRPr>
            </a:pPr>
            <a:r>
              <a:t>      </a:t>
            </a:r>
            <a:r>
              <a:rPr baseline="0"/>
              <a:t>BSF = TAR ( d</a:t>
            </a:r>
            <a:r>
              <a:t>m</a:t>
            </a:r>
            <a:r>
              <a:rPr baseline="0"/>
              <a:t>, r</a:t>
            </a:r>
            <a:r>
              <a:t>dm</a:t>
            </a:r>
            <a:r>
              <a:rPr baseline="0"/>
              <a:t> )</a:t>
            </a:r>
            <a:endParaRPr baseline="-22685" sz="2619"/>
          </a:p>
          <a:p>
            <a:pPr marL="332613" indent="-332613" algn="just" defTabSz="886968">
              <a:lnSpc>
                <a:spcPct val="90000"/>
              </a:lnSpc>
              <a:spcBef>
                <a:spcPts val="500"/>
              </a:spcBef>
              <a:buSzTx/>
              <a:buNone/>
              <a:defRPr sz="2231">
                <a:latin typeface="Tahoma"/>
                <a:ea typeface="Tahoma"/>
                <a:cs typeface="Tahoma"/>
                <a:sym typeface="Tahoma"/>
              </a:defRPr>
            </a:pPr>
            <a:r>
              <a:t>d</a:t>
            </a:r>
            <a:r>
              <a:rPr baseline="-25587"/>
              <a:t>m</a:t>
            </a:r>
            <a:r>
              <a:t> maksimum doz derinliği, </a:t>
            </a:r>
            <a:endParaRPr sz="2619"/>
          </a:p>
          <a:p>
            <a:pPr marL="332613" indent="-332613" algn="just" defTabSz="886968">
              <a:lnSpc>
                <a:spcPct val="90000"/>
              </a:lnSpc>
              <a:spcBef>
                <a:spcPts val="500"/>
              </a:spcBef>
              <a:buSzTx/>
              <a:buNone/>
              <a:defRPr sz="2231">
                <a:latin typeface="Tahoma"/>
                <a:ea typeface="Tahoma"/>
                <a:cs typeface="Tahoma"/>
                <a:sym typeface="Tahoma"/>
              </a:defRPr>
            </a:pPr>
            <a:r>
              <a:t>r</a:t>
            </a:r>
            <a:r>
              <a:rPr baseline="-25587"/>
              <a:t>dm</a:t>
            </a:r>
            <a:r>
              <a:t> doz max derinliğindeki alan büyüklüğü</a:t>
            </a:r>
            <a:endParaRPr sz="2619"/>
          </a:p>
          <a:p>
            <a:pPr marL="332613" indent="-332613" algn="just" defTabSz="886968">
              <a:lnSpc>
                <a:spcPct val="90000"/>
              </a:lnSpc>
              <a:spcBef>
                <a:spcPts val="600"/>
              </a:spcBef>
              <a:defRPr sz="2716">
                <a:solidFill>
                  <a:schemeClr val="accent2"/>
                </a:solidFill>
                <a:latin typeface="Tahoma"/>
                <a:ea typeface="Tahoma"/>
                <a:cs typeface="Tahoma"/>
                <a:sym typeface="Tahoma"/>
              </a:defRPr>
            </a:pPr>
          </a:p>
          <a:p>
            <a:pPr marL="332613" indent="-332613" algn="just" defTabSz="886968">
              <a:lnSpc>
                <a:spcPct val="90000"/>
              </a:lnSpc>
              <a:spcBef>
                <a:spcPts val="500"/>
              </a:spcBef>
              <a:buClr>
                <a:srgbClr val="000000"/>
              </a:buClr>
              <a:defRPr sz="2231">
                <a:solidFill>
                  <a:schemeClr val="accent2"/>
                </a:solidFill>
                <a:latin typeface="Tahoma"/>
                <a:ea typeface="Tahoma"/>
                <a:cs typeface="Tahoma"/>
                <a:sym typeface="Tahoma"/>
              </a:defRPr>
            </a:pPr>
            <a:r>
              <a:t> </a:t>
            </a:r>
            <a:r>
              <a:rPr>
                <a:solidFill>
                  <a:srgbClr val="000000"/>
                </a:solidFill>
              </a:rPr>
              <a:t>BSF ( geri saçılma faktörü ) için, demet kalitesi ve alan büyüklüğüne bağımlılık TAR ile aynıdır.</a:t>
            </a:r>
            <a:endParaRPr sz="2619"/>
          </a:p>
          <a:p>
            <a:pPr marL="332613" indent="-332613" algn="just" defTabSz="886968">
              <a:lnSpc>
                <a:spcPct val="90000"/>
              </a:lnSpc>
              <a:spcBef>
                <a:spcPts val="500"/>
              </a:spcBef>
              <a:defRPr sz="2231">
                <a:latin typeface="Tahoma"/>
                <a:ea typeface="Tahoma"/>
                <a:cs typeface="Tahoma"/>
                <a:sym typeface="Tahoma"/>
              </a:defRPr>
            </a:pPr>
            <a:r>
              <a:t> TAR gibi kaynağa olan uzaklıktan bağımsız.</a:t>
            </a:r>
          </a:p>
        </p:txBody>
      </p:sp>
    </p:spTree>
  </p:cSld>
  <p:clrMapOvr>
    <a:masterClrMapping/>
  </p:clrMapOvr>
  <p:transition xmlns:p14="http://schemas.microsoft.com/office/powerpoint/2010/main" spd="med" advClick="1"/>
</p:sld>
</file>

<file path=ppt/slides/slide3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92" name="1 Başlık"/>
          <p:cNvSpPr txBox="1"/>
          <p:nvPr>
            <p:ph type="title"/>
          </p:nvPr>
        </p:nvSpPr>
        <p:spPr>
          <a:prstGeom prst="rect">
            <a:avLst/>
          </a:prstGeom>
        </p:spPr>
        <p:txBody>
          <a:bodyPr/>
          <a:lstStyle>
            <a:lvl1pPr>
              <a:defRPr sz="4800">
                <a:latin typeface="Tahoma Bold"/>
                <a:ea typeface="Tahoma Bold"/>
                <a:cs typeface="Tahoma Bold"/>
                <a:sym typeface="Tahoma Bold"/>
              </a:defRPr>
            </a:lvl1pPr>
          </a:lstStyle>
          <a:p>
            <a:pPr/>
            <a:r>
              <a:t>SAR ( Scatter Air Ratio )</a:t>
            </a:r>
          </a:p>
        </p:txBody>
      </p:sp>
      <p:sp>
        <p:nvSpPr>
          <p:cNvPr id="393" name="2 İçerik Yer Tutucusu"/>
          <p:cNvSpPr txBox="1"/>
          <p:nvPr>
            <p:ph type="body" idx="1"/>
          </p:nvPr>
        </p:nvSpPr>
        <p:spPr>
          <a:xfrm>
            <a:off x="457200" y="1600200"/>
            <a:ext cx="8229600" cy="4525963"/>
          </a:xfrm>
          <a:prstGeom prst="rect">
            <a:avLst/>
          </a:prstGeom>
        </p:spPr>
        <p:txBody>
          <a:bodyPr/>
          <a:lstStyle/>
          <a:p>
            <a:pPr marL="342900" indent="-342900" algn="just">
              <a:spcBef>
                <a:spcPts val="600"/>
              </a:spcBef>
              <a:defRPr sz="2500">
                <a:latin typeface="Tahoma"/>
                <a:ea typeface="Tahoma"/>
                <a:cs typeface="Tahoma"/>
                <a:sym typeface="Tahoma"/>
              </a:defRPr>
            </a:pPr>
            <a:r>
              <a:t>SAR, ortamda  saçılan dozu hesaplamak için kullanılır. Primer ve saçılmış dozun ayrı ayrı hesabı, özellikle düzensiz alanların dozimetrisinde kullanılır.</a:t>
            </a:r>
            <a:endParaRPr sz="2900"/>
          </a:p>
          <a:p>
            <a:pPr algn="just">
              <a:spcBef>
                <a:spcPts val="600"/>
              </a:spcBef>
              <a:defRPr sz="2800">
                <a:latin typeface="Tahoma"/>
                <a:ea typeface="Tahoma"/>
                <a:cs typeface="Tahoma"/>
                <a:sym typeface="Tahoma"/>
              </a:defRPr>
            </a:pPr>
          </a:p>
          <a:p>
            <a:pPr marL="342900" indent="-342900" algn="just">
              <a:spcBef>
                <a:spcPts val="600"/>
              </a:spcBef>
              <a:defRPr sz="2500">
                <a:latin typeface="Tahoma"/>
                <a:ea typeface="Tahoma"/>
                <a:cs typeface="Tahoma"/>
                <a:sym typeface="Tahoma"/>
              </a:defRPr>
            </a:pPr>
            <a:r>
              <a:t> Aynı nokta ve aynı radyasyon alanı için:</a:t>
            </a:r>
            <a:endParaRPr sz="2900"/>
          </a:p>
          <a:p>
            <a:pPr algn="just">
              <a:spcBef>
                <a:spcPts val="600"/>
              </a:spcBef>
              <a:defRPr sz="2800">
                <a:latin typeface="Tahoma"/>
                <a:ea typeface="Tahoma"/>
                <a:cs typeface="Tahoma"/>
                <a:sym typeface="Tahoma"/>
              </a:defRPr>
            </a:pPr>
          </a:p>
          <a:p>
            <a:pPr algn="just">
              <a:spcBef>
                <a:spcPts val="600"/>
              </a:spcBef>
              <a:buSzTx/>
              <a:buNone/>
              <a:defRPr sz="2500">
                <a:latin typeface="Tahoma"/>
                <a:ea typeface="Tahoma"/>
                <a:cs typeface="Tahoma"/>
                <a:sym typeface="Tahoma"/>
              </a:defRPr>
            </a:pPr>
            <a:r>
              <a:t>             Ortamda saçılmadan kaynaklı soğurulan doz </a:t>
            </a:r>
            <a:endParaRPr sz="2900"/>
          </a:p>
          <a:p>
            <a:pPr algn="just">
              <a:spcBef>
                <a:spcPts val="600"/>
              </a:spcBef>
              <a:buSzTx/>
              <a:buNone/>
              <a:defRPr sz="2500">
                <a:latin typeface="Tahoma"/>
                <a:ea typeface="Tahoma"/>
                <a:cs typeface="Tahoma"/>
                <a:sym typeface="Tahoma"/>
              </a:defRPr>
            </a:pPr>
            <a:r>
              <a:t>SAR = ------------------------------------------------------</a:t>
            </a:r>
            <a:endParaRPr sz="2900"/>
          </a:p>
          <a:p>
            <a:pPr algn="just">
              <a:spcBef>
                <a:spcPts val="600"/>
              </a:spcBef>
              <a:buSzTx/>
              <a:buNone/>
              <a:defRPr sz="2500">
                <a:latin typeface="Tahoma"/>
                <a:ea typeface="Tahoma"/>
                <a:cs typeface="Tahoma"/>
                <a:sym typeface="Tahoma"/>
              </a:defRPr>
            </a:pPr>
            <a:r>
              <a:t>                            Havada soğurulan doz</a:t>
            </a:r>
          </a:p>
        </p:txBody>
      </p:sp>
    </p:spTree>
  </p:cSld>
  <p:clrMapOvr>
    <a:masterClrMapping/>
  </p:clrMapOvr>
  <p:transition xmlns:p14="http://schemas.microsoft.com/office/powerpoint/2010/main" spd="med" advClick="1"/>
</p:sld>
</file>

<file path=ppt/slides/slide3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95" name="Text Box 2"/>
          <p:cNvSpPr txBox="1"/>
          <p:nvPr/>
        </p:nvSpPr>
        <p:spPr>
          <a:xfrm>
            <a:off x="1760200" y="1500174"/>
            <a:ext cx="5875994" cy="361950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defRPr sz="2800">
                <a:latin typeface="Tahoma Bold"/>
                <a:ea typeface="Tahoma Bold"/>
                <a:cs typeface="Tahoma Bold"/>
                <a:sym typeface="Tahoma Bold"/>
              </a:defRPr>
            </a:pPr>
            <a:r>
              <a:t>SAR ’lar</a:t>
            </a:r>
          </a:p>
          <a:p>
            <a:pPr>
              <a:buClr>
                <a:srgbClr val="000000"/>
              </a:buClr>
              <a:buSzPct val="100000"/>
              <a:buFont typeface="Arial"/>
              <a:buChar char="•"/>
              <a:defRPr sz="2800">
                <a:solidFill>
                  <a:schemeClr val="accent2"/>
                </a:solidFill>
                <a:latin typeface="Tahoma"/>
                <a:ea typeface="Tahoma"/>
                <a:cs typeface="Tahoma"/>
                <a:sym typeface="Tahoma"/>
              </a:defRPr>
            </a:pPr>
            <a:r>
              <a:t>  </a:t>
            </a:r>
            <a:r>
              <a:rPr>
                <a:solidFill>
                  <a:srgbClr val="000000"/>
                </a:solidFill>
              </a:rPr>
              <a:t>Enerjiye</a:t>
            </a:r>
          </a:p>
          <a:p>
            <a:pPr>
              <a:buClr>
                <a:srgbClr val="000000"/>
              </a:buClr>
              <a:buSzPct val="100000"/>
              <a:buFont typeface="Arial"/>
              <a:buChar char="•"/>
              <a:defRPr sz="2800">
                <a:latin typeface="Tahoma"/>
                <a:ea typeface="Tahoma"/>
                <a:cs typeface="Tahoma"/>
                <a:sym typeface="Tahoma"/>
              </a:defRPr>
            </a:pPr>
            <a:r>
              <a:t>  Derinliğe </a:t>
            </a:r>
          </a:p>
          <a:p>
            <a:pPr>
              <a:buClr>
                <a:srgbClr val="000000"/>
              </a:buClr>
              <a:buSzPct val="100000"/>
              <a:buFont typeface="Arial"/>
              <a:buChar char="•"/>
              <a:defRPr sz="2800">
                <a:latin typeface="Tahoma"/>
                <a:ea typeface="Tahoma"/>
                <a:cs typeface="Tahoma"/>
                <a:sym typeface="Tahoma"/>
              </a:defRPr>
            </a:pPr>
            <a:r>
              <a:t>  Alan büyüklüğüne</a:t>
            </a:r>
            <a:r>
              <a:rPr>
                <a:solidFill>
                  <a:schemeClr val="accent2"/>
                </a:solidFill>
              </a:rPr>
              <a:t> </a:t>
            </a:r>
            <a:endParaRPr>
              <a:solidFill>
                <a:schemeClr val="accent2"/>
              </a:solidFill>
            </a:endParaRPr>
          </a:p>
          <a:p>
            <a:pPr>
              <a:defRPr sz="2800">
                <a:solidFill>
                  <a:srgbClr val="FF0000"/>
                </a:solidFill>
                <a:latin typeface="Tahoma Bold"/>
                <a:ea typeface="Tahoma Bold"/>
                <a:cs typeface="Tahoma Bold"/>
                <a:sym typeface="Tahoma Bold"/>
              </a:defRPr>
            </a:pPr>
            <a:r>
              <a:t>bağlı.</a:t>
            </a:r>
          </a:p>
          <a:p>
            <a:pPr algn="just">
              <a:buSzPct val="100000"/>
              <a:buBlip>
                <a:blip r:embed="rId2"/>
              </a:buBlip>
              <a:defRPr sz="2800">
                <a:solidFill>
                  <a:schemeClr val="accent2"/>
                </a:solidFill>
                <a:latin typeface="Tahoma"/>
                <a:ea typeface="Tahoma"/>
                <a:cs typeface="Tahoma"/>
                <a:sym typeface="Tahoma"/>
              </a:defRPr>
            </a:pPr>
          </a:p>
          <a:p>
            <a:pPr algn="just">
              <a:buClr>
                <a:srgbClr val="000000"/>
              </a:buClr>
              <a:buSzPct val="100000"/>
              <a:buFont typeface="Arial"/>
              <a:buChar char="•"/>
              <a:defRPr sz="2800">
                <a:solidFill>
                  <a:schemeClr val="accent2"/>
                </a:solidFill>
                <a:latin typeface="Tahoma"/>
                <a:ea typeface="Tahoma"/>
                <a:cs typeface="Tahoma"/>
                <a:sym typeface="Tahoma"/>
              </a:defRPr>
            </a:pPr>
            <a:r>
              <a:t>  </a:t>
            </a:r>
            <a:r>
              <a:rPr>
                <a:solidFill>
                  <a:srgbClr val="000000"/>
                </a:solidFill>
              </a:rPr>
              <a:t>SSD ’den </a:t>
            </a:r>
            <a:r>
              <a:rPr>
                <a:solidFill>
                  <a:srgbClr val="FF0000"/>
                </a:solidFill>
                <a:latin typeface="Tahoma Bold"/>
                <a:ea typeface="Tahoma Bold"/>
                <a:cs typeface="Tahoma Bold"/>
                <a:sym typeface="Tahoma Bold"/>
              </a:rPr>
              <a:t>bağımsız</a:t>
            </a:r>
            <a:r>
              <a:rPr>
                <a:latin typeface="Tahoma Bold"/>
                <a:ea typeface="Tahoma Bold"/>
                <a:cs typeface="Tahoma Bold"/>
                <a:sym typeface="Tahoma Bold"/>
              </a:rPr>
              <a:t> </a:t>
            </a:r>
            <a:r>
              <a:rPr>
                <a:solidFill>
                  <a:srgbClr val="000000"/>
                </a:solidFill>
              </a:rPr>
              <a:t>dır.</a:t>
            </a:r>
            <a:endParaRPr>
              <a:solidFill>
                <a:srgbClr val="000000"/>
              </a:solidFill>
            </a:endParaRPr>
          </a:p>
        </p:txBody>
      </p:sp>
    </p:spTree>
  </p:cSld>
  <p:clrMapOvr>
    <a:masterClrMapping/>
  </p:clrMapOvr>
  <p:transition xmlns:p14="http://schemas.microsoft.com/office/powerpoint/2010/main" spd="med" advClick="1"/>
</p:sld>
</file>

<file path=ppt/slides/slide3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97" name="1 Başlık"/>
          <p:cNvSpPr txBox="1"/>
          <p:nvPr>
            <p:ph type="title"/>
          </p:nvPr>
        </p:nvSpPr>
        <p:spPr>
          <a:xfrm>
            <a:off x="571472" y="704087"/>
            <a:ext cx="8115328" cy="1296153"/>
          </a:xfrm>
          <a:prstGeom prst="rect">
            <a:avLst/>
          </a:prstGeom>
        </p:spPr>
        <p:txBody>
          <a:bodyPr/>
          <a:lstStyle>
            <a:lvl1pPr>
              <a:defRPr sz="3600">
                <a:latin typeface="Tahoma Bold"/>
                <a:ea typeface="Tahoma Bold"/>
                <a:cs typeface="Tahoma Bold"/>
                <a:sym typeface="Tahoma Bold"/>
              </a:defRPr>
            </a:lvl1pPr>
          </a:lstStyle>
          <a:p>
            <a:pPr/>
            <a:r>
              <a:t>TPR ve TMR ( Tissue Phantom Ratio  ve Tissue Maksimum Ratio )</a:t>
            </a:r>
          </a:p>
        </p:txBody>
      </p:sp>
      <p:sp>
        <p:nvSpPr>
          <p:cNvPr id="398" name="2 İçerik Yer Tutucusu"/>
          <p:cNvSpPr txBox="1"/>
          <p:nvPr>
            <p:ph type="body" idx="1"/>
          </p:nvPr>
        </p:nvSpPr>
        <p:spPr>
          <a:xfrm>
            <a:off x="571472" y="1935479"/>
            <a:ext cx="8115328" cy="4389121"/>
          </a:xfrm>
          <a:prstGeom prst="rect">
            <a:avLst/>
          </a:prstGeom>
        </p:spPr>
        <p:txBody>
          <a:bodyPr/>
          <a:lstStyle/>
          <a:p>
            <a:pPr marL="325754" indent="-325754" algn="just" defTabSz="868680">
              <a:lnSpc>
                <a:spcPct val="90000"/>
              </a:lnSpc>
              <a:spcBef>
                <a:spcPts val="600"/>
              </a:spcBef>
              <a:defRPr sz="2660">
                <a:latin typeface="Tahoma"/>
                <a:ea typeface="Tahoma"/>
                <a:cs typeface="Tahoma"/>
                <a:sym typeface="Tahoma"/>
              </a:defRPr>
            </a:pPr>
            <a:r>
              <a:t>TPR, herhangi bir derinliğe normalize edilebilen bir genel niceliktir. Kullanılan  referans derinliği  genellikle 5-10 cm’dir. Eğer d</a:t>
            </a:r>
            <a:r>
              <a:rPr baseline="-25999"/>
              <a:t>maks</a:t>
            </a:r>
            <a:r>
              <a:t> gibi bir referans noktası alınırsa, TPR ’den TMR kavramı ortaya çıkar. </a:t>
            </a:r>
          </a:p>
          <a:p>
            <a:pPr marL="325754" indent="-325754" defTabSz="868680">
              <a:lnSpc>
                <a:spcPct val="90000"/>
              </a:lnSpc>
              <a:buSzTx/>
              <a:buNone/>
              <a:defRPr sz="2660">
                <a:latin typeface="Tahoma"/>
                <a:ea typeface="Tahoma"/>
                <a:cs typeface="Tahoma"/>
                <a:sym typeface="Tahoma"/>
              </a:defRPr>
            </a:pPr>
          </a:p>
          <a:p>
            <a:pPr marL="325754" indent="-325754" defTabSz="868680">
              <a:lnSpc>
                <a:spcPct val="90000"/>
              </a:lnSpc>
              <a:spcBef>
                <a:spcPts val="600"/>
              </a:spcBef>
              <a:defRPr sz="2660">
                <a:latin typeface="Tahoma"/>
                <a:ea typeface="Tahoma"/>
                <a:cs typeface="Tahoma"/>
                <a:sym typeface="Tahoma"/>
              </a:defRPr>
            </a:pPr>
            <a:r>
              <a:t> TPR ( d, r</a:t>
            </a:r>
            <a:r>
              <a:rPr baseline="-25999"/>
              <a:t>d</a:t>
            </a:r>
            <a:r>
              <a:t> ) = D</a:t>
            </a:r>
            <a:r>
              <a:rPr baseline="-25999"/>
              <a:t>d</a:t>
            </a:r>
            <a:r>
              <a:t> / D</a:t>
            </a:r>
            <a:r>
              <a:rPr baseline="-25999"/>
              <a:t>ref</a:t>
            </a:r>
            <a:endParaRPr baseline="-25999"/>
          </a:p>
          <a:p>
            <a:pPr marL="325754" indent="-325754" defTabSz="868680">
              <a:lnSpc>
                <a:spcPct val="90000"/>
              </a:lnSpc>
              <a:defRPr baseline="-25999" sz="2660">
                <a:latin typeface="Tahoma"/>
                <a:ea typeface="Tahoma"/>
                <a:cs typeface="Tahoma"/>
                <a:sym typeface="Tahoma"/>
              </a:defRPr>
            </a:pPr>
          </a:p>
          <a:p>
            <a:pPr marL="325754" indent="-325754" defTabSz="868680">
              <a:lnSpc>
                <a:spcPct val="90000"/>
              </a:lnSpc>
              <a:spcBef>
                <a:spcPts val="600"/>
              </a:spcBef>
              <a:defRPr sz="2660">
                <a:latin typeface="Tahoma"/>
                <a:ea typeface="Tahoma"/>
                <a:cs typeface="Tahoma"/>
                <a:sym typeface="Tahoma"/>
              </a:defRPr>
            </a:pPr>
            <a:r>
              <a:t> TMR ( d, r</a:t>
            </a:r>
            <a:r>
              <a:rPr baseline="-25999"/>
              <a:t>d</a:t>
            </a:r>
            <a:r>
              <a:t> ) = D</a:t>
            </a:r>
            <a:r>
              <a:rPr baseline="-25999"/>
              <a:t>d</a:t>
            </a:r>
            <a:r>
              <a:t> / D</a:t>
            </a:r>
            <a:r>
              <a:rPr baseline="-25999"/>
              <a:t>maks</a:t>
            </a:r>
            <a:endParaRPr baseline="-25999"/>
          </a:p>
          <a:p>
            <a:pPr marL="325754" indent="-325754" defTabSz="868680">
              <a:lnSpc>
                <a:spcPct val="90000"/>
              </a:lnSpc>
              <a:spcBef>
                <a:spcPts val="600"/>
              </a:spcBef>
              <a:defRPr sz="2660">
                <a:latin typeface="Tahoma"/>
                <a:ea typeface="Tahoma"/>
                <a:cs typeface="Tahoma"/>
                <a:sym typeface="Tahoma"/>
              </a:defRPr>
            </a:pPr>
            <a:r>
              <a:t> TMR ( d, r</a:t>
            </a:r>
            <a:r>
              <a:rPr baseline="-25999"/>
              <a:t>d</a:t>
            </a:r>
            <a:r>
              <a:t> ) = TAR ( d, r</a:t>
            </a:r>
            <a:r>
              <a:rPr baseline="-25999"/>
              <a:t>d</a:t>
            </a:r>
            <a:r>
              <a:t> ) / BSF ( r</a:t>
            </a:r>
            <a:r>
              <a:rPr baseline="-25999"/>
              <a:t>d</a:t>
            </a:r>
            <a:r>
              <a:t> )</a:t>
            </a:r>
          </a:p>
        </p:txBody>
      </p:sp>
    </p:spTree>
  </p:cSld>
  <p:clrMapOvr>
    <a:masterClrMapping/>
  </p:clrMapOvr>
  <p:transition xmlns:p14="http://schemas.microsoft.com/office/powerpoint/2010/main" spd="med" advClick="1"/>
</p:sld>
</file>

<file path=ppt/slides/slide3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0" name="1 Başlık"/>
          <p:cNvSpPr txBox="1"/>
          <p:nvPr>
            <p:ph type="title"/>
          </p:nvPr>
        </p:nvSpPr>
        <p:spPr>
          <a:xfrm>
            <a:off x="395535" y="928669"/>
            <a:ext cx="8319870" cy="1143009"/>
          </a:xfrm>
          <a:prstGeom prst="rect">
            <a:avLst/>
          </a:prstGeom>
        </p:spPr>
        <p:txBody>
          <a:bodyPr/>
          <a:lstStyle/>
          <a:p>
            <a:pPr defTabSz="786384">
              <a:defRPr sz="3440">
                <a:latin typeface="Tahoma Bold"/>
                <a:ea typeface="Tahoma Bold"/>
                <a:cs typeface="Tahoma Bold"/>
                <a:sym typeface="Tahoma Bold"/>
              </a:defRPr>
            </a:pPr>
            <a:r>
              <a:t>TPR ve TMR ( Tissue Phantom Ratio – Tissue Maksimum </a:t>
            </a:r>
            <a:r>
              <a:rPr sz="2752"/>
              <a:t>Ratio</a:t>
            </a:r>
            <a:r>
              <a:t> )</a:t>
            </a:r>
          </a:p>
        </p:txBody>
      </p:sp>
      <p:pic>
        <p:nvPicPr>
          <p:cNvPr id="401" name="Object 2" descr="Object 2"/>
          <p:cNvPicPr>
            <a:picLocks noChangeAspect="1"/>
          </p:cNvPicPr>
          <p:nvPr/>
        </p:nvPicPr>
        <p:blipFill>
          <a:blip r:embed="rId2">
            <a:extLst/>
          </a:blip>
          <a:stretch>
            <a:fillRect/>
          </a:stretch>
        </p:blipFill>
        <p:spPr>
          <a:xfrm>
            <a:off x="827583" y="2492896"/>
            <a:ext cx="7560841" cy="3816425"/>
          </a:xfrm>
          <a:prstGeom prst="rect">
            <a:avLst/>
          </a:prstGeom>
          <a:ln w="38100">
            <a:solidFill>
              <a:schemeClr val="accent1"/>
            </a:solidFill>
          </a:ln>
        </p:spPr>
      </p:pic>
    </p:spTree>
  </p:cSld>
  <p:clrMapOvr>
    <a:masterClrMapping/>
  </p:clrMapOvr>
  <p:transition xmlns:p14="http://schemas.microsoft.com/office/powerpoint/2010/main" spd="med" advClick="1"/>
</p:sld>
</file>

<file path=ppt/slides/slide3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3" name="1 Başlık"/>
          <p:cNvSpPr txBox="1"/>
          <p:nvPr>
            <p:ph type="title"/>
          </p:nvPr>
        </p:nvSpPr>
        <p:spPr>
          <a:xfrm>
            <a:off x="611559" y="692695"/>
            <a:ext cx="8072496" cy="780697"/>
          </a:xfrm>
          <a:prstGeom prst="rect">
            <a:avLst/>
          </a:prstGeom>
        </p:spPr>
        <p:txBody>
          <a:bodyPr/>
          <a:lstStyle>
            <a:lvl1pPr>
              <a:defRPr sz="3600">
                <a:latin typeface="Tahoma Bold"/>
                <a:ea typeface="Tahoma Bold"/>
                <a:cs typeface="Tahoma Bold"/>
                <a:sym typeface="Tahoma Bold"/>
              </a:defRPr>
            </a:lvl1pPr>
          </a:lstStyle>
          <a:p>
            <a:pPr/>
            <a:r>
              <a:t>SMR ( Scatter Maksimum Ratio )</a:t>
            </a:r>
          </a:p>
        </p:txBody>
      </p:sp>
      <p:sp>
        <p:nvSpPr>
          <p:cNvPr id="404" name="2 İçerik Yer Tutucusu"/>
          <p:cNvSpPr txBox="1"/>
          <p:nvPr>
            <p:ph type="body" idx="1"/>
          </p:nvPr>
        </p:nvSpPr>
        <p:spPr>
          <a:xfrm>
            <a:off x="457200" y="1600200"/>
            <a:ext cx="8507288" cy="4525963"/>
          </a:xfrm>
          <a:prstGeom prst="rect">
            <a:avLst/>
          </a:prstGeom>
        </p:spPr>
        <p:txBody>
          <a:bodyPr/>
          <a:lstStyle/>
          <a:p>
            <a:pPr marL="342900" indent="-342900" algn="just">
              <a:lnSpc>
                <a:spcPct val="80000"/>
              </a:lnSpc>
              <a:spcBef>
                <a:spcPts val="600"/>
              </a:spcBef>
              <a:defRPr sz="2500">
                <a:latin typeface="Tahoma"/>
                <a:ea typeface="Tahoma"/>
                <a:cs typeface="Tahoma"/>
                <a:sym typeface="Tahoma"/>
              </a:defRPr>
            </a:pPr>
            <a:r>
              <a:t>SAR gibi , özellikle ortamdaki saçılan dozun hesaplanması için tanımlanmıştır. Fantomda verilen bir noktadaki saçılmış dozun , d</a:t>
            </a:r>
            <a:r>
              <a:rPr baseline="-25000"/>
              <a:t>maks </a:t>
            </a:r>
            <a:r>
              <a:t>’ta aynı noktadaki efektif primer doza oranıdır. Efektif primer doz, kolimatör açıklığı sabit tutulurken  saçıcı alan sıfıra azaltıldığında beklenen derin  doz olarak tanımlanabilir. Yani,</a:t>
            </a:r>
            <a:endParaRPr sz="2900"/>
          </a:p>
          <a:p>
            <a:pPr algn="just">
              <a:lnSpc>
                <a:spcPct val="80000"/>
              </a:lnSpc>
              <a:spcBef>
                <a:spcPts val="600"/>
              </a:spcBef>
              <a:buSzTx/>
              <a:buNone/>
              <a:defRPr sz="2500">
                <a:solidFill>
                  <a:srgbClr val="FF0000"/>
                </a:solidFill>
                <a:latin typeface="Tahoma"/>
                <a:ea typeface="Tahoma"/>
                <a:cs typeface="Tahoma"/>
                <a:sym typeface="Tahoma"/>
              </a:defRPr>
            </a:pPr>
            <a:r>
              <a:t>   ( bir  derinlikteki doz – fantom saçılması) </a:t>
            </a:r>
            <a:endParaRPr sz="2900"/>
          </a:p>
          <a:p>
            <a:pPr algn="just">
              <a:lnSpc>
                <a:spcPct val="80000"/>
              </a:lnSpc>
              <a:spcBef>
                <a:spcPts val="600"/>
              </a:spcBef>
              <a:buSzTx/>
              <a:buNone/>
              <a:defRPr sz="2500">
                <a:solidFill>
                  <a:schemeClr val="accent2"/>
                </a:solidFill>
                <a:latin typeface="Tahoma"/>
                <a:ea typeface="Tahoma"/>
                <a:cs typeface="Tahoma"/>
                <a:sym typeface="Tahoma"/>
              </a:defRPr>
            </a:pPr>
            <a:r>
              <a:t>   </a:t>
            </a:r>
            <a:r>
              <a:rPr>
                <a:solidFill>
                  <a:srgbClr val="000000"/>
                </a:solidFill>
              </a:rPr>
              <a:t>gibi düşünülebilir.</a:t>
            </a:r>
            <a:endParaRPr sz="2900"/>
          </a:p>
          <a:p>
            <a:pPr algn="just">
              <a:lnSpc>
                <a:spcPct val="80000"/>
              </a:lnSpc>
              <a:spcBef>
                <a:spcPts val="600"/>
              </a:spcBef>
              <a:defRPr sz="2800">
                <a:latin typeface="Tahoma"/>
                <a:ea typeface="Tahoma"/>
                <a:cs typeface="Tahoma"/>
                <a:sym typeface="Tahoma"/>
              </a:defRPr>
            </a:pPr>
          </a:p>
          <a:p>
            <a:pPr marL="342900" indent="-342900" algn="just">
              <a:lnSpc>
                <a:spcPct val="80000"/>
              </a:lnSpc>
              <a:spcBef>
                <a:spcPts val="600"/>
              </a:spcBef>
              <a:defRPr sz="2500">
                <a:latin typeface="Tahoma"/>
                <a:ea typeface="Tahoma"/>
                <a:cs typeface="Tahoma"/>
                <a:sym typeface="Tahoma"/>
              </a:defRPr>
            </a:pPr>
            <a:r>
              <a:t> </a:t>
            </a:r>
            <a:r>
              <a:rPr sz="2200"/>
              <a:t>SMR ( d, r</a:t>
            </a:r>
            <a:r>
              <a:rPr baseline="-25000" sz="2200"/>
              <a:t>d</a:t>
            </a:r>
            <a:r>
              <a:rPr sz="2200"/>
              <a:t> ) = TMR ( d, r</a:t>
            </a:r>
            <a:r>
              <a:rPr baseline="-25000" sz="2200"/>
              <a:t>d</a:t>
            </a:r>
            <a:r>
              <a:rPr sz="2200"/>
              <a:t> ) ( S</a:t>
            </a:r>
            <a:r>
              <a:rPr baseline="-25000" sz="2200"/>
              <a:t>p </a:t>
            </a:r>
            <a:r>
              <a:rPr sz="2200"/>
              <a:t>( r</a:t>
            </a:r>
            <a:r>
              <a:rPr baseline="-25000" sz="2200"/>
              <a:t>d</a:t>
            </a:r>
            <a:r>
              <a:rPr sz="2200"/>
              <a:t> ) / S</a:t>
            </a:r>
            <a:r>
              <a:rPr baseline="-25000" sz="2200"/>
              <a:t>p </a:t>
            </a:r>
            <a:r>
              <a:rPr sz="2200"/>
              <a:t>( o ) ) – TMR ( d, 0 )</a:t>
            </a:r>
            <a:endParaRPr sz="2900"/>
          </a:p>
          <a:p>
            <a:pPr algn="just">
              <a:lnSpc>
                <a:spcPct val="80000"/>
              </a:lnSpc>
              <a:spcBef>
                <a:spcPts val="500"/>
              </a:spcBef>
              <a:defRPr sz="2200">
                <a:latin typeface="Tahoma"/>
                <a:ea typeface="Tahoma"/>
                <a:cs typeface="Tahoma"/>
                <a:sym typeface="Tahoma"/>
              </a:defRPr>
            </a:pPr>
            <a:r>
              <a:t> SMR ( t</a:t>
            </a:r>
            <a:r>
              <a:rPr baseline="-25000"/>
              <a:t>0</a:t>
            </a:r>
            <a:r>
              <a:t>, r</a:t>
            </a:r>
            <a:r>
              <a:rPr baseline="-25000"/>
              <a:t>t0</a:t>
            </a:r>
            <a:r>
              <a:t> ) = S</a:t>
            </a:r>
            <a:r>
              <a:rPr baseline="-25000"/>
              <a:t>p</a:t>
            </a:r>
            <a:r>
              <a:t> ( r</a:t>
            </a:r>
            <a:r>
              <a:rPr baseline="-25000"/>
              <a:t>t0</a:t>
            </a:r>
            <a:r>
              <a:t> ) / Sp ( 0 ) - 1</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0" name="Text Box 2"/>
          <p:cNvSpPr txBox="1"/>
          <p:nvPr/>
        </p:nvSpPr>
        <p:spPr>
          <a:xfrm>
            <a:off x="688630" y="1357297"/>
            <a:ext cx="7798463" cy="39911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spcBef>
                <a:spcPts val="1600"/>
              </a:spcBef>
              <a:buClr>
                <a:srgbClr val="FF0000"/>
              </a:buClr>
              <a:buSzPct val="100000"/>
              <a:buChar char="▪"/>
              <a:defRPr sz="2800">
                <a:solidFill>
                  <a:srgbClr val="0000FF"/>
                </a:solidFill>
                <a:latin typeface="Times New Roman"/>
                <a:ea typeface="Times New Roman"/>
                <a:cs typeface="Times New Roman"/>
                <a:sym typeface="Times New Roman"/>
              </a:defRPr>
            </a:pPr>
            <a:r>
              <a:t>  </a:t>
            </a:r>
            <a:r>
              <a:rPr>
                <a:solidFill>
                  <a:srgbClr val="000000"/>
                </a:solidFill>
                <a:latin typeface="Tahoma"/>
                <a:ea typeface="Tahoma"/>
                <a:cs typeface="Tahoma"/>
                <a:sym typeface="Tahoma"/>
              </a:rPr>
              <a:t>Yüksek enerjili huzmelerde</a:t>
            </a:r>
            <a:r>
              <a:rPr>
                <a:solidFill>
                  <a:srgbClr val="000000"/>
                </a:solidFill>
                <a:latin typeface="Tahoma"/>
                <a:ea typeface="Tahoma"/>
                <a:cs typeface="Tahoma"/>
                <a:sym typeface="Tahoma"/>
              </a:rPr>
              <a:t> </a:t>
            </a:r>
            <a:r>
              <a:rPr>
                <a:solidFill>
                  <a:srgbClr val="FF0000"/>
                </a:solidFill>
                <a:latin typeface="Tahoma"/>
                <a:ea typeface="Tahoma"/>
                <a:cs typeface="Tahoma"/>
                <a:sym typeface="Tahoma"/>
              </a:rPr>
              <a:t>sekonder elektronların erişme mesafeleri </a:t>
            </a:r>
            <a:r>
              <a:rPr>
                <a:solidFill>
                  <a:srgbClr val="000000"/>
                </a:solidFill>
                <a:latin typeface="Tahoma"/>
                <a:ea typeface="Tahoma"/>
                <a:cs typeface="Tahoma"/>
                <a:sym typeface="Tahoma"/>
              </a:rPr>
              <a:t>daha uzundur. Ayrıca primer huzme doğrultusunda biraz açılı olarak saçılırlar. </a:t>
            </a:r>
            <a:endParaRPr>
              <a:solidFill>
                <a:srgbClr val="000000"/>
              </a:solidFill>
              <a:latin typeface="Tahoma"/>
              <a:ea typeface="Tahoma"/>
              <a:cs typeface="Tahoma"/>
              <a:sym typeface="Tahoma"/>
            </a:endParaRPr>
          </a:p>
          <a:p>
            <a:pPr algn="just">
              <a:spcBef>
                <a:spcPts val="1600"/>
              </a:spcBef>
              <a:buClr>
                <a:srgbClr val="FF0000"/>
              </a:buClr>
              <a:buSzPct val="100000"/>
              <a:buChar char="▪"/>
              <a:defRPr sz="2800">
                <a:solidFill>
                  <a:schemeClr val="accent2"/>
                </a:solidFill>
                <a:latin typeface="Tahoma"/>
                <a:ea typeface="Tahoma"/>
                <a:cs typeface="Tahoma"/>
                <a:sym typeface="Tahoma"/>
              </a:defRPr>
            </a:pPr>
            <a:r>
              <a:t>  </a:t>
            </a:r>
            <a:r>
              <a:rPr>
                <a:solidFill>
                  <a:srgbClr val="000000"/>
                </a:solidFill>
              </a:rPr>
              <a:t>Bu saçılma enerjiye bağlı olarak Compton</a:t>
            </a:r>
            <a:r>
              <a:rPr>
                <a:solidFill>
                  <a:srgbClr val="000000"/>
                </a:solidFill>
                <a:latin typeface="Tahoma Bold"/>
                <a:ea typeface="Tahoma Bold"/>
                <a:cs typeface="Tahoma Bold"/>
                <a:sym typeface="Tahoma Bold"/>
              </a:rPr>
              <a:t> </a:t>
            </a:r>
            <a:r>
              <a:rPr>
                <a:solidFill>
                  <a:srgbClr val="000000"/>
                </a:solidFill>
              </a:rPr>
              <a:t>etkisine göre olur. </a:t>
            </a:r>
            <a:endParaRPr>
              <a:solidFill>
                <a:srgbClr val="000000"/>
              </a:solidFill>
            </a:endParaRPr>
          </a:p>
          <a:p>
            <a:pPr algn="just">
              <a:spcBef>
                <a:spcPts val="1600"/>
              </a:spcBef>
              <a:buClr>
                <a:srgbClr val="FF0000"/>
              </a:buClr>
              <a:buSzPct val="100000"/>
              <a:buChar char="▪"/>
              <a:defRPr sz="2800">
                <a:solidFill>
                  <a:schemeClr val="accent2"/>
                </a:solidFill>
                <a:latin typeface="Tahoma"/>
                <a:ea typeface="Tahoma"/>
                <a:cs typeface="Tahoma"/>
                <a:sym typeface="Tahoma"/>
              </a:defRPr>
            </a:pPr>
            <a:r>
              <a:t>  </a:t>
            </a:r>
            <a:r>
              <a:rPr>
                <a:solidFill>
                  <a:srgbClr val="000000"/>
                </a:solidFill>
              </a:rPr>
              <a:t>Bu nedenle yüksek enerjili fotonlar için dokuda </a:t>
            </a:r>
            <a:r>
              <a:rPr>
                <a:solidFill>
                  <a:srgbClr val="FF0000"/>
                </a:solidFill>
              </a:rPr>
              <a:t>maksimum doz daha derinlerde </a:t>
            </a:r>
            <a:r>
              <a:rPr>
                <a:solidFill>
                  <a:srgbClr val="000000"/>
                </a:solidFill>
              </a:rPr>
              <a:t>oluşur. </a:t>
            </a:r>
          </a:p>
        </p:txBody>
      </p:sp>
    </p:spTree>
  </p:cSld>
  <p:clrMapOvr>
    <a:masterClrMapping/>
  </p:clrMapOvr>
  <p:transition xmlns:p14="http://schemas.microsoft.com/office/powerpoint/2010/main" spd="med" advClick="1"/>
</p:sld>
</file>

<file path=ppt/slides/slide4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6" name="1 Başlık"/>
          <p:cNvSpPr txBox="1"/>
          <p:nvPr>
            <p:ph type="title"/>
          </p:nvPr>
        </p:nvSpPr>
        <p:spPr>
          <a:prstGeom prst="rect">
            <a:avLst/>
          </a:prstGeom>
        </p:spPr>
        <p:txBody>
          <a:bodyPr/>
          <a:lstStyle/>
          <a:p>
            <a:pPr>
              <a:defRPr sz="5400">
                <a:latin typeface="Tahoma Bold"/>
                <a:ea typeface="Tahoma Bold"/>
                <a:cs typeface="Tahoma Bold"/>
                <a:sym typeface="Tahoma Bold"/>
              </a:defRPr>
            </a:pPr>
            <a:r>
              <a:t>S</a:t>
            </a:r>
            <a:r>
              <a:rPr baseline="-25000"/>
              <a:t>cp</a:t>
            </a:r>
            <a:r>
              <a:t> = S</a:t>
            </a:r>
            <a:r>
              <a:rPr baseline="-25000"/>
              <a:t>c</a:t>
            </a:r>
            <a:r>
              <a:t> S</a:t>
            </a:r>
            <a:r>
              <a:rPr baseline="-25000"/>
              <a:t>p</a:t>
            </a:r>
            <a:r>
              <a:rPr u="sng"/>
              <a:t> </a:t>
            </a:r>
          </a:p>
        </p:txBody>
      </p:sp>
      <p:sp>
        <p:nvSpPr>
          <p:cNvPr id="407" name="2 İçerik Yer Tutucusu"/>
          <p:cNvSpPr txBox="1"/>
          <p:nvPr>
            <p:ph type="body" idx="1"/>
          </p:nvPr>
        </p:nvSpPr>
        <p:spPr>
          <a:xfrm>
            <a:off x="457200" y="1700807"/>
            <a:ext cx="8229600" cy="4425357"/>
          </a:xfrm>
          <a:prstGeom prst="rect">
            <a:avLst/>
          </a:prstGeom>
        </p:spPr>
        <p:txBody>
          <a:bodyPr/>
          <a:lstStyle/>
          <a:p>
            <a:pPr>
              <a:spcBef>
                <a:spcPts val="600"/>
              </a:spcBef>
              <a:defRPr sz="2800">
                <a:latin typeface="Tahoma"/>
                <a:ea typeface="Tahoma"/>
                <a:cs typeface="Tahoma"/>
                <a:sym typeface="Tahoma"/>
              </a:defRPr>
            </a:pPr>
            <a:r>
              <a:t>S</a:t>
            </a:r>
            <a:r>
              <a:rPr baseline="-25000"/>
              <a:t>cp</a:t>
            </a:r>
            <a:r>
              <a:t>, kolimatör – fantom saçılma faktörü ( koruma kullanılmayan alanlarda )</a:t>
            </a:r>
          </a:p>
          <a:p>
            <a:pPr>
              <a:spcBef>
                <a:spcPts val="600"/>
              </a:spcBef>
              <a:defRPr sz="2800">
                <a:latin typeface="Tahoma"/>
                <a:ea typeface="Tahoma"/>
                <a:cs typeface="Tahoma"/>
                <a:sym typeface="Tahoma"/>
              </a:defRPr>
            </a:pPr>
            <a:r>
              <a:t>S</a:t>
            </a:r>
            <a:r>
              <a:rPr baseline="-25000"/>
              <a:t>c</a:t>
            </a:r>
            <a:r>
              <a:t>, kolimatör saçılma faktörü ( kolimatör alanı )</a:t>
            </a:r>
          </a:p>
          <a:p>
            <a:pPr>
              <a:spcBef>
                <a:spcPts val="600"/>
              </a:spcBef>
              <a:defRPr sz="2800">
                <a:latin typeface="Tahoma"/>
                <a:ea typeface="Tahoma"/>
                <a:cs typeface="Tahoma"/>
                <a:sym typeface="Tahoma"/>
              </a:defRPr>
            </a:pPr>
            <a:r>
              <a:t>S</a:t>
            </a:r>
            <a:r>
              <a:rPr baseline="-25000"/>
              <a:t>p</a:t>
            </a:r>
            <a:r>
              <a:t>, fantom saçılma faktörü ( koruması düşülmüş alandan )</a:t>
            </a:r>
          </a:p>
        </p:txBody>
      </p:sp>
    </p:spTree>
  </p:cSld>
  <p:clrMapOvr>
    <a:masterClrMapping/>
  </p:clrMapOvr>
  <p:transition xmlns:p14="http://schemas.microsoft.com/office/powerpoint/2010/main" spd="med" advClick="1"/>
</p:sld>
</file>

<file path=ppt/slides/slide4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9" name="1 Başlık"/>
          <p:cNvSpPr txBox="1"/>
          <p:nvPr>
            <p:ph type="title"/>
          </p:nvPr>
        </p:nvSpPr>
        <p:spPr>
          <a:prstGeom prst="rect">
            <a:avLst/>
          </a:prstGeom>
        </p:spPr>
        <p:txBody>
          <a:bodyPr/>
          <a:lstStyle/>
          <a:p>
            <a:pPr>
              <a:defRPr sz="5400">
                <a:latin typeface="Tahoma Bold"/>
                <a:ea typeface="Tahoma Bold"/>
                <a:cs typeface="Tahoma Bold"/>
                <a:sym typeface="Tahoma Bold"/>
              </a:defRPr>
            </a:pPr>
            <a:r>
              <a:t>S</a:t>
            </a:r>
            <a:r>
              <a:rPr baseline="-25000"/>
              <a:t>c</a:t>
            </a:r>
            <a:r>
              <a:t> ( verim )</a:t>
            </a:r>
          </a:p>
        </p:txBody>
      </p:sp>
      <p:sp>
        <p:nvSpPr>
          <p:cNvPr id="410" name="2 İçerik Yer Tutucusu"/>
          <p:cNvSpPr txBox="1"/>
          <p:nvPr>
            <p:ph type="body" idx="1"/>
          </p:nvPr>
        </p:nvSpPr>
        <p:spPr>
          <a:xfrm>
            <a:off x="457200" y="1600200"/>
            <a:ext cx="8229600" cy="4525963"/>
          </a:xfrm>
          <a:prstGeom prst="rect">
            <a:avLst/>
          </a:prstGeom>
        </p:spPr>
        <p:txBody>
          <a:bodyPr/>
          <a:lstStyle/>
          <a:p>
            <a:pPr marL="339471" indent="-339471" algn="just" defTabSz="905255">
              <a:lnSpc>
                <a:spcPct val="90000"/>
              </a:lnSpc>
              <a:spcBef>
                <a:spcPts val="500"/>
              </a:spcBef>
              <a:defRPr sz="2475">
                <a:latin typeface="Tahoma"/>
                <a:ea typeface="Tahoma"/>
                <a:cs typeface="Tahoma"/>
                <a:sym typeface="Tahoma"/>
              </a:defRPr>
            </a:pPr>
            <a:r>
              <a:t>Verim faktörü, alana bağlı bir parametredir. Referans bir derinlikte, farklı alan boyutlarında alınan verilerin, referans alanda ( 10x10 ) elde edilen ölçüm sonucuna oranlanmasıyla verim tablosu elde edilir.  </a:t>
            </a:r>
            <a:endParaRPr sz="2871"/>
          </a:p>
          <a:p>
            <a:pPr marL="339470" indent="-339470" algn="just" defTabSz="905255">
              <a:lnSpc>
                <a:spcPct val="90000"/>
              </a:lnSpc>
              <a:spcBef>
                <a:spcPts val="600"/>
              </a:spcBef>
              <a:defRPr sz="2772">
                <a:latin typeface="Tahoma"/>
                <a:ea typeface="Tahoma"/>
                <a:cs typeface="Tahoma"/>
                <a:sym typeface="Tahoma"/>
              </a:defRPr>
            </a:pPr>
          </a:p>
          <a:p>
            <a:pPr marL="339471" indent="-339471" algn="just" defTabSz="905255">
              <a:lnSpc>
                <a:spcPct val="90000"/>
              </a:lnSpc>
              <a:spcBef>
                <a:spcPts val="500"/>
              </a:spcBef>
              <a:defRPr sz="2475">
                <a:latin typeface="Tahoma"/>
                <a:ea typeface="Tahoma"/>
                <a:cs typeface="Tahoma"/>
                <a:sym typeface="Tahoma"/>
              </a:defRPr>
            </a:pPr>
            <a:r>
              <a:t>Havada ölçüm yapılır.</a:t>
            </a:r>
            <a:endParaRPr sz="2871"/>
          </a:p>
          <a:p>
            <a:pPr marL="339470" indent="-339470" algn="just" defTabSz="905255">
              <a:lnSpc>
                <a:spcPct val="90000"/>
              </a:lnSpc>
              <a:spcBef>
                <a:spcPts val="600"/>
              </a:spcBef>
              <a:defRPr sz="2772">
                <a:latin typeface="Tahoma"/>
                <a:ea typeface="Tahoma"/>
                <a:cs typeface="Tahoma"/>
                <a:sym typeface="Tahoma"/>
              </a:defRPr>
            </a:pPr>
          </a:p>
          <a:p>
            <a:pPr marL="339471" indent="-339471" algn="just" defTabSz="905255">
              <a:lnSpc>
                <a:spcPct val="90000"/>
              </a:lnSpc>
              <a:spcBef>
                <a:spcPts val="500"/>
              </a:spcBef>
              <a:defRPr sz="2475">
                <a:latin typeface="Tahoma"/>
                <a:ea typeface="Tahoma"/>
                <a:cs typeface="Tahoma"/>
                <a:sym typeface="Tahoma"/>
              </a:defRPr>
            </a:pPr>
            <a:r>
              <a:t>SAD ’da ölçüm yapılır.</a:t>
            </a:r>
            <a:endParaRPr sz="2871"/>
          </a:p>
          <a:p>
            <a:pPr marL="339470" indent="-339470" algn="just" defTabSz="905255">
              <a:lnSpc>
                <a:spcPct val="90000"/>
              </a:lnSpc>
              <a:spcBef>
                <a:spcPts val="600"/>
              </a:spcBef>
              <a:defRPr sz="2772">
                <a:latin typeface="Tahoma"/>
                <a:ea typeface="Tahoma"/>
                <a:cs typeface="Tahoma"/>
                <a:sym typeface="Tahoma"/>
              </a:defRPr>
            </a:pPr>
          </a:p>
          <a:p>
            <a:pPr marL="339471" indent="-339471" algn="just" defTabSz="905255">
              <a:lnSpc>
                <a:spcPct val="90000"/>
              </a:lnSpc>
              <a:spcBef>
                <a:spcPts val="500"/>
              </a:spcBef>
              <a:defRPr sz="2475">
                <a:latin typeface="Tahoma"/>
                <a:ea typeface="Tahoma"/>
                <a:cs typeface="Tahoma"/>
                <a:sym typeface="Tahoma"/>
              </a:defRPr>
            </a:pPr>
            <a:r>
              <a:t>Kullanılan enerji için build-up noktasını ölçebilecek kalınlıkta bir cap ile ölçüm yapılır. </a:t>
            </a:r>
          </a:p>
        </p:txBody>
      </p:sp>
    </p:spTree>
  </p:cSld>
  <p:clrMapOvr>
    <a:masterClrMapping/>
  </p:clrMapOvr>
  <p:transition xmlns:p14="http://schemas.microsoft.com/office/powerpoint/2010/main" spd="med" advClick="1"/>
</p:sld>
</file>

<file path=ppt/slides/slide4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2" name="Text Box 2"/>
          <p:cNvSpPr txBox="1"/>
          <p:nvPr/>
        </p:nvSpPr>
        <p:spPr>
          <a:xfrm>
            <a:off x="1036319" y="980728"/>
            <a:ext cx="7604762" cy="4343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sz="2200">
                <a:latin typeface="Tahoma Bold"/>
                <a:ea typeface="Tahoma Bold"/>
                <a:cs typeface="Tahoma Bold"/>
                <a:sym typeface="Tahoma Bold"/>
              </a:defRPr>
            </a:pPr>
            <a:r>
              <a:t> KOLİMATÖR SAÇILMASI DÜZELTME FAKTÖRÜ (S</a:t>
            </a:r>
            <a:r>
              <a:rPr sz="1600"/>
              <a:t>c</a:t>
            </a:r>
            <a:r>
              <a:t> ):</a:t>
            </a:r>
          </a:p>
        </p:txBody>
      </p:sp>
      <p:sp>
        <p:nvSpPr>
          <p:cNvPr id="413" name="Text Box 3"/>
          <p:cNvSpPr txBox="1"/>
          <p:nvPr/>
        </p:nvSpPr>
        <p:spPr>
          <a:xfrm>
            <a:off x="5554344" y="1773238"/>
            <a:ext cx="2788287" cy="34061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defRPr sz="2400">
                <a:latin typeface="Tahoma"/>
                <a:ea typeface="Tahoma"/>
                <a:cs typeface="Tahoma"/>
                <a:sym typeface="Tahoma"/>
              </a:defRPr>
            </a:pPr>
            <a:r>
              <a:t>S</a:t>
            </a:r>
            <a:r>
              <a:rPr sz="1600"/>
              <a:t>c</a:t>
            </a:r>
            <a:r>
              <a:t>, out-put faktörü olarak isimlendirilir. Bu faktör, verilen bir alan için havadaki out-put’un referans alanının (10x10cm) out-put’una oranı olarak tanımlanabilir.</a:t>
            </a:r>
          </a:p>
        </p:txBody>
      </p:sp>
      <p:sp>
        <p:nvSpPr>
          <p:cNvPr id="414" name="Text Box 4"/>
          <p:cNvSpPr txBox="1"/>
          <p:nvPr/>
        </p:nvSpPr>
        <p:spPr>
          <a:xfrm>
            <a:off x="872808" y="5229225"/>
            <a:ext cx="7469821" cy="11963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defRPr sz="2400">
                <a:latin typeface="Tahoma"/>
                <a:ea typeface="Tahoma"/>
                <a:cs typeface="Tahoma"/>
                <a:sym typeface="Tahoma"/>
              </a:defRPr>
            </a:pPr>
            <a:r>
              <a:t>S</a:t>
            </a:r>
            <a:r>
              <a:rPr sz="1600"/>
              <a:t>c</a:t>
            </a:r>
            <a:r>
              <a:t>, verilen bir enerji için max. dozu elde etmek için yeterli büyüklükteki buil-up cap’li iyon odaları ile ölçülür.</a:t>
            </a:r>
          </a:p>
        </p:txBody>
      </p:sp>
      <p:sp>
        <p:nvSpPr>
          <p:cNvPr id="415" name="Line 5"/>
          <p:cNvSpPr/>
          <p:nvPr/>
        </p:nvSpPr>
        <p:spPr>
          <a:xfrm flipH="1">
            <a:off x="1062037" y="2079624"/>
            <a:ext cx="809626" cy="1709739"/>
          </a:xfrm>
          <a:prstGeom prst="line">
            <a:avLst/>
          </a:prstGeom>
          <a:ln w="38100">
            <a:solidFill>
              <a:srgbClr val="FF0000"/>
            </a:solidFill>
            <a:prstDash val="sysDot"/>
          </a:ln>
        </p:spPr>
        <p:txBody>
          <a:bodyPr lIns="45719" rIns="45719"/>
          <a:lstStyle/>
          <a:p>
            <a:pPr/>
          </a:p>
        </p:txBody>
      </p:sp>
      <p:sp>
        <p:nvSpPr>
          <p:cNvPr id="416" name="Line 6"/>
          <p:cNvSpPr/>
          <p:nvPr/>
        </p:nvSpPr>
        <p:spPr>
          <a:xfrm>
            <a:off x="1871663" y="2124074"/>
            <a:ext cx="674688" cy="1619252"/>
          </a:xfrm>
          <a:prstGeom prst="line">
            <a:avLst/>
          </a:prstGeom>
          <a:ln w="38100">
            <a:solidFill>
              <a:srgbClr val="FF0000"/>
            </a:solidFill>
            <a:prstDash val="sysDot"/>
          </a:ln>
        </p:spPr>
        <p:txBody>
          <a:bodyPr lIns="45719" rIns="45719"/>
          <a:lstStyle/>
          <a:p>
            <a:pPr/>
          </a:p>
        </p:txBody>
      </p:sp>
      <p:sp>
        <p:nvSpPr>
          <p:cNvPr id="417" name="Line 7"/>
          <p:cNvSpPr/>
          <p:nvPr/>
        </p:nvSpPr>
        <p:spPr>
          <a:xfrm flipH="1">
            <a:off x="3222624" y="2079625"/>
            <a:ext cx="809627" cy="1663701"/>
          </a:xfrm>
          <a:prstGeom prst="line">
            <a:avLst/>
          </a:prstGeom>
          <a:ln w="38100">
            <a:solidFill>
              <a:srgbClr val="FF0000"/>
            </a:solidFill>
            <a:prstDash val="sysDot"/>
          </a:ln>
        </p:spPr>
        <p:txBody>
          <a:bodyPr lIns="45719" rIns="45719"/>
          <a:lstStyle/>
          <a:p>
            <a:pPr/>
          </a:p>
        </p:txBody>
      </p:sp>
      <p:sp>
        <p:nvSpPr>
          <p:cNvPr id="418" name="Line 8"/>
          <p:cNvSpPr/>
          <p:nvPr/>
        </p:nvSpPr>
        <p:spPr>
          <a:xfrm>
            <a:off x="4032249" y="2079624"/>
            <a:ext cx="719139" cy="1619252"/>
          </a:xfrm>
          <a:prstGeom prst="line">
            <a:avLst/>
          </a:prstGeom>
          <a:ln w="38100">
            <a:solidFill>
              <a:srgbClr val="FF0000"/>
            </a:solidFill>
            <a:prstDash val="sysDot"/>
          </a:ln>
        </p:spPr>
        <p:txBody>
          <a:bodyPr lIns="45719" rIns="45719"/>
          <a:lstStyle/>
          <a:p>
            <a:pPr/>
          </a:p>
        </p:txBody>
      </p:sp>
      <p:sp>
        <p:nvSpPr>
          <p:cNvPr id="419" name="Line 9"/>
          <p:cNvSpPr/>
          <p:nvPr/>
        </p:nvSpPr>
        <p:spPr>
          <a:xfrm>
            <a:off x="971550" y="2079625"/>
            <a:ext cx="900114" cy="0"/>
          </a:xfrm>
          <a:prstGeom prst="line">
            <a:avLst/>
          </a:prstGeom>
          <a:ln w="12700">
            <a:solidFill>
              <a:srgbClr val="000000"/>
            </a:solidFill>
          </a:ln>
        </p:spPr>
        <p:txBody>
          <a:bodyPr lIns="45719" rIns="45719"/>
          <a:lstStyle/>
          <a:p>
            <a:pPr/>
          </a:p>
        </p:txBody>
      </p:sp>
      <p:sp>
        <p:nvSpPr>
          <p:cNvPr id="420" name="Line 10"/>
          <p:cNvSpPr/>
          <p:nvPr/>
        </p:nvSpPr>
        <p:spPr>
          <a:xfrm>
            <a:off x="4076700" y="2033588"/>
            <a:ext cx="855664" cy="1"/>
          </a:xfrm>
          <a:prstGeom prst="line">
            <a:avLst/>
          </a:prstGeom>
          <a:ln w="12700">
            <a:solidFill>
              <a:srgbClr val="000000"/>
            </a:solidFill>
          </a:ln>
        </p:spPr>
        <p:txBody>
          <a:bodyPr lIns="45719" rIns="45719"/>
          <a:lstStyle/>
          <a:p>
            <a:pPr/>
          </a:p>
        </p:txBody>
      </p:sp>
      <p:sp>
        <p:nvSpPr>
          <p:cNvPr id="421" name="Line 11"/>
          <p:cNvSpPr/>
          <p:nvPr/>
        </p:nvSpPr>
        <p:spPr>
          <a:xfrm>
            <a:off x="1016000" y="3024188"/>
            <a:ext cx="676276" cy="1"/>
          </a:xfrm>
          <a:prstGeom prst="line">
            <a:avLst/>
          </a:prstGeom>
          <a:ln w="12700">
            <a:solidFill>
              <a:srgbClr val="0000FF"/>
            </a:solidFill>
          </a:ln>
        </p:spPr>
        <p:txBody>
          <a:bodyPr lIns="45719" rIns="45719"/>
          <a:lstStyle/>
          <a:p>
            <a:pPr/>
          </a:p>
        </p:txBody>
      </p:sp>
      <p:sp>
        <p:nvSpPr>
          <p:cNvPr id="422" name="Line 12"/>
          <p:cNvSpPr/>
          <p:nvPr/>
        </p:nvSpPr>
        <p:spPr>
          <a:xfrm>
            <a:off x="1962150" y="3024188"/>
            <a:ext cx="676276" cy="1"/>
          </a:xfrm>
          <a:prstGeom prst="line">
            <a:avLst/>
          </a:prstGeom>
          <a:ln w="12700">
            <a:solidFill>
              <a:srgbClr val="0000FF"/>
            </a:solidFill>
          </a:ln>
        </p:spPr>
        <p:txBody>
          <a:bodyPr lIns="45719" rIns="45719"/>
          <a:lstStyle/>
          <a:p>
            <a:pPr/>
          </a:p>
        </p:txBody>
      </p:sp>
      <p:sp>
        <p:nvSpPr>
          <p:cNvPr id="423" name="Line 13"/>
          <p:cNvSpPr/>
          <p:nvPr/>
        </p:nvSpPr>
        <p:spPr>
          <a:xfrm>
            <a:off x="3222625" y="2979738"/>
            <a:ext cx="676276" cy="1"/>
          </a:xfrm>
          <a:prstGeom prst="line">
            <a:avLst/>
          </a:prstGeom>
          <a:ln w="12700">
            <a:solidFill>
              <a:srgbClr val="0000FF"/>
            </a:solidFill>
          </a:ln>
        </p:spPr>
        <p:txBody>
          <a:bodyPr lIns="45719" rIns="45719"/>
          <a:lstStyle/>
          <a:p>
            <a:pPr/>
          </a:p>
        </p:txBody>
      </p:sp>
      <p:sp>
        <p:nvSpPr>
          <p:cNvPr id="424" name="Line 14"/>
          <p:cNvSpPr/>
          <p:nvPr/>
        </p:nvSpPr>
        <p:spPr>
          <a:xfrm>
            <a:off x="4122737" y="2979738"/>
            <a:ext cx="854076" cy="1"/>
          </a:xfrm>
          <a:prstGeom prst="line">
            <a:avLst/>
          </a:prstGeom>
          <a:ln w="12700">
            <a:solidFill>
              <a:srgbClr val="0000FF"/>
            </a:solidFill>
          </a:ln>
        </p:spPr>
        <p:txBody>
          <a:bodyPr lIns="45719" rIns="45719"/>
          <a:lstStyle/>
          <a:p>
            <a:pPr/>
          </a:p>
        </p:txBody>
      </p:sp>
      <p:sp>
        <p:nvSpPr>
          <p:cNvPr id="425" name="Line 15"/>
          <p:cNvSpPr/>
          <p:nvPr/>
        </p:nvSpPr>
        <p:spPr>
          <a:xfrm flipH="1">
            <a:off x="1403350" y="2124074"/>
            <a:ext cx="468313" cy="1665289"/>
          </a:xfrm>
          <a:prstGeom prst="line">
            <a:avLst/>
          </a:prstGeom>
          <a:ln w="12700">
            <a:solidFill>
              <a:srgbClr val="FF0000"/>
            </a:solidFill>
          </a:ln>
        </p:spPr>
        <p:txBody>
          <a:bodyPr lIns="45719" rIns="45719"/>
          <a:lstStyle/>
          <a:p>
            <a:pPr/>
          </a:p>
        </p:txBody>
      </p:sp>
      <p:sp>
        <p:nvSpPr>
          <p:cNvPr id="426" name="Line 16"/>
          <p:cNvSpPr/>
          <p:nvPr/>
        </p:nvSpPr>
        <p:spPr>
          <a:xfrm>
            <a:off x="1871663" y="2124074"/>
            <a:ext cx="404813" cy="1665289"/>
          </a:xfrm>
          <a:prstGeom prst="line">
            <a:avLst/>
          </a:prstGeom>
          <a:ln w="12700">
            <a:solidFill>
              <a:srgbClr val="FF0000"/>
            </a:solidFill>
          </a:ln>
        </p:spPr>
        <p:txBody>
          <a:bodyPr lIns="45719" rIns="45719"/>
          <a:lstStyle/>
          <a:p>
            <a:pPr/>
          </a:p>
        </p:txBody>
      </p:sp>
      <p:sp>
        <p:nvSpPr>
          <p:cNvPr id="427" name="Line 17"/>
          <p:cNvSpPr/>
          <p:nvPr/>
        </p:nvSpPr>
        <p:spPr>
          <a:xfrm flipH="1">
            <a:off x="3581399" y="2124075"/>
            <a:ext cx="450851" cy="1574801"/>
          </a:xfrm>
          <a:prstGeom prst="line">
            <a:avLst/>
          </a:prstGeom>
          <a:ln w="12700">
            <a:solidFill>
              <a:srgbClr val="FF0000"/>
            </a:solidFill>
          </a:ln>
        </p:spPr>
        <p:txBody>
          <a:bodyPr lIns="45719" rIns="45719"/>
          <a:lstStyle/>
          <a:p>
            <a:pPr/>
          </a:p>
        </p:txBody>
      </p:sp>
      <p:sp>
        <p:nvSpPr>
          <p:cNvPr id="428" name="Line 18"/>
          <p:cNvSpPr/>
          <p:nvPr/>
        </p:nvSpPr>
        <p:spPr>
          <a:xfrm>
            <a:off x="4076699" y="2124075"/>
            <a:ext cx="360365" cy="1619251"/>
          </a:xfrm>
          <a:prstGeom prst="line">
            <a:avLst/>
          </a:prstGeom>
          <a:ln w="12700">
            <a:solidFill>
              <a:srgbClr val="FF0000"/>
            </a:solidFill>
          </a:ln>
        </p:spPr>
        <p:txBody>
          <a:bodyPr lIns="45719" rIns="45719"/>
          <a:lstStyle/>
          <a:p>
            <a:pPr/>
          </a:p>
        </p:txBody>
      </p:sp>
      <p:sp>
        <p:nvSpPr>
          <p:cNvPr id="429" name="Line 19"/>
          <p:cNvSpPr/>
          <p:nvPr/>
        </p:nvSpPr>
        <p:spPr>
          <a:xfrm flipH="1">
            <a:off x="1331912" y="4059237"/>
            <a:ext cx="1" cy="809626"/>
          </a:xfrm>
          <a:prstGeom prst="line">
            <a:avLst/>
          </a:prstGeom>
          <a:ln w="12700">
            <a:solidFill>
              <a:srgbClr val="000000"/>
            </a:solidFill>
          </a:ln>
        </p:spPr>
        <p:txBody>
          <a:bodyPr lIns="45719" rIns="45719"/>
          <a:lstStyle/>
          <a:p>
            <a:pPr/>
          </a:p>
        </p:txBody>
      </p:sp>
      <p:sp>
        <p:nvSpPr>
          <p:cNvPr id="430" name="Line 20"/>
          <p:cNvSpPr/>
          <p:nvPr/>
        </p:nvSpPr>
        <p:spPr>
          <a:xfrm>
            <a:off x="1331912" y="4868862"/>
            <a:ext cx="1304927" cy="1"/>
          </a:xfrm>
          <a:prstGeom prst="line">
            <a:avLst/>
          </a:prstGeom>
          <a:ln w="12700">
            <a:solidFill>
              <a:srgbClr val="000000"/>
            </a:solidFill>
          </a:ln>
        </p:spPr>
        <p:txBody>
          <a:bodyPr lIns="45719" rIns="45719"/>
          <a:lstStyle/>
          <a:p>
            <a:pPr/>
          </a:p>
        </p:txBody>
      </p:sp>
      <p:sp>
        <p:nvSpPr>
          <p:cNvPr id="431" name="Line 21"/>
          <p:cNvSpPr/>
          <p:nvPr/>
        </p:nvSpPr>
        <p:spPr>
          <a:xfrm>
            <a:off x="3492500" y="4014787"/>
            <a:ext cx="0" cy="809626"/>
          </a:xfrm>
          <a:prstGeom prst="line">
            <a:avLst/>
          </a:prstGeom>
          <a:ln w="12700">
            <a:solidFill>
              <a:srgbClr val="000000"/>
            </a:solidFill>
          </a:ln>
        </p:spPr>
        <p:txBody>
          <a:bodyPr lIns="45719" rIns="45719"/>
          <a:lstStyle/>
          <a:p>
            <a:pPr/>
          </a:p>
        </p:txBody>
      </p:sp>
      <p:sp>
        <p:nvSpPr>
          <p:cNvPr id="432" name="Line 22"/>
          <p:cNvSpPr/>
          <p:nvPr/>
        </p:nvSpPr>
        <p:spPr>
          <a:xfrm>
            <a:off x="3492500" y="4824412"/>
            <a:ext cx="1393826" cy="1"/>
          </a:xfrm>
          <a:prstGeom prst="line">
            <a:avLst/>
          </a:prstGeom>
          <a:ln w="12700">
            <a:solidFill>
              <a:srgbClr val="000000"/>
            </a:solidFill>
          </a:ln>
        </p:spPr>
        <p:txBody>
          <a:bodyPr lIns="45719" rIns="45719"/>
          <a:lstStyle/>
          <a:p>
            <a:pPr/>
          </a:p>
        </p:txBody>
      </p:sp>
      <p:sp>
        <p:nvSpPr>
          <p:cNvPr id="433" name="Line 23"/>
          <p:cNvSpPr/>
          <p:nvPr/>
        </p:nvSpPr>
        <p:spPr>
          <a:xfrm>
            <a:off x="1331912" y="4284662"/>
            <a:ext cx="404813" cy="1"/>
          </a:xfrm>
          <a:prstGeom prst="line">
            <a:avLst/>
          </a:prstGeom>
          <a:ln w="12700">
            <a:solidFill>
              <a:srgbClr val="0066FF"/>
            </a:solidFill>
            <a:prstDash val="sysDot"/>
          </a:ln>
        </p:spPr>
        <p:txBody>
          <a:bodyPr lIns="45719" rIns="45719"/>
          <a:lstStyle/>
          <a:p>
            <a:pPr/>
          </a:p>
        </p:txBody>
      </p:sp>
      <p:sp>
        <p:nvSpPr>
          <p:cNvPr id="434" name="Line 24"/>
          <p:cNvSpPr/>
          <p:nvPr/>
        </p:nvSpPr>
        <p:spPr>
          <a:xfrm>
            <a:off x="1736725" y="4284662"/>
            <a:ext cx="44451" cy="630238"/>
          </a:xfrm>
          <a:prstGeom prst="line">
            <a:avLst/>
          </a:prstGeom>
          <a:ln w="12700">
            <a:solidFill>
              <a:srgbClr val="0000FF"/>
            </a:solidFill>
            <a:prstDash val="sysDot"/>
          </a:ln>
        </p:spPr>
        <p:txBody>
          <a:bodyPr lIns="45719" rIns="45719"/>
          <a:lstStyle/>
          <a:p>
            <a:pPr/>
          </a:p>
        </p:txBody>
      </p:sp>
      <p:sp>
        <p:nvSpPr>
          <p:cNvPr id="435" name="Line 25"/>
          <p:cNvSpPr/>
          <p:nvPr/>
        </p:nvSpPr>
        <p:spPr>
          <a:xfrm>
            <a:off x="3492499" y="4194175"/>
            <a:ext cx="404815" cy="0"/>
          </a:xfrm>
          <a:prstGeom prst="line">
            <a:avLst/>
          </a:prstGeom>
          <a:ln w="12700">
            <a:solidFill>
              <a:srgbClr val="0066FF"/>
            </a:solidFill>
            <a:prstDash val="sysDot"/>
          </a:ln>
        </p:spPr>
        <p:txBody>
          <a:bodyPr lIns="45719" rIns="45719"/>
          <a:lstStyle/>
          <a:p>
            <a:pPr/>
          </a:p>
        </p:txBody>
      </p:sp>
      <p:sp>
        <p:nvSpPr>
          <p:cNvPr id="436" name="Line 26"/>
          <p:cNvSpPr/>
          <p:nvPr/>
        </p:nvSpPr>
        <p:spPr>
          <a:xfrm>
            <a:off x="3897312" y="4194174"/>
            <a:ext cx="1" cy="630239"/>
          </a:xfrm>
          <a:prstGeom prst="line">
            <a:avLst/>
          </a:prstGeom>
          <a:ln w="12700">
            <a:solidFill>
              <a:srgbClr val="0066FF"/>
            </a:solidFill>
            <a:prstDash val="sysDot"/>
          </a:ln>
        </p:spPr>
        <p:txBody>
          <a:bodyPr lIns="45719" rIns="45719"/>
          <a:lstStyle/>
          <a:p>
            <a:pPr/>
          </a:p>
        </p:txBody>
      </p:sp>
      <p:sp>
        <p:nvSpPr>
          <p:cNvPr id="437" name="Oval 27"/>
          <p:cNvSpPr/>
          <p:nvPr/>
        </p:nvSpPr>
        <p:spPr>
          <a:xfrm>
            <a:off x="1736725" y="2889250"/>
            <a:ext cx="269876" cy="225426"/>
          </a:xfrm>
          <a:prstGeom prst="ellipse">
            <a:avLst/>
          </a:prstGeom>
          <a:solidFill>
            <a:srgbClr val="666699"/>
          </a:solidFill>
          <a:ln w="12700">
            <a:solidFill>
              <a:srgbClr val="000000"/>
            </a:solidFill>
          </a:ln>
        </p:spPr>
        <p:txBody>
          <a:bodyPr lIns="45719" rIns="45719" anchor="ctr"/>
          <a:lstStyle/>
          <a:p>
            <a:pPr>
              <a:defRPr>
                <a:latin typeface="Tahoma"/>
                <a:ea typeface="Tahoma"/>
                <a:cs typeface="Tahoma"/>
                <a:sym typeface="Tahoma"/>
              </a:defRPr>
            </a:pPr>
          </a:p>
        </p:txBody>
      </p:sp>
      <p:sp>
        <p:nvSpPr>
          <p:cNvPr id="438" name="Oval 28"/>
          <p:cNvSpPr/>
          <p:nvPr/>
        </p:nvSpPr>
        <p:spPr>
          <a:xfrm>
            <a:off x="1827213" y="2979738"/>
            <a:ext cx="88901" cy="44451"/>
          </a:xfrm>
          <a:prstGeom prst="ellipse">
            <a:avLst/>
          </a:prstGeom>
          <a:solidFill>
            <a:schemeClr val="accent1"/>
          </a:solidFill>
          <a:ln w="12700">
            <a:solidFill>
              <a:srgbClr val="000000"/>
            </a:solidFill>
          </a:ln>
        </p:spPr>
        <p:txBody>
          <a:bodyPr lIns="45719" rIns="45719" anchor="ctr"/>
          <a:lstStyle/>
          <a:p>
            <a:pPr>
              <a:defRPr>
                <a:latin typeface="Tahoma"/>
                <a:ea typeface="Tahoma"/>
                <a:cs typeface="Tahoma"/>
                <a:sym typeface="Tahoma"/>
              </a:defRPr>
            </a:pPr>
          </a:p>
        </p:txBody>
      </p:sp>
      <p:sp>
        <p:nvSpPr>
          <p:cNvPr id="439" name="Oval 29"/>
          <p:cNvSpPr/>
          <p:nvPr/>
        </p:nvSpPr>
        <p:spPr>
          <a:xfrm>
            <a:off x="3976687" y="2979738"/>
            <a:ext cx="90489" cy="44451"/>
          </a:xfrm>
          <a:prstGeom prst="ellipse">
            <a:avLst/>
          </a:prstGeom>
          <a:solidFill>
            <a:schemeClr val="accent1"/>
          </a:solidFill>
          <a:ln w="12700">
            <a:solidFill>
              <a:srgbClr val="000000"/>
            </a:solidFill>
          </a:ln>
        </p:spPr>
        <p:txBody>
          <a:bodyPr lIns="45719" rIns="45719" anchor="ctr"/>
          <a:lstStyle/>
          <a:p>
            <a:pPr>
              <a:defRPr>
                <a:latin typeface="Tahoma"/>
                <a:ea typeface="Tahoma"/>
                <a:cs typeface="Tahoma"/>
                <a:sym typeface="Tahoma"/>
              </a:defRPr>
            </a:pPr>
          </a:p>
        </p:txBody>
      </p:sp>
      <p:sp>
        <p:nvSpPr>
          <p:cNvPr id="440" name="Line 30"/>
          <p:cNvSpPr/>
          <p:nvPr/>
        </p:nvSpPr>
        <p:spPr>
          <a:xfrm flipH="1">
            <a:off x="1331912" y="2079625"/>
            <a:ext cx="1" cy="944564"/>
          </a:xfrm>
          <a:prstGeom prst="line">
            <a:avLst/>
          </a:prstGeom>
          <a:ln w="12700">
            <a:solidFill>
              <a:srgbClr val="000000"/>
            </a:solidFill>
            <a:headEnd type="triangle"/>
            <a:tailEnd type="triangle"/>
          </a:ln>
        </p:spPr>
        <p:txBody>
          <a:bodyPr lIns="45719" rIns="45719"/>
          <a:lstStyle/>
          <a:p>
            <a:pPr/>
          </a:p>
        </p:txBody>
      </p:sp>
      <p:sp>
        <p:nvSpPr>
          <p:cNvPr id="441" name="Text Box 31"/>
          <p:cNvSpPr txBox="1"/>
          <p:nvPr/>
        </p:nvSpPr>
        <p:spPr>
          <a:xfrm>
            <a:off x="1017269" y="2212975"/>
            <a:ext cx="178437" cy="64770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spcBef>
                <a:spcPts val="500"/>
              </a:spcBef>
              <a:defRPr sz="900">
                <a:latin typeface="Tahoma Bold"/>
                <a:ea typeface="Tahoma Bold"/>
                <a:cs typeface="Tahoma Bold"/>
                <a:sym typeface="Tahoma Bold"/>
              </a:defRPr>
            </a:pPr>
            <a:r>
              <a:t>S</a:t>
            </a:r>
          </a:p>
          <a:p>
            <a:pPr>
              <a:spcBef>
                <a:spcPts val="500"/>
              </a:spcBef>
              <a:defRPr sz="900">
                <a:latin typeface="Tahoma Bold"/>
                <a:ea typeface="Tahoma Bold"/>
                <a:cs typeface="Tahoma Bold"/>
                <a:sym typeface="Tahoma Bold"/>
              </a:defRPr>
            </a:pPr>
            <a:r>
              <a:t>A</a:t>
            </a:r>
          </a:p>
          <a:p>
            <a:pPr>
              <a:spcBef>
                <a:spcPts val="500"/>
              </a:spcBef>
              <a:defRPr sz="900">
                <a:latin typeface="Tahoma Bold"/>
                <a:ea typeface="Tahoma Bold"/>
                <a:cs typeface="Tahoma Bold"/>
                <a:sym typeface="Tahoma Bold"/>
              </a:defRPr>
            </a:pPr>
            <a:r>
              <a:t>D</a:t>
            </a:r>
          </a:p>
        </p:txBody>
      </p:sp>
      <p:sp>
        <p:nvSpPr>
          <p:cNvPr id="442" name="Text Box 32"/>
          <p:cNvSpPr txBox="1"/>
          <p:nvPr/>
        </p:nvSpPr>
        <p:spPr>
          <a:xfrm>
            <a:off x="4708207" y="2124075"/>
            <a:ext cx="178436" cy="64770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spcBef>
                <a:spcPts val="500"/>
              </a:spcBef>
              <a:defRPr sz="900">
                <a:latin typeface="Tahoma Bold"/>
                <a:ea typeface="Tahoma Bold"/>
                <a:cs typeface="Tahoma Bold"/>
                <a:sym typeface="Tahoma Bold"/>
              </a:defRPr>
            </a:pPr>
            <a:r>
              <a:t>S</a:t>
            </a:r>
          </a:p>
          <a:p>
            <a:pPr>
              <a:spcBef>
                <a:spcPts val="500"/>
              </a:spcBef>
              <a:defRPr sz="900">
                <a:latin typeface="Tahoma Bold"/>
                <a:ea typeface="Tahoma Bold"/>
                <a:cs typeface="Tahoma Bold"/>
                <a:sym typeface="Tahoma Bold"/>
              </a:defRPr>
            </a:pPr>
            <a:r>
              <a:t>A</a:t>
            </a:r>
          </a:p>
          <a:p>
            <a:pPr>
              <a:spcBef>
                <a:spcPts val="500"/>
              </a:spcBef>
              <a:defRPr sz="900">
                <a:latin typeface="Tahoma Bold"/>
                <a:ea typeface="Tahoma Bold"/>
                <a:cs typeface="Tahoma Bold"/>
                <a:sym typeface="Tahoma Bold"/>
              </a:defRPr>
            </a:pPr>
            <a:r>
              <a:t>D</a:t>
            </a:r>
          </a:p>
        </p:txBody>
      </p:sp>
      <p:sp>
        <p:nvSpPr>
          <p:cNvPr id="443" name="Line 33"/>
          <p:cNvSpPr/>
          <p:nvPr/>
        </p:nvSpPr>
        <p:spPr>
          <a:xfrm>
            <a:off x="4572000" y="2079625"/>
            <a:ext cx="0" cy="900114"/>
          </a:xfrm>
          <a:prstGeom prst="line">
            <a:avLst/>
          </a:prstGeom>
          <a:ln w="12700">
            <a:solidFill>
              <a:srgbClr val="000000"/>
            </a:solidFill>
            <a:headEnd type="triangle"/>
            <a:tailEnd type="triangle"/>
          </a:ln>
        </p:spPr>
        <p:txBody>
          <a:bodyPr lIns="45719" rIns="45719"/>
          <a:lstStyle/>
          <a:p>
            <a:pPr/>
          </a:p>
        </p:txBody>
      </p:sp>
      <p:sp>
        <p:nvSpPr>
          <p:cNvPr id="444" name="Line 34"/>
          <p:cNvSpPr/>
          <p:nvPr/>
        </p:nvSpPr>
        <p:spPr>
          <a:xfrm>
            <a:off x="3176588" y="2889250"/>
            <a:ext cx="1709737" cy="0"/>
          </a:xfrm>
          <a:prstGeom prst="line">
            <a:avLst/>
          </a:prstGeom>
          <a:ln w="12700">
            <a:solidFill>
              <a:srgbClr val="0066FF"/>
            </a:solidFill>
          </a:ln>
        </p:spPr>
        <p:txBody>
          <a:bodyPr lIns="45719" rIns="45719"/>
          <a:lstStyle/>
          <a:p>
            <a:pPr/>
          </a:p>
        </p:txBody>
      </p:sp>
      <p:sp>
        <p:nvSpPr>
          <p:cNvPr id="445" name="Text Box 35"/>
          <p:cNvSpPr txBox="1"/>
          <p:nvPr/>
        </p:nvSpPr>
        <p:spPr>
          <a:xfrm>
            <a:off x="2412683" y="2124074"/>
            <a:ext cx="1213486" cy="269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700"/>
              </a:spcBef>
              <a:defRPr sz="1200">
                <a:latin typeface="Tahoma Bold"/>
                <a:ea typeface="Tahoma Bold"/>
                <a:cs typeface="Tahoma Bold"/>
                <a:sym typeface="Tahoma Bold"/>
              </a:defRPr>
            </a:lvl1pPr>
          </a:lstStyle>
          <a:p>
            <a:pPr/>
            <a:r>
              <a:t>Referans alan</a:t>
            </a:r>
          </a:p>
        </p:txBody>
      </p:sp>
      <p:sp>
        <p:nvSpPr>
          <p:cNvPr id="446" name="Line 36"/>
          <p:cNvSpPr/>
          <p:nvPr/>
        </p:nvSpPr>
        <p:spPr>
          <a:xfrm flipH="1">
            <a:off x="2051049" y="2349500"/>
            <a:ext cx="585789" cy="449263"/>
          </a:xfrm>
          <a:prstGeom prst="line">
            <a:avLst/>
          </a:prstGeom>
          <a:ln w="12700">
            <a:solidFill>
              <a:srgbClr val="000000"/>
            </a:solidFill>
            <a:tailEnd type="triangle"/>
          </a:ln>
        </p:spPr>
        <p:txBody>
          <a:bodyPr lIns="45719" rIns="45719"/>
          <a:lstStyle/>
          <a:p>
            <a:pPr/>
          </a:p>
        </p:txBody>
      </p:sp>
      <p:sp>
        <p:nvSpPr>
          <p:cNvPr id="447" name="Line 37"/>
          <p:cNvSpPr/>
          <p:nvPr/>
        </p:nvSpPr>
        <p:spPr>
          <a:xfrm>
            <a:off x="3222624" y="2349500"/>
            <a:ext cx="584202" cy="449263"/>
          </a:xfrm>
          <a:prstGeom prst="line">
            <a:avLst/>
          </a:prstGeom>
          <a:ln w="12700">
            <a:solidFill>
              <a:srgbClr val="000000"/>
            </a:solidFill>
            <a:tailEnd type="triangle"/>
          </a:ln>
        </p:spPr>
        <p:txBody>
          <a:bodyPr lIns="45719" rIns="45719"/>
          <a:lstStyle/>
          <a:p>
            <a:pPr/>
          </a:p>
        </p:txBody>
      </p:sp>
      <p:sp>
        <p:nvSpPr>
          <p:cNvPr id="448" name="Text Box 38"/>
          <p:cNvSpPr txBox="1"/>
          <p:nvPr/>
        </p:nvSpPr>
        <p:spPr>
          <a:xfrm>
            <a:off x="2368233" y="3068638"/>
            <a:ext cx="1078548" cy="269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700"/>
              </a:spcBef>
              <a:defRPr sz="1200">
                <a:latin typeface="Tahoma Bold"/>
                <a:ea typeface="Tahoma Bold"/>
                <a:cs typeface="Tahoma Bold"/>
                <a:sym typeface="Tahoma Bold"/>
              </a:defRPr>
            </a:lvl1pPr>
          </a:lstStyle>
          <a:p>
            <a:pPr/>
            <a:r>
              <a:t>Verilen alan</a:t>
            </a:r>
          </a:p>
        </p:txBody>
      </p:sp>
      <p:sp>
        <p:nvSpPr>
          <p:cNvPr id="449" name="Line 39"/>
          <p:cNvSpPr/>
          <p:nvPr/>
        </p:nvSpPr>
        <p:spPr>
          <a:xfrm flipH="1">
            <a:off x="2457450" y="3294062"/>
            <a:ext cx="223839" cy="90488"/>
          </a:xfrm>
          <a:prstGeom prst="line">
            <a:avLst/>
          </a:prstGeom>
          <a:ln w="12700">
            <a:solidFill>
              <a:srgbClr val="000000"/>
            </a:solidFill>
            <a:headEnd type="triangle"/>
          </a:ln>
        </p:spPr>
        <p:txBody>
          <a:bodyPr lIns="45719" rIns="45719"/>
          <a:lstStyle/>
          <a:p>
            <a:pPr/>
          </a:p>
        </p:txBody>
      </p:sp>
      <p:sp>
        <p:nvSpPr>
          <p:cNvPr id="450" name="Line 40"/>
          <p:cNvSpPr/>
          <p:nvPr/>
        </p:nvSpPr>
        <p:spPr>
          <a:xfrm>
            <a:off x="2951163" y="3294062"/>
            <a:ext cx="406401" cy="90488"/>
          </a:xfrm>
          <a:prstGeom prst="line">
            <a:avLst/>
          </a:prstGeom>
          <a:ln w="12700">
            <a:solidFill>
              <a:srgbClr val="000000"/>
            </a:solidFill>
            <a:tailEnd type="triangle"/>
          </a:ln>
        </p:spPr>
        <p:txBody>
          <a:bodyPr lIns="45719" rIns="45719"/>
          <a:lstStyle/>
          <a:p>
            <a:pPr/>
          </a:p>
        </p:txBody>
      </p:sp>
      <p:sp>
        <p:nvSpPr>
          <p:cNvPr id="451" name="Text Box 41"/>
          <p:cNvSpPr txBox="1"/>
          <p:nvPr/>
        </p:nvSpPr>
        <p:spPr>
          <a:xfrm>
            <a:off x="1603057" y="3428999"/>
            <a:ext cx="492761" cy="269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700"/>
              </a:spcBef>
              <a:defRPr sz="1200">
                <a:latin typeface="Tahoma Bold"/>
                <a:ea typeface="Tahoma Bold"/>
                <a:cs typeface="Tahoma Bold"/>
                <a:sym typeface="Tahoma Bold"/>
              </a:defRPr>
            </a:lvl1pPr>
          </a:lstStyle>
          <a:p>
            <a:pPr/>
            <a:r>
              <a:t>hava</a:t>
            </a:r>
          </a:p>
        </p:txBody>
      </p:sp>
      <p:sp>
        <p:nvSpPr>
          <p:cNvPr id="452" name="Text Box 42"/>
          <p:cNvSpPr txBox="1"/>
          <p:nvPr/>
        </p:nvSpPr>
        <p:spPr>
          <a:xfrm>
            <a:off x="3717607" y="3428999"/>
            <a:ext cx="736665" cy="269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700"/>
              </a:spcBef>
              <a:defRPr sz="1200">
                <a:latin typeface="Tahoma Bold"/>
                <a:ea typeface="Tahoma Bold"/>
                <a:cs typeface="Tahoma Bold"/>
                <a:sym typeface="Tahoma Bold"/>
              </a:defRPr>
            </a:lvl1pPr>
          </a:lstStyle>
          <a:p>
            <a:pPr/>
            <a:r>
              <a:t>fantom</a:t>
            </a:r>
          </a:p>
        </p:txBody>
      </p:sp>
      <p:sp>
        <p:nvSpPr>
          <p:cNvPr id="453" name="Line 43"/>
          <p:cNvSpPr/>
          <p:nvPr/>
        </p:nvSpPr>
        <p:spPr>
          <a:xfrm flipV="1">
            <a:off x="2006600" y="2798763"/>
            <a:ext cx="495301" cy="134938"/>
          </a:xfrm>
          <a:prstGeom prst="line">
            <a:avLst/>
          </a:prstGeom>
          <a:ln w="12700">
            <a:solidFill>
              <a:srgbClr val="000000"/>
            </a:solidFill>
            <a:headEnd type="triangle"/>
          </a:ln>
        </p:spPr>
        <p:txBody>
          <a:bodyPr lIns="45719" rIns="45719"/>
          <a:lstStyle/>
          <a:p>
            <a:pPr/>
          </a:p>
        </p:txBody>
      </p:sp>
      <p:sp>
        <p:nvSpPr>
          <p:cNvPr id="454" name="Text Box 44"/>
          <p:cNvSpPr txBox="1"/>
          <p:nvPr/>
        </p:nvSpPr>
        <p:spPr>
          <a:xfrm>
            <a:off x="2638108" y="2573338"/>
            <a:ext cx="673736" cy="396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600"/>
              </a:spcBef>
              <a:defRPr sz="1000">
                <a:latin typeface="Tahoma Bold"/>
                <a:ea typeface="Tahoma Bold"/>
                <a:cs typeface="Tahoma Bold"/>
                <a:sym typeface="Tahoma Bold"/>
              </a:defRPr>
            </a:lvl1pPr>
          </a:lstStyle>
          <a:p>
            <a:pPr/>
            <a:r>
              <a:t>Build-up cap</a:t>
            </a:r>
          </a:p>
        </p:txBody>
      </p:sp>
      <p:sp>
        <p:nvSpPr>
          <p:cNvPr id="455" name="Freeform 45"/>
          <p:cNvSpPr/>
          <p:nvPr/>
        </p:nvSpPr>
        <p:spPr>
          <a:xfrm>
            <a:off x="1331913" y="4028369"/>
            <a:ext cx="1468438" cy="480131"/>
          </a:xfrm>
          <a:custGeom>
            <a:avLst/>
            <a:gdLst/>
            <a:ahLst/>
            <a:cxnLst>
              <a:cxn ang="0">
                <a:pos x="wd2" y="hd2"/>
              </a:cxn>
              <a:cxn ang="5400000">
                <a:pos x="wd2" y="hd2"/>
              </a:cxn>
              <a:cxn ang="10800000">
                <a:pos x="wd2" y="hd2"/>
              </a:cxn>
              <a:cxn ang="16200000">
                <a:pos x="wd2" y="hd2"/>
              </a:cxn>
            </a:cxnLst>
            <a:rect l="0" t="0" r="r" b="b"/>
            <a:pathLst>
              <a:path w="21600" h="21560" fill="norm" stroke="1" extrusionOk="0">
                <a:moveTo>
                  <a:pt x="0" y="21560"/>
                </a:moveTo>
                <a:cubicBezTo>
                  <a:pt x="654" y="20206"/>
                  <a:pt x="1308" y="18780"/>
                  <a:pt x="1985" y="17568"/>
                </a:cubicBezTo>
                <a:cubicBezTo>
                  <a:pt x="2662" y="16356"/>
                  <a:pt x="3269" y="15358"/>
                  <a:pt x="4016" y="14146"/>
                </a:cubicBezTo>
                <a:cubicBezTo>
                  <a:pt x="4764" y="12934"/>
                  <a:pt x="5511" y="11651"/>
                  <a:pt x="6468" y="10297"/>
                </a:cubicBezTo>
                <a:cubicBezTo>
                  <a:pt x="7426" y="8942"/>
                  <a:pt x="8593" y="7089"/>
                  <a:pt x="9831" y="5806"/>
                </a:cubicBezTo>
                <a:cubicBezTo>
                  <a:pt x="11069" y="4522"/>
                  <a:pt x="12773" y="3168"/>
                  <a:pt x="13894" y="2384"/>
                </a:cubicBezTo>
                <a:cubicBezTo>
                  <a:pt x="15015" y="1600"/>
                  <a:pt x="15809" y="1172"/>
                  <a:pt x="16626" y="887"/>
                </a:cubicBezTo>
                <a:cubicBezTo>
                  <a:pt x="17443" y="602"/>
                  <a:pt x="18191" y="602"/>
                  <a:pt x="18798" y="459"/>
                </a:cubicBezTo>
                <a:cubicBezTo>
                  <a:pt x="19405" y="316"/>
                  <a:pt x="19872" y="103"/>
                  <a:pt x="20339" y="31"/>
                </a:cubicBezTo>
                <a:cubicBezTo>
                  <a:pt x="20806" y="-40"/>
                  <a:pt x="21343" y="31"/>
                  <a:pt x="21600" y="31"/>
                </a:cubicBezTo>
              </a:path>
            </a:pathLst>
          </a:custGeom>
          <a:ln w="12700">
            <a:solidFill>
              <a:srgbClr val="FF0000"/>
            </a:solidFill>
          </a:ln>
        </p:spPr>
        <p:txBody>
          <a:bodyPr lIns="45719" rIns="45719"/>
          <a:lstStyle/>
          <a:p>
            <a:pPr>
              <a:defRPr>
                <a:latin typeface="Tahoma"/>
                <a:ea typeface="Tahoma"/>
                <a:cs typeface="Tahoma"/>
                <a:sym typeface="Tahoma"/>
              </a:defRPr>
            </a:pPr>
          </a:p>
        </p:txBody>
      </p:sp>
      <p:sp>
        <p:nvSpPr>
          <p:cNvPr id="456" name="Freeform 46"/>
          <p:cNvSpPr/>
          <p:nvPr/>
        </p:nvSpPr>
        <p:spPr>
          <a:xfrm>
            <a:off x="3492500" y="3990797"/>
            <a:ext cx="1393826" cy="473253"/>
          </a:xfrm>
          <a:custGeom>
            <a:avLst/>
            <a:gdLst/>
            <a:ahLst/>
            <a:cxnLst>
              <a:cxn ang="0">
                <a:pos x="wd2" y="hd2"/>
              </a:cxn>
              <a:cxn ang="5400000">
                <a:pos x="wd2" y="hd2"/>
              </a:cxn>
              <a:cxn ang="10800000">
                <a:pos x="wd2" y="hd2"/>
              </a:cxn>
              <a:cxn ang="16200000">
                <a:pos x="wd2" y="hd2"/>
              </a:cxn>
            </a:cxnLst>
            <a:rect l="0" t="0" r="r" b="b"/>
            <a:pathLst>
              <a:path w="21600" h="21536" fill="norm" stroke="1" extrusionOk="0">
                <a:moveTo>
                  <a:pt x="0" y="21536"/>
                </a:moveTo>
                <a:cubicBezTo>
                  <a:pt x="246" y="20958"/>
                  <a:pt x="984" y="19080"/>
                  <a:pt x="1451" y="17996"/>
                </a:cubicBezTo>
                <a:cubicBezTo>
                  <a:pt x="1919" y="16913"/>
                  <a:pt x="2214" y="16262"/>
                  <a:pt x="2780" y="15179"/>
                </a:cubicBezTo>
                <a:cubicBezTo>
                  <a:pt x="3346" y="14095"/>
                  <a:pt x="3936" y="13012"/>
                  <a:pt x="4920" y="11495"/>
                </a:cubicBezTo>
                <a:cubicBezTo>
                  <a:pt x="5904" y="9977"/>
                  <a:pt x="7454" y="7666"/>
                  <a:pt x="8610" y="6293"/>
                </a:cubicBezTo>
                <a:cubicBezTo>
                  <a:pt x="9767" y="4921"/>
                  <a:pt x="10751" y="3981"/>
                  <a:pt x="11858" y="3115"/>
                </a:cubicBezTo>
                <a:cubicBezTo>
                  <a:pt x="12965" y="2248"/>
                  <a:pt x="14170" y="1598"/>
                  <a:pt x="15327" y="1092"/>
                </a:cubicBezTo>
                <a:cubicBezTo>
                  <a:pt x="16483" y="586"/>
                  <a:pt x="17762" y="80"/>
                  <a:pt x="18795" y="8"/>
                </a:cubicBezTo>
                <a:cubicBezTo>
                  <a:pt x="19829" y="-64"/>
                  <a:pt x="21010" y="369"/>
                  <a:pt x="21600" y="442"/>
                </a:cubicBezTo>
              </a:path>
            </a:pathLst>
          </a:custGeom>
          <a:ln w="12700">
            <a:solidFill>
              <a:srgbClr val="FF0000"/>
            </a:solidFill>
          </a:ln>
        </p:spPr>
        <p:txBody>
          <a:bodyPr lIns="45719" rIns="45719"/>
          <a:lstStyle/>
          <a:p>
            <a:pPr>
              <a:defRPr>
                <a:latin typeface="Tahoma"/>
                <a:ea typeface="Tahoma"/>
                <a:cs typeface="Tahoma"/>
                <a:sym typeface="Tahoma"/>
              </a:defRPr>
            </a:pPr>
          </a:p>
        </p:txBody>
      </p:sp>
      <p:sp>
        <p:nvSpPr>
          <p:cNvPr id="457" name="Text Box 47"/>
          <p:cNvSpPr txBox="1"/>
          <p:nvPr/>
        </p:nvSpPr>
        <p:spPr>
          <a:xfrm>
            <a:off x="3673157" y="4778374"/>
            <a:ext cx="1302386" cy="269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700"/>
              </a:spcBef>
              <a:defRPr sz="1200">
                <a:latin typeface="Tahoma Bold"/>
                <a:ea typeface="Tahoma Bold"/>
                <a:cs typeface="Tahoma Bold"/>
                <a:sym typeface="Tahoma Bold"/>
              </a:defRPr>
            </a:lvl1pPr>
          </a:lstStyle>
          <a:p>
            <a:pPr/>
            <a:r>
              <a:t>Alan boyutu</a:t>
            </a:r>
          </a:p>
        </p:txBody>
      </p:sp>
      <p:sp>
        <p:nvSpPr>
          <p:cNvPr id="458" name="Text Box 48"/>
          <p:cNvSpPr txBox="1"/>
          <p:nvPr/>
        </p:nvSpPr>
        <p:spPr>
          <a:xfrm>
            <a:off x="1377632" y="4824412"/>
            <a:ext cx="1302386" cy="269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700"/>
              </a:spcBef>
              <a:defRPr sz="1200">
                <a:latin typeface="Tahoma Bold"/>
                <a:ea typeface="Tahoma Bold"/>
                <a:cs typeface="Tahoma Bold"/>
                <a:sym typeface="Tahoma Bold"/>
              </a:defRPr>
            </a:lvl1pPr>
          </a:lstStyle>
          <a:p>
            <a:pPr/>
            <a:r>
              <a:t>Alan boyutu</a:t>
            </a:r>
          </a:p>
        </p:txBody>
      </p:sp>
      <p:sp>
        <p:nvSpPr>
          <p:cNvPr id="459" name="Text Box 49"/>
          <p:cNvSpPr txBox="1"/>
          <p:nvPr/>
        </p:nvSpPr>
        <p:spPr>
          <a:xfrm>
            <a:off x="1961833" y="4419599"/>
            <a:ext cx="943611" cy="396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600"/>
              </a:spcBef>
              <a:defRPr sz="1000">
                <a:latin typeface="Tahoma Bold"/>
                <a:ea typeface="Tahoma Bold"/>
                <a:cs typeface="Tahoma Bold"/>
                <a:sym typeface="Tahoma Bold"/>
              </a:defRPr>
            </a:lvl1pPr>
          </a:lstStyle>
          <a:p>
            <a:pPr/>
            <a:r>
              <a:t>Referans alan</a:t>
            </a:r>
          </a:p>
        </p:txBody>
      </p:sp>
      <p:sp>
        <p:nvSpPr>
          <p:cNvPr id="460" name="Text Box 50"/>
          <p:cNvSpPr txBox="1"/>
          <p:nvPr/>
        </p:nvSpPr>
        <p:spPr>
          <a:xfrm>
            <a:off x="4185671" y="4293096"/>
            <a:ext cx="789872" cy="396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600"/>
              </a:spcBef>
              <a:defRPr sz="1000">
                <a:latin typeface="Tahoma Bold"/>
                <a:ea typeface="Tahoma Bold"/>
                <a:cs typeface="Tahoma Bold"/>
                <a:sym typeface="Tahoma Bold"/>
              </a:defRPr>
            </a:lvl1pPr>
          </a:lstStyle>
          <a:p>
            <a:pPr/>
            <a:r>
              <a:t>Referans alan</a:t>
            </a:r>
          </a:p>
        </p:txBody>
      </p:sp>
      <p:sp>
        <p:nvSpPr>
          <p:cNvPr id="461" name="Line 51"/>
          <p:cNvSpPr/>
          <p:nvPr/>
        </p:nvSpPr>
        <p:spPr>
          <a:xfrm flipH="1">
            <a:off x="1827213" y="4598987"/>
            <a:ext cx="179388" cy="225426"/>
          </a:xfrm>
          <a:prstGeom prst="line">
            <a:avLst/>
          </a:prstGeom>
          <a:ln w="12700">
            <a:solidFill>
              <a:srgbClr val="000000"/>
            </a:solidFill>
            <a:tailEnd type="triangle"/>
          </a:ln>
        </p:spPr>
        <p:txBody>
          <a:bodyPr lIns="45719" rIns="45719"/>
          <a:lstStyle/>
          <a:p>
            <a:pPr/>
          </a:p>
        </p:txBody>
      </p:sp>
      <p:sp>
        <p:nvSpPr>
          <p:cNvPr id="462" name="Line 52"/>
          <p:cNvSpPr/>
          <p:nvPr/>
        </p:nvSpPr>
        <p:spPr>
          <a:xfrm flipH="1">
            <a:off x="3923927" y="4653136"/>
            <a:ext cx="144017" cy="134938"/>
          </a:xfrm>
          <a:prstGeom prst="line">
            <a:avLst/>
          </a:prstGeom>
          <a:ln w="12700">
            <a:solidFill>
              <a:srgbClr val="000000"/>
            </a:solidFill>
            <a:tailEnd type="triangle"/>
          </a:ln>
        </p:spPr>
        <p:txBody>
          <a:bodyPr lIns="45719" rIns="45719"/>
          <a:lstStyle/>
          <a:p>
            <a:pPr/>
          </a:p>
        </p:txBody>
      </p:sp>
      <p:sp>
        <p:nvSpPr>
          <p:cNvPr id="463" name="Text Box 53"/>
          <p:cNvSpPr txBox="1"/>
          <p:nvPr/>
        </p:nvSpPr>
        <p:spPr>
          <a:xfrm>
            <a:off x="3042919" y="4778375"/>
            <a:ext cx="268925" cy="3327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900"/>
              </a:spcBef>
              <a:defRPr sz="1600">
                <a:latin typeface="Tahoma Bold"/>
                <a:ea typeface="Tahoma Bold"/>
                <a:cs typeface="Tahoma Bold"/>
                <a:sym typeface="Tahoma Bold"/>
              </a:defRPr>
            </a:lvl1pPr>
          </a:lstStyle>
          <a:p>
            <a:pPr/>
            <a:r>
              <a:t>B</a:t>
            </a:r>
          </a:p>
        </p:txBody>
      </p:sp>
      <p:sp>
        <p:nvSpPr>
          <p:cNvPr id="464" name="Text Box 54"/>
          <p:cNvSpPr txBox="1"/>
          <p:nvPr/>
        </p:nvSpPr>
        <p:spPr>
          <a:xfrm rot="16200000">
            <a:off x="3050539" y="4365942"/>
            <a:ext cx="403861" cy="3327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spcBef>
                <a:spcPts val="900"/>
              </a:spcBef>
              <a:defRPr sz="1600">
                <a:latin typeface="Tahoma Bold"/>
                <a:ea typeface="Tahoma Bold"/>
                <a:cs typeface="Tahoma Bold"/>
                <a:sym typeface="Tahoma Bold"/>
              </a:defRPr>
            </a:pPr>
            <a:r>
              <a:t>S</a:t>
            </a:r>
            <a:r>
              <a:rPr sz="1200"/>
              <a:t>cd</a:t>
            </a:r>
          </a:p>
        </p:txBody>
      </p:sp>
      <p:sp>
        <p:nvSpPr>
          <p:cNvPr id="465" name="Text Box 55"/>
          <p:cNvSpPr txBox="1"/>
          <p:nvPr/>
        </p:nvSpPr>
        <p:spPr>
          <a:xfrm>
            <a:off x="837882" y="4778375"/>
            <a:ext cx="178436" cy="3327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900"/>
              </a:spcBef>
              <a:defRPr sz="1600">
                <a:latin typeface="Tahoma Bold"/>
                <a:ea typeface="Tahoma Bold"/>
                <a:cs typeface="Tahoma Bold"/>
                <a:sym typeface="Tahoma Bold"/>
              </a:defRPr>
            </a:lvl1pPr>
          </a:lstStyle>
          <a:p>
            <a:pPr/>
            <a:r>
              <a:t>A</a:t>
            </a:r>
          </a:p>
        </p:txBody>
      </p:sp>
      <p:sp>
        <p:nvSpPr>
          <p:cNvPr id="466" name="Text Box 56"/>
          <p:cNvSpPr txBox="1"/>
          <p:nvPr/>
        </p:nvSpPr>
        <p:spPr>
          <a:xfrm rot="16200000">
            <a:off x="913764" y="4388167"/>
            <a:ext cx="359411" cy="3327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spcBef>
                <a:spcPts val="900"/>
              </a:spcBef>
              <a:defRPr sz="1600">
                <a:latin typeface="Tahoma Bold"/>
                <a:ea typeface="Tahoma Bold"/>
                <a:cs typeface="Tahoma Bold"/>
                <a:sym typeface="Tahoma Bold"/>
              </a:defRPr>
            </a:pPr>
            <a:r>
              <a:t>S</a:t>
            </a:r>
            <a:r>
              <a:rPr sz="1200"/>
              <a:t>c</a:t>
            </a:r>
          </a:p>
        </p:txBody>
      </p:sp>
      <p:sp>
        <p:nvSpPr>
          <p:cNvPr id="467" name="Text Box 57"/>
          <p:cNvSpPr txBox="1"/>
          <p:nvPr/>
        </p:nvSpPr>
        <p:spPr>
          <a:xfrm>
            <a:off x="1106169" y="4149724"/>
            <a:ext cx="224475" cy="396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600"/>
              </a:spcBef>
              <a:defRPr sz="1000">
                <a:latin typeface="Tahoma Bold"/>
                <a:ea typeface="Tahoma Bold"/>
                <a:cs typeface="Tahoma Bold"/>
                <a:sym typeface="Tahoma Bold"/>
              </a:defRPr>
            </a:lvl1pPr>
          </a:lstStyle>
          <a:p>
            <a:pPr/>
            <a:r>
              <a:t>10</a:t>
            </a:r>
          </a:p>
        </p:txBody>
      </p:sp>
      <p:sp>
        <p:nvSpPr>
          <p:cNvPr id="468" name="Text Box 58"/>
          <p:cNvSpPr txBox="1"/>
          <p:nvPr/>
        </p:nvSpPr>
        <p:spPr>
          <a:xfrm>
            <a:off x="3266758" y="4059237"/>
            <a:ext cx="224473" cy="396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600"/>
              </a:spcBef>
              <a:defRPr sz="1000">
                <a:latin typeface="Tahoma Bold"/>
                <a:ea typeface="Tahoma Bold"/>
                <a:cs typeface="Tahoma Bold"/>
                <a:sym typeface="Tahoma Bold"/>
              </a:defRPr>
            </a:lvl1pPr>
          </a:lstStyle>
          <a:p>
            <a:pPr/>
            <a:r>
              <a:t>10</a:t>
            </a:r>
          </a:p>
        </p:txBody>
      </p:sp>
      <p:sp>
        <p:nvSpPr>
          <p:cNvPr id="469" name="Line 59"/>
          <p:cNvSpPr/>
          <p:nvPr/>
        </p:nvSpPr>
        <p:spPr>
          <a:xfrm flipV="1">
            <a:off x="1150937" y="4689474"/>
            <a:ext cx="1" cy="134939"/>
          </a:xfrm>
          <a:prstGeom prst="line">
            <a:avLst/>
          </a:prstGeom>
          <a:ln w="12700">
            <a:solidFill>
              <a:srgbClr val="000000"/>
            </a:solidFill>
            <a:tailEnd type="triangle"/>
          </a:ln>
        </p:spPr>
        <p:txBody>
          <a:bodyPr lIns="45719" rIns="45719"/>
          <a:lstStyle/>
          <a:p>
            <a:pPr/>
          </a:p>
        </p:txBody>
      </p:sp>
      <p:sp>
        <p:nvSpPr>
          <p:cNvPr id="470" name="Line 60"/>
          <p:cNvSpPr/>
          <p:nvPr/>
        </p:nvSpPr>
        <p:spPr>
          <a:xfrm flipV="1">
            <a:off x="3222625" y="4689474"/>
            <a:ext cx="0" cy="134939"/>
          </a:xfrm>
          <a:prstGeom prst="line">
            <a:avLst/>
          </a:prstGeom>
          <a:ln w="12700">
            <a:solidFill>
              <a:srgbClr val="000000"/>
            </a:solidFill>
            <a:tailEnd type="triangle"/>
          </a:ln>
        </p:spPr>
        <p:txBody>
          <a:bodyPr lIns="45719" rIns="45719"/>
          <a:lstStyle/>
          <a:p>
            <a:pPr/>
          </a:p>
        </p:txBody>
      </p:sp>
      <p:sp>
        <p:nvSpPr>
          <p:cNvPr id="471" name="Text Box 61"/>
          <p:cNvSpPr txBox="1"/>
          <p:nvPr/>
        </p:nvSpPr>
        <p:spPr>
          <a:xfrm>
            <a:off x="4617719" y="2933700"/>
            <a:ext cx="844666" cy="447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700"/>
              </a:spcBef>
              <a:defRPr sz="1200">
                <a:latin typeface="Tahoma Bold"/>
                <a:ea typeface="Tahoma Bold"/>
                <a:cs typeface="Tahoma Bold"/>
                <a:sym typeface="Tahoma Bold"/>
              </a:defRPr>
            </a:lvl1pPr>
          </a:lstStyle>
          <a:p>
            <a:pPr/>
            <a:r>
              <a:t>Referans derinlik</a:t>
            </a:r>
          </a:p>
        </p:txBody>
      </p:sp>
      <p:grpSp>
        <p:nvGrpSpPr>
          <p:cNvPr id="475" name="AutoShape 62"/>
          <p:cNvGrpSpPr/>
          <p:nvPr/>
        </p:nvGrpSpPr>
        <p:grpSpPr>
          <a:xfrm>
            <a:off x="4980239" y="2826900"/>
            <a:ext cx="215094" cy="257128"/>
            <a:chOff x="0" y="0"/>
            <a:chExt cx="215093" cy="257126"/>
          </a:xfrm>
        </p:grpSpPr>
        <p:sp>
          <p:nvSpPr>
            <p:cNvPr id="472" name="Şekil"/>
            <p:cNvSpPr/>
            <p:nvPr/>
          </p:nvSpPr>
          <p:spPr>
            <a:xfrm rot="3913491">
              <a:off x="-2910" y="61094"/>
              <a:ext cx="220914" cy="13493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7633" y="21600"/>
                  </a:moveTo>
                  <a:lnTo>
                    <a:pt x="12784" y="14400"/>
                  </a:lnTo>
                  <a:lnTo>
                    <a:pt x="14988" y="14400"/>
                  </a:lnTo>
                  <a:lnTo>
                    <a:pt x="14988" y="14400"/>
                  </a:lnTo>
                  <a:cubicBezTo>
                    <a:pt x="13898" y="5770"/>
                    <a:pt x="10984" y="0"/>
                    <a:pt x="7714" y="0"/>
                  </a:cubicBezTo>
                  <a:lnTo>
                    <a:pt x="12123" y="0"/>
                  </a:lnTo>
                  <a:cubicBezTo>
                    <a:pt x="15392" y="0"/>
                    <a:pt x="18306" y="5770"/>
                    <a:pt x="19396" y="14400"/>
                  </a:cubicBezTo>
                  <a:lnTo>
                    <a:pt x="21600" y="14400"/>
                  </a:lnTo>
                  <a:close/>
                  <a:moveTo>
                    <a:pt x="9918" y="900"/>
                  </a:moveTo>
                  <a:cubicBezTo>
                    <a:pt x="6649" y="3630"/>
                    <a:pt x="4408" y="12048"/>
                    <a:pt x="4408" y="21600"/>
                  </a:cubicBezTo>
                  <a:lnTo>
                    <a:pt x="0" y="21600"/>
                  </a:lnTo>
                  <a:cubicBezTo>
                    <a:pt x="0" y="9671"/>
                    <a:pt x="3454" y="0"/>
                    <a:pt x="7714" y="0"/>
                  </a:cubicBezTo>
                  <a:cubicBezTo>
                    <a:pt x="8461" y="0"/>
                    <a:pt x="9203" y="303"/>
                    <a:pt x="9919" y="900"/>
                  </a:cubicBezTo>
                  <a:close/>
                </a:path>
              </a:pathLst>
            </a:custGeom>
            <a:solidFill>
              <a:schemeClr val="accent1"/>
            </a:solidFill>
            <a:ln w="12700" cap="flat">
              <a:noFill/>
              <a:miter lim="400000"/>
            </a:ln>
            <a:effectLst/>
          </p:spPr>
          <p:txBody>
            <a:bodyPr wrap="square" lIns="45719" tIns="45719" rIns="45719" bIns="45719" numCol="1" anchor="ctr">
              <a:noAutofit/>
            </a:bodyPr>
            <a:lstStyle/>
            <a:p>
              <a:pPr>
                <a:defRPr>
                  <a:latin typeface="Tahoma"/>
                  <a:ea typeface="Tahoma"/>
                  <a:cs typeface="Tahoma"/>
                  <a:sym typeface="Tahoma"/>
                </a:defRPr>
              </a:pPr>
            </a:p>
          </p:txBody>
        </p:sp>
        <p:sp>
          <p:nvSpPr>
            <p:cNvPr id="473" name="Şekil"/>
            <p:cNvSpPr/>
            <p:nvPr/>
          </p:nvSpPr>
          <p:spPr>
            <a:xfrm rot="3913491">
              <a:off x="31792" y="6857"/>
              <a:ext cx="101443" cy="13493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900"/>
                  </a:moveTo>
                  <a:cubicBezTo>
                    <a:pt x="14480" y="3630"/>
                    <a:pt x="9600" y="12048"/>
                    <a:pt x="9600" y="21600"/>
                  </a:cubicBezTo>
                  <a:lnTo>
                    <a:pt x="0" y="21600"/>
                  </a:lnTo>
                  <a:cubicBezTo>
                    <a:pt x="0" y="9671"/>
                    <a:pt x="7522" y="0"/>
                    <a:pt x="16800" y="0"/>
                  </a:cubicBezTo>
                  <a:cubicBezTo>
                    <a:pt x="18425" y="0"/>
                    <a:pt x="20042" y="303"/>
                    <a:pt x="21600" y="900"/>
                  </a:cubicBezTo>
                  <a:close/>
                </a:path>
              </a:pathLst>
            </a:custGeom>
            <a:solidFill>
              <a:srgbClr val="000000">
                <a:alpha val="20000"/>
              </a:srgbClr>
            </a:solidFill>
            <a:ln w="12700" cap="flat">
              <a:noFill/>
              <a:miter lim="400000"/>
            </a:ln>
            <a:effectLst/>
          </p:spPr>
          <p:txBody>
            <a:bodyPr wrap="square" lIns="45719" tIns="45719" rIns="45719" bIns="45719" numCol="1" anchor="ctr">
              <a:noAutofit/>
            </a:bodyPr>
            <a:lstStyle/>
            <a:p>
              <a:pPr>
                <a:defRPr>
                  <a:latin typeface="Tahoma"/>
                  <a:ea typeface="Tahoma"/>
                  <a:cs typeface="Tahoma"/>
                  <a:sym typeface="Tahoma"/>
                </a:defRPr>
              </a:pPr>
            </a:p>
          </p:txBody>
        </p:sp>
        <p:sp>
          <p:nvSpPr>
            <p:cNvPr id="474" name="Çizgi"/>
            <p:cNvSpPr/>
            <p:nvPr/>
          </p:nvSpPr>
          <p:spPr>
            <a:xfrm rot="3913491">
              <a:off x="-2910" y="61094"/>
              <a:ext cx="220914" cy="13493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918" y="900"/>
                  </a:moveTo>
                  <a:cubicBezTo>
                    <a:pt x="6649" y="3630"/>
                    <a:pt x="4408" y="12048"/>
                    <a:pt x="4408" y="21600"/>
                  </a:cubicBezTo>
                  <a:lnTo>
                    <a:pt x="0" y="21600"/>
                  </a:lnTo>
                  <a:cubicBezTo>
                    <a:pt x="0" y="9671"/>
                    <a:pt x="3454" y="0"/>
                    <a:pt x="7714" y="0"/>
                  </a:cubicBezTo>
                  <a:lnTo>
                    <a:pt x="12123" y="0"/>
                  </a:lnTo>
                  <a:cubicBezTo>
                    <a:pt x="15392" y="0"/>
                    <a:pt x="18306" y="5770"/>
                    <a:pt x="19396" y="14400"/>
                  </a:cubicBezTo>
                  <a:lnTo>
                    <a:pt x="21600" y="14400"/>
                  </a:lnTo>
                  <a:lnTo>
                    <a:pt x="17633" y="21600"/>
                  </a:lnTo>
                  <a:lnTo>
                    <a:pt x="12784" y="14400"/>
                  </a:lnTo>
                  <a:lnTo>
                    <a:pt x="14988" y="14400"/>
                  </a:lnTo>
                  <a:lnTo>
                    <a:pt x="14988" y="14400"/>
                  </a:lnTo>
                  <a:cubicBezTo>
                    <a:pt x="13898" y="5770"/>
                    <a:pt x="10984" y="0"/>
                    <a:pt x="7714" y="0"/>
                  </a:cubicBezTo>
                </a:path>
              </a:pathLst>
            </a:custGeom>
            <a:noFill/>
            <a:ln w="12700" cap="flat">
              <a:solidFill>
                <a:srgbClr val="000000"/>
              </a:solidFill>
              <a:prstDash val="solid"/>
              <a:miter lim="800000"/>
            </a:ln>
            <a:effectLst/>
          </p:spPr>
          <p:txBody>
            <a:bodyPr wrap="square" lIns="45719" tIns="45719" rIns="45719" bIns="45719" numCol="1" anchor="ctr">
              <a:noAutofit/>
            </a:bodyPr>
            <a:lstStyle/>
            <a:p>
              <a:pPr>
                <a:defRPr>
                  <a:latin typeface="Tahoma"/>
                  <a:ea typeface="Tahoma"/>
                  <a:cs typeface="Tahoma"/>
                  <a:sym typeface="Tahoma"/>
                </a:defRPr>
              </a:pPr>
            </a:p>
          </p:txBody>
        </p:sp>
      </p:grpSp>
      <p:sp>
        <p:nvSpPr>
          <p:cNvPr id="476" name="Line 63"/>
          <p:cNvSpPr/>
          <p:nvPr/>
        </p:nvSpPr>
        <p:spPr>
          <a:xfrm>
            <a:off x="3267075" y="2933700"/>
            <a:ext cx="1574801" cy="0"/>
          </a:xfrm>
          <a:prstGeom prst="line">
            <a:avLst/>
          </a:prstGeom>
          <a:ln w="12700">
            <a:solidFill>
              <a:srgbClr val="0066FF"/>
            </a:solidFill>
            <a:prstDash val="dash"/>
          </a:ln>
        </p:spPr>
        <p:txBody>
          <a:bodyPr lIns="45719" rIns="45719"/>
          <a:lstStyle/>
          <a:p>
            <a:pPr/>
          </a:p>
        </p:txBody>
      </p:sp>
      <p:sp>
        <p:nvSpPr>
          <p:cNvPr id="477" name="Rectangle 64"/>
          <p:cNvSpPr/>
          <p:nvPr/>
        </p:nvSpPr>
        <p:spPr>
          <a:xfrm>
            <a:off x="4535487" y="6092825"/>
            <a:ext cx="4608513" cy="215900"/>
          </a:xfrm>
          <a:prstGeom prst="rect">
            <a:avLst/>
          </a:prstGeom>
          <a:solidFill>
            <a:srgbClr val="FFFFFF"/>
          </a:solidFill>
          <a:ln w="12700">
            <a:miter lim="400000"/>
          </a:ln>
        </p:spPr>
        <p:txBody>
          <a:bodyPr lIns="45719" rIns="45719" anchor="ctr"/>
          <a:lstStyle/>
          <a:p>
            <a:pPr>
              <a:defRPr>
                <a:latin typeface="Tahoma"/>
                <a:ea typeface="Tahoma"/>
                <a:cs typeface="Tahoma"/>
                <a:sym typeface="Tahoma"/>
              </a:defRPr>
            </a:pPr>
          </a:p>
        </p:txBody>
      </p:sp>
      <p:sp>
        <p:nvSpPr>
          <p:cNvPr id="478" name="Line 65"/>
          <p:cNvSpPr/>
          <p:nvPr/>
        </p:nvSpPr>
        <p:spPr>
          <a:xfrm flipH="1">
            <a:off x="1476374" y="2133600"/>
            <a:ext cx="358777" cy="1727201"/>
          </a:xfrm>
          <a:prstGeom prst="line">
            <a:avLst/>
          </a:prstGeom>
          <a:ln w="12700">
            <a:solidFill>
              <a:srgbClr val="00FF00"/>
            </a:solidFill>
            <a:prstDash val="dashDot"/>
          </a:ln>
        </p:spPr>
        <p:txBody>
          <a:bodyPr lIns="45719" rIns="45719"/>
          <a:lstStyle/>
          <a:p>
            <a:pPr/>
          </a:p>
        </p:txBody>
      </p:sp>
      <p:sp>
        <p:nvSpPr>
          <p:cNvPr id="479" name="Line 66"/>
          <p:cNvSpPr/>
          <p:nvPr/>
        </p:nvSpPr>
        <p:spPr>
          <a:xfrm flipH="1">
            <a:off x="1692274" y="2133600"/>
            <a:ext cx="142876" cy="1727201"/>
          </a:xfrm>
          <a:prstGeom prst="line">
            <a:avLst/>
          </a:prstGeom>
          <a:ln w="12700">
            <a:solidFill>
              <a:srgbClr val="00FF00"/>
            </a:solidFill>
            <a:prstDash val="dashDot"/>
          </a:ln>
        </p:spPr>
        <p:txBody>
          <a:bodyPr lIns="45719" rIns="45719"/>
          <a:lstStyle/>
          <a:p>
            <a:pPr/>
          </a:p>
        </p:txBody>
      </p:sp>
      <p:sp>
        <p:nvSpPr>
          <p:cNvPr id="480" name="Line 67"/>
          <p:cNvSpPr/>
          <p:nvPr/>
        </p:nvSpPr>
        <p:spPr>
          <a:xfrm flipH="1">
            <a:off x="1836420" y="2133600"/>
            <a:ext cx="1" cy="1727201"/>
          </a:xfrm>
          <a:prstGeom prst="line">
            <a:avLst/>
          </a:prstGeom>
          <a:ln w="12700">
            <a:solidFill>
              <a:srgbClr val="00FF00"/>
            </a:solidFill>
            <a:prstDash val="dashDot"/>
          </a:ln>
        </p:spPr>
        <p:txBody>
          <a:bodyPr lIns="45719" rIns="45719"/>
          <a:lstStyle/>
          <a:p>
            <a:pPr/>
          </a:p>
        </p:txBody>
      </p:sp>
      <p:sp>
        <p:nvSpPr>
          <p:cNvPr id="481" name="Line 68"/>
          <p:cNvSpPr/>
          <p:nvPr/>
        </p:nvSpPr>
        <p:spPr>
          <a:xfrm>
            <a:off x="1835150" y="2133600"/>
            <a:ext cx="144464" cy="1727201"/>
          </a:xfrm>
          <a:prstGeom prst="line">
            <a:avLst/>
          </a:prstGeom>
          <a:ln w="12700">
            <a:solidFill>
              <a:srgbClr val="00FF00"/>
            </a:solidFill>
            <a:prstDash val="dashDot"/>
          </a:ln>
        </p:spPr>
        <p:txBody>
          <a:bodyPr lIns="45719" rIns="45719"/>
          <a:lstStyle/>
          <a:p>
            <a:pPr/>
          </a:p>
        </p:txBody>
      </p:sp>
      <p:sp>
        <p:nvSpPr>
          <p:cNvPr id="482" name="Line 69"/>
          <p:cNvSpPr/>
          <p:nvPr/>
        </p:nvSpPr>
        <p:spPr>
          <a:xfrm>
            <a:off x="1835150" y="2133600"/>
            <a:ext cx="288926" cy="1727201"/>
          </a:xfrm>
          <a:prstGeom prst="line">
            <a:avLst/>
          </a:prstGeom>
          <a:ln w="12700">
            <a:solidFill>
              <a:srgbClr val="00FF00"/>
            </a:solidFill>
            <a:prstDash val="dashDot"/>
          </a:ln>
        </p:spPr>
        <p:txBody>
          <a:bodyPr lIns="45719" rIns="45719"/>
          <a:lstStyle/>
          <a:p>
            <a:pPr/>
          </a:p>
        </p:txBody>
      </p:sp>
      <p:sp>
        <p:nvSpPr>
          <p:cNvPr id="483" name="Line 70"/>
          <p:cNvSpPr/>
          <p:nvPr/>
        </p:nvSpPr>
        <p:spPr>
          <a:xfrm>
            <a:off x="1835150" y="2133600"/>
            <a:ext cx="433388" cy="1727201"/>
          </a:xfrm>
          <a:prstGeom prst="line">
            <a:avLst/>
          </a:prstGeom>
          <a:ln w="12700">
            <a:solidFill>
              <a:srgbClr val="00FF00"/>
            </a:solidFill>
            <a:prstDash val="dashDot"/>
          </a:ln>
        </p:spPr>
        <p:txBody>
          <a:bodyPr lIns="45719" rIns="45719"/>
          <a:lstStyle/>
          <a:p>
            <a:pPr/>
          </a:p>
        </p:txBody>
      </p:sp>
      <p:sp>
        <p:nvSpPr>
          <p:cNvPr id="484" name="Line 71"/>
          <p:cNvSpPr/>
          <p:nvPr/>
        </p:nvSpPr>
        <p:spPr>
          <a:xfrm flipH="1">
            <a:off x="3635374" y="2133599"/>
            <a:ext cx="431801" cy="1655764"/>
          </a:xfrm>
          <a:prstGeom prst="line">
            <a:avLst/>
          </a:prstGeom>
          <a:ln w="12700">
            <a:solidFill>
              <a:srgbClr val="00FF00"/>
            </a:solidFill>
            <a:prstDash val="dashDot"/>
          </a:ln>
        </p:spPr>
        <p:txBody>
          <a:bodyPr lIns="45719" rIns="45719"/>
          <a:lstStyle/>
          <a:p>
            <a:pPr/>
          </a:p>
        </p:txBody>
      </p:sp>
      <p:sp>
        <p:nvSpPr>
          <p:cNvPr id="485" name="Line 72"/>
          <p:cNvSpPr/>
          <p:nvPr/>
        </p:nvSpPr>
        <p:spPr>
          <a:xfrm flipH="1">
            <a:off x="3779837" y="2133600"/>
            <a:ext cx="287338" cy="1727201"/>
          </a:xfrm>
          <a:prstGeom prst="line">
            <a:avLst/>
          </a:prstGeom>
          <a:ln w="12700">
            <a:solidFill>
              <a:srgbClr val="00FF00"/>
            </a:solidFill>
            <a:prstDash val="dashDot"/>
          </a:ln>
        </p:spPr>
        <p:txBody>
          <a:bodyPr lIns="45719" rIns="45719"/>
          <a:lstStyle/>
          <a:p>
            <a:pPr/>
          </a:p>
        </p:txBody>
      </p:sp>
      <p:sp>
        <p:nvSpPr>
          <p:cNvPr id="486" name="Line 73"/>
          <p:cNvSpPr/>
          <p:nvPr/>
        </p:nvSpPr>
        <p:spPr>
          <a:xfrm flipH="1">
            <a:off x="3995737" y="2133600"/>
            <a:ext cx="71438" cy="1727201"/>
          </a:xfrm>
          <a:prstGeom prst="line">
            <a:avLst/>
          </a:prstGeom>
          <a:ln w="12700">
            <a:solidFill>
              <a:srgbClr val="00FF00"/>
            </a:solidFill>
            <a:prstDash val="dashDot"/>
          </a:ln>
        </p:spPr>
        <p:txBody>
          <a:bodyPr lIns="45719" rIns="45719"/>
          <a:lstStyle/>
          <a:p>
            <a:pPr/>
          </a:p>
        </p:txBody>
      </p:sp>
      <p:sp>
        <p:nvSpPr>
          <p:cNvPr id="487" name="Line 74"/>
          <p:cNvSpPr/>
          <p:nvPr/>
        </p:nvSpPr>
        <p:spPr>
          <a:xfrm>
            <a:off x="4067175" y="2133600"/>
            <a:ext cx="73026" cy="1727201"/>
          </a:xfrm>
          <a:prstGeom prst="line">
            <a:avLst/>
          </a:prstGeom>
          <a:ln w="12700">
            <a:solidFill>
              <a:srgbClr val="00FF00"/>
            </a:solidFill>
            <a:prstDash val="dashDot"/>
          </a:ln>
        </p:spPr>
        <p:txBody>
          <a:bodyPr lIns="45719" rIns="45719"/>
          <a:lstStyle/>
          <a:p>
            <a:pPr/>
          </a:p>
        </p:txBody>
      </p:sp>
      <p:sp>
        <p:nvSpPr>
          <p:cNvPr id="488" name="Line 75"/>
          <p:cNvSpPr/>
          <p:nvPr/>
        </p:nvSpPr>
        <p:spPr>
          <a:xfrm>
            <a:off x="4067175" y="2133600"/>
            <a:ext cx="217488" cy="1727201"/>
          </a:xfrm>
          <a:prstGeom prst="line">
            <a:avLst/>
          </a:prstGeom>
          <a:ln w="12700">
            <a:solidFill>
              <a:srgbClr val="00FF00"/>
            </a:solidFill>
            <a:prstDash val="dashDot"/>
          </a:ln>
        </p:spPr>
        <p:txBody>
          <a:bodyPr lIns="45719" rIns="45719"/>
          <a:lstStyle/>
          <a:p>
            <a:pPr/>
          </a:p>
        </p:txBody>
      </p:sp>
      <p:sp>
        <p:nvSpPr>
          <p:cNvPr id="489" name="Line 76"/>
          <p:cNvSpPr/>
          <p:nvPr/>
        </p:nvSpPr>
        <p:spPr>
          <a:xfrm>
            <a:off x="4067174" y="2133600"/>
            <a:ext cx="360365" cy="1727201"/>
          </a:xfrm>
          <a:prstGeom prst="line">
            <a:avLst/>
          </a:prstGeom>
          <a:ln w="12700">
            <a:solidFill>
              <a:srgbClr val="00FF00"/>
            </a:solidFill>
            <a:prstDash val="dashDot"/>
          </a:ln>
        </p:spPr>
        <p:txBody>
          <a:bodyPr lIns="45719" rIns="45719"/>
          <a:lstStyle/>
          <a:p>
            <a:pPr/>
          </a:p>
        </p:txBody>
      </p:sp>
      <p:sp>
        <p:nvSpPr>
          <p:cNvPr id="490" name="Line 77"/>
          <p:cNvSpPr/>
          <p:nvPr/>
        </p:nvSpPr>
        <p:spPr>
          <a:xfrm>
            <a:off x="3779837" y="3141663"/>
            <a:ext cx="504826" cy="1"/>
          </a:xfrm>
          <a:prstGeom prst="line">
            <a:avLst/>
          </a:prstGeom>
          <a:ln w="19050">
            <a:solidFill>
              <a:srgbClr val="0066FF"/>
            </a:solidFill>
            <a:prstDash val="sysDot"/>
          </a:ln>
        </p:spPr>
        <p:txBody>
          <a:bodyPr lIns="45719" rIns="45719"/>
          <a:lstStyle/>
          <a:p>
            <a:pPr/>
          </a:p>
        </p:txBody>
      </p:sp>
      <p:sp>
        <p:nvSpPr>
          <p:cNvPr id="491" name="Line 78"/>
          <p:cNvSpPr/>
          <p:nvPr/>
        </p:nvSpPr>
        <p:spPr>
          <a:xfrm>
            <a:off x="3779837" y="3357562"/>
            <a:ext cx="504826" cy="1"/>
          </a:xfrm>
          <a:prstGeom prst="line">
            <a:avLst/>
          </a:prstGeom>
          <a:ln w="19050">
            <a:solidFill>
              <a:srgbClr val="0066FF"/>
            </a:solidFill>
            <a:prstDash val="sysDot"/>
          </a:ln>
        </p:spPr>
        <p:txBody>
          <a:bodyPr lIns="45719" rIns="45719"/>
          <a:lstStyle/>
          <a:p>
            <a:pPr/>
          </a:p>
        </p:txBody>
      </p:sp>
      <p:sp>
        <p:nvSpPr>
          <p:cNvPr id="492" name="Line 79"/>
          <p:cNvSpPr/>
          <p:nvPr/>
        </p:nvSpPr>
        <p:spPr>
          <a:xfrm>
            <a:off x="3779837" y="3500437"/>
            <a:ext cx="504826" cy="1"/>
          </a:xfrm>
          <a:prstGeom prst="line">
            <a:avLst/>
          </a:prstGeom>
          <a:ln w="19050">
            <a:solidFill>
              <a:srgbClr val="0066FF"/>
            </a:solidFill>
            <a:prstDash val="sysDot"/>
          </a:ln>
        </p:spPr>
        <p:txBody>
          <a:bodyPr lIns="45719" rIns="45719"/>
          <a:lstStyle/>
          <a:p>
            <a:pPr/>
          </a:p>
        </p:txBody>
      </p:sp>
      <p:sp>
        <p:nvSpPr>
          <p:cNvPr id="493" name="Line 80"/>
          <p:cNvSpPr/>
          <p:nvPr/>
        </p:nvSpPr>
        <p:spPr>
          <a:xfrm>
            <a:off x="3779837" y="3716337"/>
            <a:ext cx="504826" cy="1"/>
          </a:xfrm>
          <a:prstGeom prst="line">
            <a:avLst/>
          </a:prstGeom>
          <a:ln w="19050">
            <a:solidFill>
              <a:srgbClr val="0066FF"/>
            </a:solidFill>
            <a:prstDash val="sysDot"/>
          </a:ln>
        </p:spPr>
        <p:txBody>
          <a:bodyPr lIns="45719" rIns="45719"/>
          <a:lstStyle/>
          <a:p>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1" presetID="22" grpId="1" fill="hold">
                                  <p:stCondLst>
                                    <p:cond delay="0"/>
                                  </p:stCondLst>
                                  <p:iterate type="el" backwards="0">
                                    <p:tmAbs val="0"/>
                                  </p:iterate>
                                  <p:childTnLst>
                                    <p:set>
                                      <p:cBhvr>
                                        <p:cTn id="6" fill="hold"/>
                                        <p:tgtEl>
                                          <p:spTgt spid="478"/>
                                        </p:tgtEl>
                                        <p:attrNameLst>
                                          <p:attrName>style.visibility</p:attrName>
                                        </p:attrNameLst>
                                      </p:cBhvr>
                                      <p:to>
                                        <p:strVal val="visible"/>
                                      </p:to>
                                    </p:set>
                                    <p:animEffect filter="wipe(up)" transition="in">
                                      <p:cBhvr>
                                        <p:cTn id="7" dur="1000"/>
                                        <p:tgtEl>
                                          <p:spTgt spid="478"/>
                                        </p:tgtEl>
                                      </p:cBhvr>
                                    </p:animEffect>
                                  </p:childTnLst>
                                </p:cTn>
                              </p:par>
                            </p:childTnLst>
                          </p:cTn>
                        </p:par>
                        <p:par>
                          <p:cTn id="8" fill="hold">
                            <p:stCondLst>
                              <p:cond delay="1000"/>
                            </p:stCondLst>
                            <p:childTnLst>
                              <p:par>
                                <p:cTn id="9" presetClass="entr" nodeType="afterEffect" presetSubtype="1" presetID="22" grpId="2" fill="hold">
                                  <p:stCondLst>
                                    <p:cond delay="0"/>
                                  </p:stCondLst>
                                  <p:iterate type="el" backwards="0">
                                    <p:tmAbs val="0"/>
                                  </p:iterate>
                                  <p:childTnLst>
                                    <p:set>
                                      <p:cBhvr>
                                        <p:cTn id="10" fill="hold"/>
                                        <p:tgtEl>
                                          <p:spTgt spid="479"/>
                                        </p:tgtEl>
                                        <p:attrNameLst>
                                          <p:attrName>style.visibility</p:attrName>
                                        </p:attrNameLst>
                                      </p:cBhvr>
                                      <p:to>
                                        <p:strVal val="visible"/>
                                      </p:to>
                                    </p:set>
                                    <p:animEffect filter="wipe(up)" transition="in">
                                      <p:cBhvr>
                                        <p:cTn id="11" dur="1000"/>
                                        <p:tgtEl>
                                          <p:spTgt spid="479"/>
                                        </p:tgtEl>
                                      </p:cBhvr>
                                    </p:animEffect>
                                  </p:childTnLst>
                                </p:cTn>
                              </p:par>
                            </p:childTnLst>
                          </p:cTn>
                        </p:par>
                        <p:par>
                          <p:cTn id="12" fill="hold">
                            <p:stCondLst>
                              <p:cond delay="2000"/>
                            </p:stCondLst>
                            <p:childTnLst>
                              <p:par>
                                <p:cTn id="13" presetClass="entr" nodeType="afterEffect" presetSubtype="1" presetID="22" grpId="3" fill="hold">
                                  <p:stCondLst>
                                    <p:cond delay="0"/>
                                  </p:stCondLst>
                                  <p:iterate type="el" backwards="0">
                                    <p:tmAbs val="0"/>
                                  </p:iterate>
                                  <p:childTnLst>
                                    <p:set>
                                      <p:cBhvr>
                                        <p:cTn id="14" fill="hold"/>
                                        <p:tgtEl>
                                          <p:spTgt spid="480"/>
                                        </p:tgtEl>
                                        <p:attrNameLst>
                                          <p:attrName>style.visibility</p:attrName>
                                        </p:attrNameLst>
                                      </p:cBhvr>
                                      <p:to>
                                        <p:strVal val="visible"/>
                                      </p:to>
                                    </p:set>
                                    <p:animEffect filter="wipe(up)" transition="in">
                                      <p:cBhvr>
                                        <p:cTn id="15" dur="1000"/>
                                        <p:tgtEl>
                                          <p:spTgt spid="480"/>
                                        </p:tgtEl>
                                      </p:cBhvr>
                                    </p:animEffect>
                                  </p:childTnLst>
                                </p:cTn>
                              </p:par>
                            </p:childTnLst>
                          </p:cTn>
                        </p:par>
                        <p:par>
                          <p:cTn id="16" fill="hold">
                            <p:stCondLst>
                              <p:cond delay="3000"/>
                            </p:stCondLst>
                            <p:childTnLst>
                              <p:par>
                                <p:cTn id="17" presetClass="entr" nodeType="afterEffect" presetSubtype="1" presetID="22" grpId="4" fill="hold">
                                  <p:stCondLst>
                                    <p:cond delay="0"/>
                                  </p:stCondLst>
                                  <p:iterate type="el" backwards="0">
                                    <p:tmAbs val="0"/>
                                  </p:iterate>
                                  <p:childTnLst>
                                    <p:set>
                                      <p:cBhvr>
                                        <p:cTn id="18" fill="hold"/>
                                        <p:tgtEl>
                                          <p:spTgt spid="481"/>
                                        </p:tgtEl>
                                        <p:attrNameLst>
                                          <p:attrName>style.visibility</p:attrName>
                                        </p:attrNameLst>
                                      </p:cBhvr>
                                      <p:to>
                                        <p:strVal val="visible"/>
                                      </p:to>
                                    </p:set>
                                    <p:animEffect filter="wipe(up)" transition="in">
                                      <p:cBhvr>
                                        <p:cTn id="19" dur="1000"/>
                                        <p:tgtEl>
                                          <p:spTgt spid="481"/>
                                        </p:tgtEl>
                                      </p:cBhvr>
                                    </p:animEffect>
                                  </p:childTnLst>
                                </p:cTn>
                              </p:par>
                            </p:childTnLst>
                          </p:cTn>
                        </p:par>
                        <p:par>
                          <p:cTn id="20" fill="hold">
                            <p:stCondLst>
                              <p:cond delay="4000"/>
                            </p:stCondLst>
                            <p:childTnLst>
                              <p:par>
                                <p:cTn id="21" presetClass="entr" nodeType="afterEffect" presetSubtype="1" presetID="22" grpId="5" fill="hold">
                                  <p:stCondLst>
                                    <p:cond delay="0"/>
                                  </p:stCondLst>
                                  <p:iterate type="el" backwards="0">
                                    <p:tmAbs val="0"/>
                                  </p:iterate>
                                  <p:childTnLst>
                                    <p:set>
                                      <p:cBhvr>
                                        <p:cTn id="22" fill="hold"/>
                                        <p:tgtEl>
                                          <p:spTgt spid="482"/>
                                        </p:tgtEl>
                                        <p:attrNameLst>
                                          <p:attrName>style.visibility</p:attrName>
                                        </p:attrNameLst>
                                      </p:cBhvr>
                                      <p:to>
                                        <p:strVal val="visible"/>
                                      </p:to>
                                    </p:set>
                                    <p:animEffect filter="wipe(up)" transition="in">
                                      <p:cBhvr>
                                        <p:cTn id="23" dur="1000"/>
                                        <p:tgtEl>
                                          <p:spTgt spid="482"/>
                                        </p:tgtEl>
                                      </p:cBhvr>
                                    </p:animEffect>
                                  </p:childTnLst>
                                </p:cTn>
                              </p:par>
                            </p:childTnLst>
                          </p:cTn>
                        </p:par>
                        <p:par>
                          <p:cTn id="24" fill="hold">
                            <p:stCondLst>
                              <p:cond delay="5000"/>
                            </p:stCondLst>
                            <p:childTnLst>
                              <p:par>
                                <p:cTn id="25" presetClass="entr" nodeType="afterEffect" presetSubtype="1" presetID="22" grpId="6" fill="hold">
                                  <p:stCondLst>
                                    <p:cond delay="0"/>
                                  </p:stCondLst>
                                  <p:iterate type="el" backwards="0">
                                    <p:tmAbs val="0"/>
                                  </p:iterate>
                                  <p:childTnLst>
                                    <p:set>
                                      <p:cBhvr>
                                        <p:cTn id="26" fill="hold"/>
                                        <p:tgtEl>
                                          <p:spTgt spid="483"/>
                                        </p:tgtEl>
                                        <p:attrNameLst>
                                          <p:attrName>style.visibility</p:attrName>
                                        </p:attrNameLst>
                                      </p:cBhvr>
                                      <p:to>
                                        <p:strVal val="visible"/>
                                      </p:to>
                                    </p:set>
                                    <p:animEffect filter="wipe(up)" transition="in">
                                      <p:cBhvr>
                                        <p:cTn id="27" dur="1000"/>
                                        <p:tgtEl>
                                          <p:spTgt spid="483"/>
                                        </p:tgtEl>
                                      </p:cBhvr>
                                    </p:animEffect>
                                  </p:childTnLst>
                                </p:cTn>
                              </p:par>
                            </p:childTnLst>
                          </p:cTn>
                        </p:par>
                        <p:par>
                          <p:cTn id="28" fill="hold">
                            <p:stCondLst>
                              <p:cond delay="6000"/>
                            </p:stCondLst>
                            <p:childTnLst>
                              <p:par>
                                <p:cTn id="29" presetClass="entr" nodeType="afterEffect" presetSubtype="1" presetID="22" grpId="7" fill="hold">
                                  <p:stCondLst>
                                    <p:cond delay="0"/>
                                  </p:stCondLst>
                                  <p:iterate type="el" backwards="0">
                                    <p:tmAbs val="0"/>
                                  </p:iterate>
                                  <p:childTnLst>
                                    <p:set>
                                      <p:cBhvr>
                                        <p:cTn id="30" fill="hold"/>
                                        <p:tgtEl>
                                          <p:spTgt spid="484"/>
                                        </p:tgtEl>
                                        <p:attrNameLst>
                                          <p:attrName>style.visibility</p:attrName>
                                        </p:attrNameLst>
                                      </p:cBhvr>
                                      <p:to>
                                        <p:strVal val="visible"/>
                                      </p:to>
                                    </p:set>
                                    <p:animEffect filter="wipe(up)" transition="in">
                                      <p:cBhvr>
                                        <p:cTn id="31" dur="1000"/>
                                        <p:tgtEl>
                                          <p:spTgt spid="484"/>
                                        </p:tgtEl>
                                      </p:cBhvr>
                                    </p:animEffect>
                                  </p:childTnLst>
                                </p:cTn>
                              </p:par>
                            </p:childTnLst>
                          </p:cTn>
                        </p:par>
                        <p:par>
                          <p:cTn id="32" fill="hold">
                            <p:stCondLst>
                              <p:cond delay="7000"/>
                            </p:stCondLst>
                            <p:childTnLst>
                              <p:par>
                                <p:cTn id="33" presetClass="entr" nodeType="afterEffect" presetSubtype="1" presetID="22" grpId="8" fill="hold">
                                  <p:stCondLst>
                                    <p:cond delay="0"/>
                                  </p:stCondLst>
                                  <p:iterate type="el" backwards="0">
                                    <p:tmAbs val="0"/>
                                  </p:iterate>
                                  <p:childTnLst>
                                    <p:set>
                                      <p:cBhvr>
                                        <p:cTn id="34" fill="hold"/>
                                        <p:tgtEl>
                                          <p:spTgt spid="485"/>
                                        </p:tgtEl>
                                        <p:attrNameLst>
                                          <p:attrName>style.visibility</p:attrName>
                                        </p:attrNameLst>
                                      </p:cBhvr>
                                      <p:to>
                                        <p:strVal val="visible"/>
                                      </p:to>
                                    </p:set>
                                    <p:animEffect filter="wipe(up)" transition="in">
                                      <p:cBhvr>
                                        <p:cTn id="35" dur="1000"/>
                                        <p:tgtEl>
                                          <p:spTgt spid="485"/>
                                        </p:tgtEl>
                                      </p:cBhvr>
                                    </p:animEffect>
                                  </p:childTnLst>
                                </p:cTn>
                              </p:par>
                            </p:childTnLst>
                          </p:cTn>
                        </p:par>
                        <p:par>
                          <p:cTn id="36" fill="hold">
                            <p:stCondLst>
                              <p:cond delay="8000"/>
                            </p:stCondLst>
                            <p:childTnLst>
                              <p:par>
                                <p:cTn id="37" presetClass="entr" nodeType="afterEffect" presetSubtype="1" presetID="22" grpId="9" fill="hold">
                                  <p:stCondLst>
                                    <p:cond delay="0"/>
                                  </p:stCondLst>
                                  <p:iterate type="el" backwards="0">
                                    <p:tmAbs val="0"/>
                                  </p:iterate>
                                  <p:childTnLst>
                                    <p:set>
                                      <p:cBhvr>
                                        <p:cTn id="38" fill="hold"/>
                                        <p:tgtEl>
                                          <p:spTgt spid="486"/>
                                        </p:tgtEl>
                                        <p:attrNameLst>
                                          <p:attrName>style.visibility</p:attrName>
                                        </p:attrNameLst>
                                      </p:cBhvr>
                                      <p:to>
                                        <p:strVal val="visible"/>
                                      </p:to>
                                    </p:set>
                                    <p:animEffect filter="wipe(up)" transition="in">
                                      <p:cBhvr>
                                        <p:cTn id="39" dur="1000"/>
                                        <p:tgtEl>
                                          <p:spTgt spid="486"/>
                                        </p:tgtEl>
                                      </p:cBhvr>
                                    </p:animEffect>
                                  </p:childTnLst>
                                </p:cTn>
                              </p:par>
                            </p:childTnLst>
                          </p:cTn>
                        </p:par>
                        <p:par>
                          <p:cTn id="40" fill="hold">
                            <p:stCondLst>
                              <p:cond delay="9000"/>
                            </p:stCondLst>
                            <p:childTnLst>
                              <p:par>
                                <p:cTn id="41" presetClass="entr" nodeType="afterEffect" presetSubtype="1" presetID="22" grpId="10" fill="hold">
                                  <p:stCondLst>
                                    <p:cond delay="0"/>
                                  </p:stCondLst>
                                  <p:iterate type="el" backwards="0">
                                    <p:tmAbs val="0"/>
                                  </p:iterate>
                                  <p:childTnLst>
                                    <p:set>
                                      <p:cBhvr>
                                        <p:cTn id="42" fill="hold"/>
                                        <p:tgtEl>
                                          <p:spTgt spid="487"/>
                                        </p:tgtEl>
                                        <p:attrNameLst>
                                          <p:attrName>style.visibility</p:attrName>
                                        </p:attrNameLst>
                                      </p:cBhvr>
                                      <p:to>
                                        <p:strVal val="visible"/>
                                      </p:to>
                                    </p:set>
                                    <p:animEffect filter="wipe(up)" transition="in">
                                      <p:cBhvr>
                                        <p:cTn id="43" dur="1000"/>
                                        <p:tgtEl>
                                          <p:spTgt spid="487"/>
                                        </p:tgtEl>
                                      </p:cBhvr>
                                    </p:animEffect>
                                  </p:childTnLst>
                                </p:cTn>
                              </p:par>
                            </p:childTnLst>
                          </p:cTn>
                        </p:par>
                        <p:par>
                          <p:cTn id="44" fill="hold">
                            <p:stCondLst>
                              <p:cond delay="10000"/>
                            </p:stCondLst>
                            <p:childTnLst>
                              <p:par>
                                <p:cTn id="45" presetClass="entr" nodeType="afterEffect" presetSubtype="1" presetID="22" grpId="11" fill="hold">
                                  <p:stCondLst>
                                    <p:cond delay="0"/>
                                  </p:stCondLst>
                                  <p:iterate type="el" backwards="0">
                                    <p:tmAbs val="0"/>
                                  </p:iterate>
                                  <p:childTnLst>
                                    <p:set>
                                      <p:cBhvr>
                                        <p:cTn id="46" fill="hold"/>
                                        <p:tgtEl>
                                          <p:spTgt spid="488"/>
                                        </p:tgtEl>
                                        <p:attrNameLst>
                                          <p:attrName>style.visibility</p:attrName>
                                        </p:attrNameLst>
                                      </p:cBhvr>
                                      <p:to>
                                        <p:strVal val="visible"/>
                                      </p:to>
                                    </p:set>
                                    <p:animEffect filter="wipe(up)" transition="in">
                                      <p:cBhvr>
                                        <p:cTn id="47" dur="1000"/>
                                        <p:tgtEl>
                                          <p:spTgt spid="488"/>
                                        </p:tgtEl>
                                      </p:cBhvr>
                                    </p:animEffect>
                                  </p:childTnLst>
                                </p:cTn>
                              </p:par>
                            </p:childTnLst>
                          </p:cTn>
                        </p:par>
                        <p:par>
                          <p:cTn id="48" fill="hold">
                            <p:stCondLst>
                              <p:cond delay="11000"/>
                            </p:stCondLst>
                            <p:childTnLst>
                              <p:par>
                                <p:cTn id="49" presetClass="entr" nodeType="afterEffect" presetSubtype="1" presetID="22" grpId="12" fill="hold">
                                  <p:stCondLst>
                                    <p:cond delay="0"/>
                                  </p:stCondLst>
                                  <p:iterate type="el" backwards="0">
                                    <p:tmAbs val="0"/>
                                  </p:iterate>
                                  <p:childTnLst>
                                    <p:set>
                                      <p:cBhvr>
                                        <p:cTn id="50" fill="hold"/>
                                        <p:tgtEl>
                                          <p:spTgt spid="489"/>
                                        </p:tgtEl>
                                        <p:attrNameLst>
                                          <p:attrName>style.visibility</p:attrName>
                                        </p:attrNameLst>
                                      </p:cBhvr>
                                      <p:to>
                                        <p:strVal val="visible"/>
                                      </p:to>
                                    </p:set>
                                    <p:animEffect filter="wipe(up)" transition="in">
                                      <p:cBhvr>
                                        <p:cTn id="51" dur="1000"/>
                                        <p:tgtEl>
                                          <p:spTgt spid="48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488" grpId="11"/>
      <p:bldP build="whole" bldLvl="1" animBg="1" rev="0" advAuto="0" spid="481" grpId="4"/>
      <p:bldP build="whole" bldLvl="1" animBg="1" rev="0" advAuto="0" spid="479" grpId="2"/>
      <p:bldP build="whole" bldLvl="1" animBg="1" rev="0" advAuto="0" spid="484" grpId="7"/>
      <p:bldP build="whole" bldLvl="1" animBg="1" rev="0" advAuto="0" spid="486" grpId="9"/>
      <p:bldP build="whole" bldLvl="1" animBg="1" rev="0" advAuto="0" spid="487" grpId="10"/>
      <p:bldP build="whole" bldLvl="1" animBg="1" rev="0" advAuto="0" spid="485" grpId="8"/>
      <p:bldP build="whole" bldLvl="1" animBg="1" rev="0" advAuto="0" spid="489" grpId="12"/>
      <p:bldP build="whole" bldLvl="1" animBg="1" rev="0" advAuto="0" spid="478" grpId="1"/>
      <p:bldP build="whole" bldLvl="1" animBg="1" rev="0" advAuto="0" spid="482" grpId="5"/>
      <p:bldP build="whole" bldLvl="1" animBg="1" rev="0" advAuto="0" spid="483" grpId="6"/>
      <p:bldP build="whole" bldLvl="1" animBg="1" rev="0" advAuto="0" spid="480" grpId="3"/>
    </p:bldLst>
  </p:timing>
</p:sld>
</file>

<file path=ppt/slides/slide4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95" name="1 Başlık"/>
          <p:cNvSpPr txBox="1"/>
          <p:nvPr>
            <p:ph type="title"/>
          </p:nvPr>
        </p:nvSpPr>
        <p:spPr>
          <a:prstGeom prst="rect">
            <a:avLst/>
          </a:prstGeom>
        </p:spPr>
        <p:txBody>
          <a:bodyPr/>
          <a:lstStyle/>
          <a:p>
            <a:pPr>
              <a:defRPr sz="5400">
                <a:latin typeface="Tahoma Bold"/>
                <a:ea typeface="Tahoma Bold"/>
                <a:cs typeface="Tahoma Bold"/>
                <a:sym typeface="Tahoma Bold"/>
              </a:defRPr>
            </a:pPr>
            <a:r>
              <a:t>S</a:t>
            </a:r>
            <a:r>
              <a:rPr baseline="-25000"/>
              <a:t>p</a:t>
            </a:r>
            <a:r>
              <a:t> </a:t>
            </a:r>
          </a:p>
        </p:txBody>
      </p:sp>
      <p:sp>
        <p:nvSpPr>
          <p:cNvPr id="496" name="2 İçerik Yer Tutucusu"/>
          <p:cNvSpPr txBox="1"/>
          <p:nvPr>
            <p:ph type="body" idx="1"/>
          </p:nvPr>
        </p:nvSpPr>
        <p:spPr>
          <a:xfrm>
            <a:off x="457200" y="1600200"/>
            <a:ext cx="8229600" cy="4525963"/>
          </a:xfrm>
          <a:prstGeom prst="rect">
            <a:avLst/>
          </a:prstGeom>
        </p:spPr>
        <p:txBody>
          <a:bodyPr/>
          <a:lstStyle/>
          <a:p>
            <a:pPr algn="just">
              <a:lnSpc>
                <a:spcPct val="90000"/>
              </a:lnSpc>
              <a:defRPr>
                <a:latin typeface="Tahoma"/>
                <a:ea typeface="Tahoma"/>
                <a:cs typeface="Tahoma"/>
                <a:sym typeface="Tahoma"/>
              </a:defRPr>
            </a:pPr>
            <a:r>
              <a:t>Fantom içinde, referans derinliğe kadar ( alan değişimine bağlı olarak ) oluşan saçılmalara karşı gelen faktördür. </a:t>
            </a:r>
          </a:p>
          <a:p>
            <a:pPr algn="just">
              <a:lnSpc>
                <a:spcPct val="90000"/>
              </a:lnSpc>
              <a:defRPr>
                <a:latin typeface="Tahoma"/>
                <a:ea typeface="Tahoma"/>
                <a:cs typeface="Tahoma"/>
                <a:sym typeface="Tahoma"/>
              </a:defRPr>
            </a:pPr>
          </a:p>
          <a:p>
            <a:pPr algn="just">
              <a:lnSpc>
                <a:spcPct val="90000"/>
              </a:lnSpc>
              <a:defRPr>
                <a:latin typeface="Tahoma"/>
                <a:ea typeface="Tahoma"/>
                <a:cs typeface="Tahoma"/>
                <a:sym typeface="Tahoma"/>
              </a:defRPr>
            </a:pPr>
            <a:r>
              <a:t>Doğrudan ölçülemez.</a:t>
            </a:r>
          </a:p>
          <a:p>
            <a:pPr algn="just">
              <a:lnSpc>
                <a:spcPct val="90000"/>
              </a:lnSpc>
              <a:defRPr>
                <a:latin typeface="Tahoma"/>
                <a:ea typeface="Tahoma"/>
                <a:cs typeface="Tahoma"/>
                <a:sym typeface="Tahoma"/>
              </a:defRPr>
            </a:pPr>
          </a:p>
          <a:p>
            <a:pPr algn="just">
              <a:lnSpc>
                <a:spcPct val="90000"/>
              </a:lnSpc>
              <a:defRPr>
                <a:latin typeface="Tahoma"/>
                <a:ea typeface="Tahoma"/>
                <a:cs typeface="Tahoma"/>
                <a:sym typeface="Tahoma"/>
              </a:defRPr>
            </a:pPr>
            <a:r>
              <a:t>S</a:t>
            </a:r>
            <a:r>
              <a:rPr baseline="-25000"/>
              <a:t>p</a:t>
            </a:r>
            <a:r>
              <a:t> = S</a:t>
            </a:r>
            <a:r>
              <a:rPr baseline="-25000"/>
              <a:t>cp</a:t>
            </a:r>
            <a:r>
              <a:t> / S</a:t>
            </a:r>
            <a:r>
              <a:rPr baseline="-25000"/>
              <a:t>c</a:t>
            </a:r>
          </a:p>
        </p:txBody>
      </p:sp>
    </p:spTree>
  </p:cSld>
  <p:clrMapOvr>
    <a:masterClrMapping/>
  </p:clrMapOvr>
  <p:transition xmlns:p14="http://schemas.microsoft.com/office/powerpoint/2010/main" spd="med" advClick="1"/>
</p:sld>
</file>

<file path=ppt/slides/slide4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98" name="Text Box 2"/>
          <p:cNvSpPr txBox="1"/>
          <p:nvPr/>
        </p:nvSpPr>
        <p:spPr>
          <a:xfrm>
            <a:off x="729933" y="1196751"/>
            <a:ext cx="7530146" cy="48793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defRPr sz="2400">
                <a:latin typeface="Tahoma Bold"/>
                <a:ea typeface="Tahoma Bold"/>
                <a:cs typeface="Tahoma Bold"/>
                <a:sym typeface="Tahoma Bold"/>
              </a:defRPr>
            </a:pPr>
            <a:r>
              <a:t>FANTOM  SAÇILMA  DÜZELTME  FAKTÖRÜ (S</a:t>
            </a:r>
            <a:r>
              <a:rPr sz="1600"/>
              <a:t>p</a:t>
            </a:r>
            <a:r>
              <a:t>) :</a:t>
            </a:r>
          </a:p>
          <a:p>
            <a:pPr algn="just">
              <a:defRPr sz="2400">
                <a:latin typeface="Tahoma Bold"/>
                <a:ea typeface="Tahoma Bold"/>
                <a:cs typeface="Tahoma Bold"/>
                <a:sym typeface="Tahoma Bold"/>
              </a:defRPr>
            </a:pPr>
          </a:p>
          <a:p>
            <a:pPr algn="just">
              <a:defRPr sz="2400">
                <a:latin typeface="Tahoma"/>
                <a:ea typeface="Tahoma"/>
                <a:cs typeface="Tahoma"/>
                <a:sym typeface="Tahoma"/>
              </a:defRPr>
            </a:pPr>
            <a:r>
              <a:t>S</a:t>
            </a:r>
            <a:r>
              <a:rPr sz="1600"/>
              <a:t>p</a:t>
            </a:r>
            <a:r>
              <a:t>, alan büyüklüğü değişirken , fantomda bir referans derinliğinde ortaya çıkan saçılan radyasyondaki değişimi göz önüne alır. S</a:t>
            </a:r>
            <a:r>
              <a:rPr sz="1600"/>
              <a:t>p</a:t>
            </a:r>
            <a:r>
              <a:t> verilen bir alan için referans derinlikteki (Örn:d</a:t>
            </a:r>
            <a:r>
              <a:rPr sz="1600"/>
              <a:t>max</a:t>
            </a:r>
            <a:r>
              <a:t>) doz şiddetinin ,aynı kolimatör açıklığıyla, referans alan büyüklüğü için, aynı derinlikteki doz şiddetine oranıdır.</a:t>
            </a:r>
          </a:p>
          <a:p>
            <a:pPr algn="just">
              <a:defRPr sz="2400">
                <a:latin typeface="Tahoma"/>
                <a:ea typeface="Tahoma"/>
                <a:cs typeface="Tahoma"/>
                <a:sym typeface="Tahoma"/>
              </a:defRPr>
            </a:pPr>
          </a:p>
          <a:p>
            <a:pPr algn="just">
              <a:defRPr sz="2400">
                <a:latin typeface="Tahoma"/>
                <a:ea typeface="Tahoma"/>
                <a:cs typeface="Tahoma"/>
                <a:sym typeface="Tahoma"/>
              </a:defRPr>
            </a:pPr>
            <a:r>
              <a:t>		S </a:t>
            </a:r>
            <a:r>
              <a:rPr sz="1600"/>
              <a:t>c,p</a:t>
            </a:r>
            <a:r>
              <a:t> ( R  ) = S </a:t>
            </a:r>
            <a:r>
              <a:rPr sz="1600"/>
              <a:t>p</a:t>
            </a:r>
            <a:r>
              <a:t>( r ) x S </a:t>
            </a:r>
            <a:r>
              <a:rPr sz="1600"/>
              <a:t>c</a:t>
            </a:r>
            <a:r>
              <a:t>( r )</a:t>
            </a:r>
          </a:p>
          <a:p>
            <a:pPr algn="just">
              <a:defRPr sz="2400">
                <a:latin typeface="Tahoma"/>
                <a:ea typeface="Tahoma"/>
                <a:cs typeface="Tahoma"/>
                <a:sym typeface="Tahoma"/>
              </a:defRPr>
            </a:pPr>
          </a:p>
          <a:p>
            <a:pPr algn="just">
              <a:defRPr sz="2400">
                <a:latin typeface="Tahoma"/>
                <a:ea typeface="Tahoma"/>
                <a:cs typeface="Tahoma"/>
                <a:sym typeface="Tahoma"/>
              </a:defRPr>
            </a:pPr>
            <a:r>
              <a:t>Böylece hem kolimatör hem de fantom saçılmasını verir.</a:t>
            </a:r>
          </a:p>
        </p:txBody>
      </p:sp>
    </p:spTree>
  </p:cSld>
  <p:clrMapOvr>
    <a:masterClrMapping/>
  </p:clrMapOvr>
  <p:transition xmlns:p14="http://schemas.microsoft.com/office/powerpoint/2010/main" spd="med" advClick="1"/>
</p:sld>
</file>

<file path=ppt/slides/slide4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00" name="1 Başlık"/>
          <p:cNvSpPr txBox="1"/>
          <p:nvPr>
            <p:ph type="title"/>
          </p:nvPr>
        </p:nvSpPr>
        <p:spPr>
          <a:prstGeom prst="rect">
            <a:avLst/>
          </a:prstGeom>
        </p:spPr>
        <p:txBody>
          <a:bodyPr/>
          <a:lstStyle/>
          <a:p>
            <a:pPr>
              <a:defRPr sz="5400">
                <a:latin typeface="Tahoma Bold"/>
                <a:ea typeface="Tahoma Bold"/>
                <a:cs typeface="Tahoma Bold"/>
                <a:sym typeface="Tahoma Bold"/>
              </a:defRPr>
            </a:pPr>
            <a:r>
              <a:t>S</a:t>
            </a:r>
            <a:r>
              <a:rPr baseline="-25000"/>
              <a:t>cp</a:t>
            </a:r>
          </a:p>
        </p:txBody>
      </p:sp>
      <p:sp>
        <p:nvSpPr>
          <p:cNvPr id="501" name="2 İçerik Yer Tutucusu"/>
          <p:cNvSpPr txBox="1"/>
          <p:nvPr>
            <p:ph type="body" idx="1"/>
          </p:nvPr>
        </p:nvSpPr>
        <p:spPr>
          <a:xfrm>
            <a:off x="457200" y="1600200"/>
            <a:ext cx="8229600" cy="4525963"/>
          </a:xfrm>
          <a:prstGeom prst="rect">
            <a:avLst/>
          </a:prstGeom>
        </p:spPr>
        <p:txBody>
          <a:bodyPr/>
          <a:lstStyle/>
          <a:p>
            <a:pPr marL="336042" indent="-336042" algn="just" defTabSz="896111">
              <a:lnSpc>
                <a:spcPct val="81000"/>
              </a:lnSpc>
              <a:defRPr sz="3136">
                <a:latin typeface="Tahoma"/>
                <a:ea typeface="Tahoma"/>
                <a:cs typeface="Tahoma"/>
                <a:sym typeface="Tahoma"/>
              </a:defRPr>
            </a:pPr>
            <a:r>
              <a:t>Kolimatör ve fantomdan kaynaklanan saçılmalara karşı gelen faktördür.</a:t>
            </a:r>
          </a:p>
          <a:p>
            <a:pPr marL="336042" indent="-336042" algn="just" defTabSz="896111">
              <a:lnSpc>
                <a:spcPct val="81000"/>
              </a:lnSpc>
              <a:defRPr sz="3136">
                <a:latin typeface="Tahoma"/>
                <a:ea typeface="Tahoma"/>
                <a:cs typeface="Tahoma"/>
                <a:sym typeface="Tahoma"/>
              </a:defRPr>
            </a:pPr>
          </a:p>
          <a:p>
            <a:pPr marL="336042" indent="-336042" algn="just" defTabSz="896111">
              <a:lnSpc>
                <a:spcPct val="81000"/>
              </a:lnSpc>
              <a:defRPr sz="3136">
                <a:latin typeface="Tahoma"/>
                <a:ea typeface="Tahoma"/>
                <a:cs typeface="Tahoma"/>
                <a:sym typeface="Tahoma"/>
              </a:defRPr>
            </a:pPr>
            <a:r>
              <a:t>Referans bir derinlikte, farklı alan boyutlarında alınan verilerin, referans alanda ( 10x10 ) elde edilen ölçüm sonucuna oranlanmasıyla verim tablosu elde edilir.  </a:t>
            </a:r>
          </a:p>
          <a:p>
            <a:pPr marL="336042" indent="-336042" algn="just" defTabSz="896111">
              <a:lnSpc>
                <a:spcPct val="81000"/>
              </a:lnSpc>
              <a:defRPr sz="3136">
                <a:latin typeface="Tahoma"/>
                <a:ea typeface="Tahoma"/>
                <a:cs typeface="Tahoma"/>
                <a:sym typeface="Tahoma"/>
              </a:defRPr>
            </a:pPr>
          </a:p>
          <a:p>
            <a:pPr marL="336042" indent="-336042" algn="just" defTabSz="896111">
              <a:lnSpc>
                <a:spcPct val="81000"/>
              </a:lnSpc>
              <a:defRPr sz="3136">
                <a:latin typeface="Tahoma"/>
                <a:ea typeface="Tahoma"/>
                <a:cs typeface="Tahoma"/>
                <a:sym typeface="Tahoma"/>
              </a:defRPr>
            </a:pPr>
            <a:r>
              <a:t>Fantomda ve SAD ’da ölçüm yapılır</a:t>
            </a:r>
            <a:r>
              <a:rPr sz="1960"/>
              <a:t>.</a:t>
            </a:r>
          </a:p>
        </p:txBody>
      </p:sp>
    </p:spTree>
  </p:cSld>
  <p:clrMapOvr>
    <a:masterClrMapping/>
  </p:clrMapOvr>
  <p:transition xmlns:p14="http://schemas.microsoft.com/office/powerpoint/2010/main" spd="med" advClick="1"/>
</p:sld>
</file>

<file path=ppt/slides/slide4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03" name="1 Başlık"/>
          <p:cNvSpPr txBox="1"/>
          <p:nvPr>
            <p:ph type="title"/>
          </p:nvPr>
        </p:nvSpPr>
        <p:spPr>
          <a:xfrm>
            <a:off x="467543" y="692695"/>
            <a:ext cx="8229601" cy="1152130"/>
          </a:xfrm>
          <a:prstGeom prst="rect">
            <a:avLst/>
          </a:prstGeom>
        </p:spPr>
        <p:txBody>
          <a:bodyPr/>
          <a:lstStyle/>
          <a:p>
            <a:pPr>
              <a:defRPr sz="5400">
                <a:latin typeface="Tahoma Bold"/>
                <a:ea typeface="Tahoma Bold"/>
                <a:cs typeface="Tahoma Bold"/>
                <a:sym typeface="Tahoma Bold"/>
              </a:defRPr>
            </a:pPr>
            <a:r>
              <a:t>TPR</a:t>
            </a:r>
            <a:r>
              <a:rPr baseline="-25000"/>
              <a:t>10</a:t>
            </a:r>
            <a:r>
              <a:rPr baseline="30000"/>
              <a:t>20</a:t>
            </a:r>
          </a:p>
        </p:txBody>
      </p:sp>
      <p:sp>
        <p:nvSpPr>
          <p:cNvPr id="504" name="2 İçerik Yer Tutucusu"/>
          <p:cNvSpPr txBox="1"/>
          <p:nvPr>
            <p:ph type="body" idx="1"/>
          </p:nvPr>
        </p:nvSpPr>
        <p:spPr>
          <a:xfrm>
            <a:off x="457200" y="1988840"/>
            <a:ext cx="8229600" cy="4137324"/>
          </a:xfrm>
          <a:prstGeom prst="rect">
            <a:avLst/>
          </a:prstGeom>
        </p:spPr>
        <p:txBody>
          <a:bodyPr/>
          <a:lstStyle/>
          <a:p>
            <a:pPr algn="just">
              <a:spcBef>
                <a:spcPts val="500"/>
              </a:spcBef>
              <a:buClr>
                <a:srgbClr val="000000"/>
              </a:buClr>
              <a:buSzPct val="75000"/>
              <a:defRPr sz="2400">
                <a:latin typeface="Tahoma"/>
                <a:ea typeface="Tahoma"/>
                <a:cs typeface="Tahoma"/>
                <a:sym typeface="Tahoma"/>
              </a:defRPr>
            </a:pPr>
            <a:r>
              <a:t>Radyasyonun kalitesini ( giriciliğini ) gösteren parametrelerden biridir.</a:t>
            </a:r>
          </a:p>
          <a:p>
            <a:pPr algn="just">
              <a:spcBef>
                <a:spcPts val="500"/>
              </a:spcBef>
              <a:buClr>
                <a:srgbClr val="000000"/>
              </a:buClr>
              <a:buSzPct val="75000"/>
              <a:defRPr sz="2400">
                <a:latin typeface="Tahoma"/>
                <a:ea typeface="Tahoma"/>
                <a:cs typeface="Tahoma"/>
                <a:sym typeface="Tahoma"/>
              </a:defRPr>
            </a:pPr>
            <a:r>
              <a:t>Foton doz kalibrasyonunda kullanılır.</a:t>
            </a:r>
          </a:p>
          <a:p>
            <a:pPr algn="just">
              <a:spcBef>
                <a:spcPts val="500"/>
              </a:spcBef>
              <a:buClr>
                <a:srgbClr val="000000"/>
              </a:buClr>
              <a:buSzPct val="75000"/>
              <a:defRPr sz="2400">
                <a:latin typeface="Tahoma"/>
                <a:ea typeface="Tahoma"/>
                <a:cs typeface="Tahoma"/>
                <a:sym typeface="Tahoma"/>
              </a:defRPr>
            </a:pPr>
            <a:r>
              <a:t>SAD = 100 cm’de ölçülür.</a:t>
            </a:r>
          </a:p>
          <a:p>
            <a:pPr algn="just">
              <a:spcBef>
                <a:spcPts val="500"/>
              </a:spcBef>
              <a:buClr>
                <a:srgbClr val="000000"/>
              </a:buClr>
              <a:buSzPct val="75000"/>
              <a:defRPr sz="2400">
                <a:latin typeface="Tahoma"/>
                <a:ea typeface="Tahoma"/>
                <a:cs typeface="Tahoma"/>
                <a:sym typeface="Tahoma"/>
              </a:defRPr>
            </a:pPr>
            <a:r>
              <a:t>d= 10 cm ve d= 20 cm ’de 200MU’e karşı gelen elektrometredeki okumalar oranlanır.</a:t>
            </a:r>
          </a:p>
          <a:p>
            <a:pPr algn="just">
              <a:spcBef>
                <a:spcPts val="500"/>
              </a:spcBef>
              <a:buClr>
                <a:srgbClr val="000000"/>
              </a:buClr>
              <a:buSzPct val="75000"/>
              <a:defRPr sz="2400">
                <a:latin typeface="Tahoma"/>
                <a:ea typeface="Tahoma"/>
                <a:cs typeface="Tahoma"/>
                <a:sym typeface="Tahoma"/>
              </a:defRPr>
            </a:pPr>
            <a:r>
              <a:t>TPR</a:t>
            </a:r>
            <a:r>
              <a:rPr baseline="-25000"/>
              <a:t>10</a:t>
            </a:r>
            <a:r>
              <a:rPr baseline="30000"/>
              <a:t>20</a:t>
            </a:r>
            <a:r>
              <a:t> = d</a:t>
            </a:r>
            <a:r>
              <a:rPr baseline="-25000"/>
              <a:t>20</a:t>
            </a:r>
            <a:r>
              <a:t>( okuma ) / d</a:t>
            </a:r>
            <a:r>
              <a:rPr baseline="-25000"/>
              <a:t>10</a:t>
            </a:r>
            <a:r>
              <a:t> ( okuma )</a:t>
            </a:r>
          </a:p>
        </p:txBody>
      </p:sp>
    </p:spTree>
  </p:cSld>
  <p:clrMapOvr>
    <a:masterClrMapping/>
  </p:clrMapOvr>
  <p:transition xmlns:p14="http://schemas.microsoft.com/office/powerpoint/2010/main" spd="med" advClick="1"/>
</p:sld>
</file>

<file path=ppt/slides/slide4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06" name="Text Box 2"/>
          <p:cNvSpPr txBox="1"/>
          <p:nvPr/>
        </p:nvSpPr>
        <p:spPr>
          <a:xfrm>
            <a:off x="585272" y="1124744"/>
            <a:ext cx="7724021" cy="48793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defRPr sz="2400">
                <a:latin typeface="Tahoma Bold"/>
                <a:ea typeface="Tahoma Bold"/>
                <a:cs typeface="Tahoma Bold"/>
                <a:sym typeface="Tahoma Bold"/>
              </a:defRPr>
            </a:pPr>
            <a:r>
              <a:t>RDF veya OF ( relatif doz faktörü veya out-put faktörü)</a:t>
            </a:r>
          </a:p>
          <a:p>
            <a:pPr algn="just">
              <a:defRPr sz="2400">
                <a:solidFill>
                  <a:schemeClr val="accent2"/>
                </a:solidFill>
                <a:latin typeface="Tahoma Bold"/>
                <a:ea typeface="Tahoma Bold"/>
                <a:cs typeface="Tahoma Bold"/>
                <a:sym typeface="Tahoma Bold"/>
              </a:defRPr>
            </a:pPr>
          </a:p>
          <a:p>
            <a:pPr algn="just">
              <a:defRPr sz="2400">
                <a:solidFill>
                  <a:schemeClr val="accent2"/>
                </a:solidFill>
                <a:latin typeface="Tahoma Bold"/>
                <a:ea typeface="Tahoma Bold"/>
                <a:cs typeface="Tahoma Bold"/>
                <a:sym typeface="Tahoma Bold"/>
              </a:defRPr>
            </a:pPr>
          </a:p>
          <a:p>
            <a:pPr algn="just">
              <a:buClr>
                <a:srgbClr val="000000"/>
              </a:buClr>
              <a:buSzPct val="100000"/>
              <a:buFont typeface="Arial"/>
              <a:buChar char="•"/>
              <a:defRPr sz="2400">
                <a:solidFill>
                  <a:schemeClr val="accent2"/>
                </a:solidFill>
                <a:latin typeface="Tahoma"/>
                <a:ea typeface="Tahoma"/>
                <a:cs typeface="Tahoma"/>
                <a:sym typeface="Tahoma"/>
              </a:defRPr>
            </a:pPr>
            <a:r>
              <a:t> </a:t>
            </a:r>
            <a:r>
              <a:rPr>
                <a:solidFill>
                  <a:srgbClr val="000000"/>
                </a:solidFill>
              </a:rPr>
              <a:t>Relatif doz veya out-put bir aygıtın verimini yani doz hızını gösterir ve alan büyüklüklerinin fonksiyonudur.</a:t>
            </a:r>
            <a:endParaRPr>
              <a:solidFill>
                <a:srgbClr val="000000"/>
              </a:solidFill>
            </a:endParaRPr>
          </a:p>
          <a:p>
            <a:pPr algn="just">
              <a:buSzPct val="100000"/>
              <a:buFont typeface="Arial"/>
              <a:buChar char="•"/>
              <a:defRPr sz="2400">
                <a:latin typeface="Tahoma"/>
                <a:ea typeface="Tahoma"/>
                <a:cs typeface="Tahoma"/>
                <a:sym typeface="Tahoma"/>
              </a:defRPr>
            </a:pPr>
          </a:p>
          <a:p>
            <a:pPr algn="just">
              <a:buSzPct val="100000"/>
              <a:buFont typeface="Arial"/>
              <a:buChar char="•"/>
              <a:defRPr sz="2400">
                <a:latin typeface="Tahoma"/>
                <a:ea typeface="Tahoma"/>
                <a:cs typeface="Tahoma"/>
                <a:sym typeface="Tahoma"/>
              </a:defRPr>
            </a:pPr>
            <a:r>
              <a:t> Out-put faktörü ise belirli bir alan büyüklüklerinin    dmax ’taki dozunun ,bir referans alanın (10x10cm)    dmax ’taki dozuna oranıdır.</a:t>
            </a:r>
          </a:p>
          <a:p>
            <a:pPr algn="just">
              <a:buSzPct val="100000"/>
              <a:buFont typeface="Arial"/>
              <a:buChar char="•"/>
              <a:defRPr sz="2400">
                <a:latin typeface="Tahoma"/>
                <a:ea typeface="Tahoma"/>
                <a:cs typeface="Tahoma"/>
                <a:sym typeface="Tahoma"/>
              </a:defRPr>
            </a:pPr>
          </a:p>
          <a:p>
            <a:pPr algn="just">
              <a:buSzPct val="100000"/>
              <a:buFont typeface="Arial"/>
              <a:buChar char="•"/>
              <a:defRPr sz="2400">
                <a:latin typeface="Tahoma"/>
                <a:ea typeface="Tahoma"/>
                <a:cs typeface="Tahoma"/>
                <a:sym typeface="Tahoma"/>
              </a:defRPr>
            </a:pPr>
            <a:r>
              <a:t> 10x10 cm alan için RDF=1 dir. </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2" name="Text Box 2"/>
          <p:cNvSpPr txBox="1"/>
          <p:nvPr/>
        </p:nvSpPr>
        <p:spPr>
          <a:xfrm>
            <a:off x="729932" y="1643049"/>
            <a:ext cx="7582563" cy="34831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spcBef>
                <a:spcPts val="1600"/>
              </a:spcBef>
              <a:buClr>
                <a:srgbClr val="FF0000"/>
              </a:buClr>
              <a:buSzPct val="100000"/>
              <a:buChar char="▪"/>
              <a:defRPr sz="2800">
                <a:solidFill>
                  <a:srgbClr val="0000FF"/>
                </a:solidFill>
                <a:latin typeface="Times New Roman"/>
                <a:ea typeface="Times New Roman"/>
                <a:cs typeface="Times New Roman"/>
                <a:sym typeface="Times New Roman"/>
              </a:defRPr>
            </a:pPr>
            <a:r>
              <a:t>  </a:t>
            </a:r>
            <a:r>
              <a:rPr>
                <a:solidFill>
                  <a:srgbClr val="000000"/>
                </a:solidFill>
              </a:rPr>
              <a:t> </a:t>
            </a:r>
            <a:r>
              <a:rPr>
                <a:solidFill>
                  <a:srgbClr val="000000"/>
                </a:solidFill>
                <a:latin typeface="Tahoma"/>
                <a:ea typeface="Tahoma"/>
                <a:cs typeface="Tahoma"/>
                <a:sym typeface="Tahoma"/>
              </a:rPr>
              <a:t>Yüksek enerjili huzmelerin build-up doz etkisi </a:t>
            </a:r>
            <a:r>
              <a:rPr>
                <a:solidFill>
                  <a:srgbClr val="FF0000"/>
                </a:solidFill>
                <a:latin typeface="Tahoma"/>
                <a:ea typeface="Tahoma"/>
                <a:cs typeface="Tahoma"/>
                <a:sym typeface="Tahoma"/>
              </a:rPr>
              <a:t>skin-sparing effect </a:t>
            </a:r>
            <a:r>
              <a:rPr>
                <a:solidFill>
                  <a:srgbClr val="000000"/>
                </a:solidFill>
                <a:latin typeface="Tahoma"/>
                <a:ea typeface="Tahoma"/>
                <a:cs typeface="Tahoma"/>
                <a:sym typeface="Tahoma"/>
              </a:rPr>
              <a:t>( cildin korunma etkisi ) olarak bilinir. </a:t>
            </a:r>
            <a:endParaRPr>
              <a:solidFill>
                <a:srgbClr val="000000"/>
              </a:solidFill>
              <a:latin typeface="Tahoma"/>
              <a:ea typeface="Tahoma"/>
              <a:cs typeface="Tahoma"/>
              <a:sym typeface="Tahoma"/>
            </a:endParaRPr>
          </a:p>
          <a:p>
            <a:pPr algn="just">
              <a:spcBef>
                <a:spcPts val="1000"/>
              </a:spcBef>
              <a:buClr>
                <a:srgbClr val="FF0000"/>
              </a:buClr>
              <a:buSzPct val="100000"/>
              <a:buChar char="▪"/>
              <a:defRPr sz="2800">
                <a:solidFill>
                  <a:schemeClr val="accent2"/>
                </a:solidFill>
                <a:latin typeface="Tahoma"/>
                <a:ea typeface="Tahoma"/>
                <a:cs typeface="Tahoma"/>
                <a:sym typeface="Tahoma"/>
              </a:defRPr>
            </a:pPr>
          </a:p>
          <a:p>
            <a:pPr algn="just">
              <a:spcBef>
                <a:spcPts val="1600"/>
              </a:spcBef>
              <a:buClr>
                <a:srgbClr val="FF0000"/>
              </a:buClr>
              <a:buSzPct val="100000"/>
              <a:buChar char="▪"/>
              <a:defRPr sz="2800">
                <a:latin typeface="Tahoma"/>
                <a:ea typeface="Tahoma"/>
                <a:cs typeface="Tahoma"/>
                <a:sym typeface="Tahoma"/>
              </a:defRPr>
            </a:pPr>
            <a:r>
              <a:t>  </a:t>
            </a:r>
            <a:r>
              <a:t>Co-60 ve daha yüksek enerjiler için </a:t>
            </a:r>
            <a:r>
              <a:rPr>
                <a:solidFill>
                  <a:srgbClr val="FF0000"/>
                </a:solidFill>
              </a:rPr>
              <a:t>yüzey dozu </a:t>
            </a:r>
            <a:r>
              <a:t>maksimum doz noktasındaki dozdan</a:t>
            </a:r>
            <a:r>
              <a:rPr>
                <a:latin typeface="Tahoma Bold"/>
                <a:ea typeface="Tahoma Bold"/>
                <a:cs typeface="Tahoma Bold"/>
                <a:sym typeface="Tahoma Bold"/>
              </a:rPr>
              <a:t> </a:t>
            </a:r>
            <a:r>
              <a:rPr>
                <a:solidFill>
                  <a:srgbClr val="FF0000"/>
                </a:solidFill>
              </a:rPr>
              <a:t>düşüktür. </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4" name="Text Box 2"/>
          <p:cNvSpPr txBox="1"/>
          <p:nvPr/>
        </p:nvSpPr>
        <p:spPr>
          <a:xfrm>
            <a:off x="4833743" y="2071677"/>
            <a:ext cx="4050256" cy="26695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just">
              <a:defRPr sz="2400">
                <a:latin typeface="Tahoma"/>
                <a:ea typeface="Tahoma"/>
                <a:cs typeface="Tahoma"/>
                <a:sym typeface="Tahoma"/>
              </a:defRPr>
            </a:lvl1pPr>
          </a:lstStyle>
          <a:p>
            <a:pPr/>
            <a:r>
              <a:t>Çeşitli enerjili ışınların build-up doz karekteristiklerini göstermektedir. Burada ele alınan enerjiler, 200 kV’luk X-ışınları, Co-60 ışınları, 4 MV linac ve 10 MV linac’ ın X-ışınlarıdır.</a:t>
            </a:r>
          </a:p>
        </p:txBody>
      </p:sp>
      <p:sp>
        <p:nvSpPr>
          <p:cNvPr id="115" name="Rectangle 3"/>
          <p:cNvSpPr/>
          <p:nvPr/>
        </p:nvSpPr>
        <p:spPr>
          <a:xfrm>
            <a:off x="1331912" y="2060575"/>
            <a:ext cx="3095626" cy="3168650"/>
          </a:xfrm>
          <a:prstGeom prst="rect">
            <a:avLst/>
          </a:prstGeom>
          <a:ln w="12700">
            <a:solidFill>
              <a:srgbClr val="000000"/>
            </a:solidFill>
            <a:miter/>
          </a:ln>
        </p:spPr>
        <p:txBody>
          <a:bodyPr lIns="45719" rIns="45719" anchor="ctr"/>
          <a:lstStyle/>
          <a:p>
            <a:pPr/>
          </a:p>
        </p:txBody>
      </p:sp>
      <p:sp>
        <p:nvSpPr>
          <p:cNvPr id="116" name="Freeform 4"/>
          <p:cNvSpPr/>
          <p:nvPr/>
        </p:nvSpPr>
        <p:spPr>
          <a:xfrm>
            <a:off x="1333499" y="2058458"/>
            <a:ext cx="3094039" cy="3151718"/>
          </a:xfrm>
          <a:custGeom>
            <a:avLst/>
            <a:gdLst/>
            <a:ahLst/>
            <a:cxnLst>
              <a:cxn ang="0">
                <a:pos x="wd2" y="hd2"/>
              </a:cxn>
              <a:cxn ang="5400000">
                <a:pos x="wd2" y="hd2"/>
              </a:cxn>
              <a:cxn ang="10800000">
                <a:pos x="wd2" y="hd2"/>
              </a:cxn>
              <a:cxn ang="16200000">
                <a:pos x="wd2" y="hd2"/>
              </a:cxn>
            </a:cxnLst>
            <a:rect l="0" t="0" r="r" b="b"/>
            <a:pathLst>
              <a:path w="21600" h="21582" fill="norm" stroke="1" extrusionOk="0">
                <a:moveTo>
                  <a:pt x="0" y="21582"/>
                </a:moveTo>
                <a:cubicBezTo>
                  <a:pt x="33" y="20952"/>
                  <a:pt x="89" y="19093"/>
                  <a:pt x="199" y="17766"/>
                </a:cubicBezTo>
                <a:cubicBezTo>
                  <a:pt x="310" y="16440"/>
                  <a:pt x="388" y="14897"/>
                  <a:pt x="632" y="13625"/>
                </a:cubicBezTo>
                <a:cubicBezTo>
                  <a:pt x="876" y="12353"/>
                  <a:pt x="1274" y="11190"/>
                  <a:pt x="1696" y="10135"/>
                </a:cubicBezTo>
                <a:cubicBezTo>
                  <a:pt x="2117" y="9081"/>
                  <a:pt x="2527" y="8265"/>
                  <a:pt x="3192" y="7265"/>
                </a:cubicBezTo>
                <a:cubicBezTo>
                  <a:pt x="3857" y="6265"/>
                  <a:pt x="4876" y="4928"/>
                  <a:pt x="5685" y="4135"/>
                </a:cubicBezTo>
                <a:cubicBezTo>
                  <a:pt x="6494" y="3341"/>
                  <a:pt x="7215" y="2939"/>
                  <a:pt x="8035" y="2482"/>
                </a:cubicBezTo>
                <a:cubicBezTo>
                  <a:pt x="8855" y="2026"/>
                  <a:pt x="9775" y="1700"/>
                  <a:pt x="10606" y="1395"/>
                </a:cubicBezTo>
                <a:cubicBezTo>
                  <a:pt x="11437" y="1091"/>
                  <a:pt x="12169" y="873"/>
                  <a:pt x="13033" y="678"/>
                </a:cubicBezTo>
                <a:cubicBezTo>
                  <a:pt x="13898" y="482"/>
                  <a:pt x="14729" y="297"/>
                  <a:pt x="15826" y="189"/>
                </a:cubicBezTo>
                <a:cubicBezTo>
                  <a:pt x="16923" y="80"/>
                  <a:pt x="18630" y="47"/>
                  <a:pt x="19594" y="15"/>
                </a:cubicBezTo>
                <a:cubicBezTo>
                  <a:pt x="20558" y="-18"/>
                  <a:pt x="21101" y="15"/>
                  <a:pt x="21600" y="15"/>
                </a:cubicBezTo>
              </a:path>
            </a:pathLst>
          </a:custGeom>
          <a:ln w="19050">
            <a:solidFill>
              <a:srgbClr val="FF6600"/>
            </a:solidFill>
          </a:ln>
        </p:spPr>
        <p:txBody>
          <a:bodyPr lIns="45719" rIns="45719"/>
          <a:lstStyle/>
          <a:p>
            <a:pPr/>
          </a:p>
        </p:txBody>
      </p:sp>
      <p:sp>
        <p:nvSpPr>
          <p:cNvPr id="117" name="Text Box 5"/>
          <p:cNvSpPr txBox="1"/>
          <p:nvPr/>
        </p:nvSpPr>
        <p:spPr>
          <a:xfrm>
            <a:off x="2530158" y="2492374"/>
            <a:ext cx="772161" cy="27546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700"/>
              </a:spcBef>
              <a:defRPr b="1" sz="1200">
                <a:latin typeface="Times New Roman"/>
                <a:ea typeface="Times New Roman"/>
                <a:cs typeface="Times New Roman"/>
                <a:sym typeface="Times New Roman"/>
              </a:defRPr>
            </a:lvl1pPr>
          </a:lstStyle>
          <a:p>
            <a:pPr/>
            <a:r>
              <a:t>10 MV</a:t>
            </a:r>
          </a:p>
        </p:txBody>
      </p:sp>
      <p:sp>
        <p:nvSpPr>
          <p:cNvPr id="118" name="Line 6"/>
          <p:cNvSpPr/>
          <p:nvPr/>
        </p:nvSpPr>
        <p:spPr>
          <a:xfrm flipH="1" flipV="1">
            <a:off x="2339974" y="2565400"/>
            <a:ext cx="215901" cy="71439"/>
          </a:xfrm>
          <a:prstGeom prst="line">
            <a:avLst/>
          </a:prstGeom>
          <a:ln w="12700">
            <a:solidFill>
              <a:srgbClr val="000000"/>
            </a:solidFill>
            <a:tailEnd type="triangle"/>
          </a:ln>
        </p:spPr>
        <p:txBody>
          <a:bodyPr lIns="45719" rIns="45719"/>
          <a:lstStyle/>
          <a:p>
            <a:pPr/>
          </a:p>
        </p:txBody>
      </p:sp>
      <p:sp>
        <p:nvSpPr>
          <p:cNvPr id="119" name="Freeform 7"/>
          <p:cNvSpPr/>
          <p:nvPr/>
        </p:nvSpPr>
        <p:spPr>
          <a:xfrm>
            <a:off x="1333499" y="2059163"/>
            <a:ext cx="3094039" cy="3155776"/>
          </a:xfrm>
          <a:custGeom>
            <a:avLst/>
            <a:gdLst/>
            <a:ahLst/>
            <a:cxnLst>
              <a:cxn ang="0">
                <a:pos x="wd2" y="hd2"/>
              </a:cxn>
              <a:cxn ang="5400000">
                <a:pos x="wd2" y="hd2"/>
              </a:cxn>
              <a:cxn ang="10800000">
                <a:pos x="wd2" y="hd2"/>
              </a:cxn>
              <a:cxn ang="16200000">
                <a:pos x="wd2" y="hd2"/>
              </a:cxn>
            </a:cxnLst>
            <a:rect l="0" t="0" r="r" b="b"/>
            <a:pathLst>
              <a:path w="21600" h="21588" fill="norm" stroke="1" extrusionOk="0">
                <a:moveTo>
                  <a:pt x="0" y="21588"/>
                </a:moveTo>
                <a:cubicBezTo>
                  <a:pt x="0" y="20850"/>
                  <a:pt x="22" y="18352"/>
                  <a:pt x="33" y="17125"/>
                </a:cubicBezTo>
                <a:cubicBezTo>
                  <a:pt x="44" y="15898"/>
                  <a:pt x="44" y="14996"/>
                  <a:pt x="100" y="14193"/>
                </a:cubicBezTo>
                <a:cubicBezTo>
                  <a:pt x="155" y="13389"/>
                  <a:pt x="166" y="13313"/>
                  <a:pt x="332" y="12270"/>
                </a:cubicBezTo>
                <a:cubicBezTo>
                  <a:pt x="499" y="11228"/>
                  <a:pt x="853" y="9208"/>
                  <a:pt x="1130" y="7905"/>
                </a:cubicBezTo>
                <a:cubicBezTo>
                  <a:pt x="1407" y="6602"/>
                  <a:pt x="1751" y="5244"/>
                  <a:pt x="1995" y="4440"/>
                </a:cubicBezTo>
                <a:cubicBezTo>
                  <a:pt x="2239" y="3637"/>
                  <a:pt x="2338" y="3485"/>
                  <a:pt x="2593" y="3083"/>
                </a:cubicBezTo>
                <a:cubicBezTo>
                  <a:pt x="2848" y="2681"/>
                  <a:pt x="3026" y="2366"/>
                  <a:pt x="3502" y="1986"/>
                </a:cubicBezTo>
                <a:cubicBezTo>
                  <a:pt x="3979" y="1606"/>
                  <a:pt x="4788" y="1052"/>
                  <a:pt x="5453" y="770"/>
                </a:cubicBezTo>
                <a:cubicBezTo>
                  <a:pt x="6118" y="488"/>
                  <a:pt x="6927" y="412"/>
                  <a:pt x="7514" y="314"/>
                </a:cubicBezTo>
                <a:cubicBezTo>
                  <a:pt x="8101" y="216"/>
                  <a:pt x="8168" y="205"/>
                  <a:pt x="9010" y="151"/>
                </a:cubicBezTo>
                <a:cubicBezTo>
                  <a:pt x="9852" y="97"/>
                  <a:pt x="10462" y="31"/>
                  <a:pt x="12557" y="10"/>
                </a:cubicBezTo>
                <a:cubicBezTo>
                  <a:pt x="14651" y="-12"/>
                  <a:pt x="20181" y="10"/>
                  <a:pt x="21600" y="10"/>
                </a:cubicBezTo>
              </a:path>
            </a:pathLst>
          </a:custGeom>
          <a:ln w="12700">
            <a:solidFill>
              <a:srgbClr val="0000FF"/>
            </a:solidFill>
          </a:ln>
        </p:spPr>
        <p:txBody>
          <a:bodyPr lIns="45719" rIns="45719"/>
          <a:lstStyle/>
          <a:p>
            <a:pPr/>
          </a:p>
        </p:txBody>
      </p:sp>
      <p:sp>
        <p:nvSpPr>
          <p:cNvPr id="120" name="Freeform 8"/>
          <p:cNvSpPr/>
          <p:nvPr/>
        </p:nvSpPr>
        <p:spPr>
          <a:xfrm>
            <a:off x="1331912" y="2062163"/>
            <a:ext cx="701676" cy="3181373"/>
          </a:xfrm>
          <a:custGeom>
            <a:avLst/>
            <a:gdLst/>
            <a:ahLst/>
            <a:cxnLst>
              <a:cxn ang="0">
                <a:pos x="wd2" y="hd2"/>
              </a:cxn>
              <a:cxn ang="5400000">
                <a:pos x="wd2" y="hd2"/>
              </a:cxn>
              <a:cxn ang="10800000">
                <a:pos x="wd2" y="hd2"/>
              </a:cxn>
              <a:cxn ang="16200000">
                <a:pos x="wd2" y="hd2"/>
              </a:cxn>
            </a:cxnLst>
            <a:rect l="0" t="0" r="r" b="b"/>
            <a:pathLst>
              <a:path w="21600" h="21105" fill="norm" stroke="1" extrusionOk="0">
                <a:moveTo>
                  <a:pt x="0" y="21010"/>
                </a:moveTo>
                <a:cubicBezTo>
                  <a:pt x="0" y="20905"/>
                  <a:pt x="0" y="21579"/>
                  <a:pt x="49" y="20378"/>
                </a:cubicBezTo>
                <a:cubicBezTo>
                  <a:pt x="98" y="19178"/>
                  <a:pt x="342" y="15260"/>
                  <a:pt x="342" y="13775"/>
                </a:cubicBezTo>
                <a:cubicBezTo>
                  <a:pt x="342" y="12290"/>
                  <a:pt x="49" y="12343"/>
                  <a:pt x="49" y="11469"/>
                </a:cubicBezTo>
                <a:cubicBezTo>
                  <a:pt x="49" y="10595"/>
                  <a:pt x="98" y="9426"/>
                  <a:pt x="440" y="8520"/>
                </a:cubicBezTo>
                <a:cubicBezTo>
                  <a:pt x="782" y="7614"/>
                  <a:pt x="1564" y="6666"/>
                  <a:pt x="2004" y="6035"/>
                </a:cubicBezTo>
                <a:cubicBezTo>
                  <a:pt x="2443" y="5403"/>
                  <a:pt x="2834" y="5097"/>
                  <a:pt x="3176" y="4729"/>
                </a:cubicBezTo>
                <a:cubicBezTo>
                  <a:pt x="3519" y="4360"/>
                  <a:pt x="3714" y="4160"/>
                  <a:pt x="4154" y="3844"/>
                </a:cubicBezTo>
                <a:cubicBezTo>
                  <a:pt x="4594" y="3528"/>
                  <a:pt x="5424" y="3033"/>
                  <a:pt x="5767" y="2812"/>
                </a:cubicBezTo>
                <a:cubicBezTo>
                  <a:pt x="6109" y="2591"/>
                  <a:pt x="6157" y="2612"/>
                  <a:pt x="6353" y="2528"/>
                </a:cubicBezTo>
                <a:cubicBezTo>
                  <a:pt x="6548" y="2443"/>
                  <a:pt x="6695" y="2370"/>
                  <a:pt x="6890" y="2285"/>
                </a:cubicBezTo>
                <a:cubicBezTo>
                  <a:pt x="7086" y="2201"/>
                  <a:pt x="6988" y="2180"/>
                  <a:pt x="7379" y="2022"/>
                </a:cubicBezTo>
                <a:cubicBezTo>
                  <a:pt x="7770" y="1864"/>
                  <a:pt x="8161" y="1611"/>
                  <a:pt x="9138" y="1359"/>
                </a:cubicBezTo>
                <a:cubicBezTo>
                  <a:pt x="10116" y="1106"/>
                  <a:pt x="11777" y="685"/>
                  <a:pt x="13292" y="474"/>
                </a:cubicBezTo>
                <a:cubicBezTo>
                  <a:pt x="14807" y="263"/>
                  <a:pt x="16713" y="148"/>
                  <a:pt x="18081" y="63"/>
                </a:cubicBezTo>
                <a:cubicBezTo>
                  <a:pt x="19450" y="-21"/>
                  <a:pt x="20867" y="11"/>
                  <a:pt x="21600" y="0"/>
                </a:cubicBezTo>
              </a:path>
            </a:pathLst>
          </a:custGeom>
          <a:ln w="12700">
            <a:solidFill>
              <a:srgbClr val="00FF00"/>
            </a:solidFill>
          </a:ln>
        </p:spPr>
        <p:txBody>
          <a:bodyPr lIns="45719" rIns="45719"/>
          <a:lstStyle/>
          <a:p>
            <a:pPr/>
          </a:p>
        </p:txBody>
      </p:sp>
      <p:sp>
        <p:nvSpPr>
          <p:cNvPr id="121" name="Line 9"/>
          <p:cNvSpPr/>
          <p:nvPr/>
        </p:nvSpPr>
        <p:spPr>
          <a:xfrm>
            <a:off x="1979613" y="5084762"/>
            <a:ext cx="1" cy="144463"/>
          </a:xfrm>
          <a:prstGeom prst="line">
            <a:avLst/>
          </a:prstGeom>
          <a:ln w="12700">
            <a:solidFill>
              <a:srgbClr val="000000"/>
            </a:solidFill>
          </a:ln>
        </p:spPr>
        <p:txBody>
          <a:bodyPr lIns="45719" rIns="45719"/>
          <a:lstStyle/>
          <a:p>
            <a:pPr/>
          </a:p>
        </p:txBody>
      </p:sp>
      <p:sp>
        <p:nvSpPr>
          <p:cNvPr id="122" name="Line 10"/>
          <p:cNvSpPr/>
          <p:nvPr/>
        </p:nvSpPr>
        <p:spPr>
          <a:xfrm>
            <a:off x="2627313" y="5084762"/>
            <a:ext cx="1" cy="144463"/>
          </a:xfrm>
          <a:prstGeom prst="line">
            <a:avLst/>
          </a:prstGeom>
          <a:ln w="12700">
            <a:solidFill>
              <a:srgbClr val="000000"/>
            </a:solidFill>
          </a:ln>
        </p:spPr>
        <p:txBody>
          <a:bodyPr lIns="45719" rIns="45719"/>
          <a:lstStyle/>
          <a:p>
            <a:pPr/>
          </a:p>
        </p:txBody>
      </p:sp>
      <p:sp>
        <p:nvSpPr>
          <p:cNvPr id="123" name="Line 11"/>
          <p:cNvSpPr/>
          <p:nvPr/>
        </p:nvSpPr>
        <p:spPr>
          <a:xfrm>
            <a:off x="3276600" y="5084762"/>
            <a:ext cx="0" cy="144463"/>
          </a:xfrm>
          <a:prstGeom prst="line">
            <a:avLst/>
          </a:prstGeom>
          <a:ln w="12700">
            <a:solidFill>
              <a:srgbClr val="000000"/>
            </a:solidFill>
          </a:ln>
        </p:spPr>
        <p:txBody>
          <a:bodyPr lIns="45719" rIns="45719"/>
          <a:lstStyle/>
          <a:p>
            <a:pPr/>
          </a:p>
        </p:txBody>
      </p:sp>
      <p:sp>
        <p:nvSpPr>
          <p:cNvPr id="124" name="Line 12"/>
          <p:cNvSpPr/>
          <p:nvPr/>
        </p:nvSpPr>
        <p:spPr>
          <a:xfrm>
            <a:off x="3924300" y="5084762"/>
            <a:ext cx="0" cy="144463"/>
          </a:xfrm>
          <a:prstGeom prst="line">
            <a:avLst/>
          </a:prstGeom>
          <a:ln w="12700">
            <a:solidFill>
              <a:srgbClr val="000000"/>
            </a:solidFill>
          </a:ln>
        </p:spPr>
        <p:txBody>
          <a:bodyPr lIns="45719" rIns="45719"/>
          <a:lstStyle/>
          <a:p>
            <a:pPr/>
          </a:p>
        </p:txBody>
      </p:sp>
      <p:sp>
        <p:nvSpPr>
          <p:cNvPr id="125" name="Line 13"/>
          <p:cNvSpPr/>
          <p:nvPr/>
        </p:nvSpPr>
        <p:spPr>
          <a:xfrm>
            <a:off x="1331912" y="4581525"/>
            <a:ext cx="144463" cy="0"/>
          </a:xfrm>
          <a:prstGeom prst="line">
            <a:avLst/>
          </a:prstGeom>
          <a:ln w="12700">
            <a:solidFill>
              <a:srgbClr val="000000"/>
            </a:solidFill>
          </a:ln>
        </p:spPr>
        <p:txBody>
          <a:bodyPr lIns="45719" rIns="45719"/>
          <a:lstStyle/>
          <a:p>
            <a:pPr/>
          </a:p>
        </p:txBody>
      </p:sp>
      <p:sp>
        <p:nvSpPr>
          <p:cNvPr id="126" name="Line 14"/>
          <p:cNvSpPr/>
          <p:nvPr/>
        </p:nvSpPr>
        <p:spPr>
          <a:xfrm>
            <a:off x="1331912" y="3933825"/>
            <a:ext cx="144463" cy="0"/>
          </a:xfrm>
          <a:prstGeom prst="line">
            <a:avLst/>
          </a:prstGeom>
          <a:ln w="12700">
            <a:solidFill>
              <a:srgbClr val="000000"/>
            </a:solidFill>
          </a:ln>
        </p:spPr>
        <p:txBody>
          <a:bodyPr lIns="45719" rIns="45719"/>
          <a:lstStyle/>
          <a:p>
            <a:pPr/>
          </a:p>
        </p:txBody>
      </p:sp>
      <p:sp>
        <p:nvSpPr>
          <p:cNvPr id="127" name="Line 15"/>
          <p:cNvSpPr/>
          <p:nvPr/>
        </p:nvSpPr>
        <p:spPr>
          <a:xfrm>
            <a:off x="1331912" y="3357562"/>
            <a:ext cx="144463" cy="1"/>
          </a:xfrm>
          <a:prstGeom prst="line">
            <a:avLst/>
          </a:prstGeom>
          <a:ln w="12700">
            <a:solidFill>
              <a:srgbClr val="000000"/>
            </a:solidFill>
          </a:ln>
        </p:spPr>
        <p:txBody>
          <a:bodyPr lIns="45719" rIns="45719"/>
          <a:lstStyle/>
          <a:p>
            <a:pPr/>
          </a:p>
        </p:txBody>
      </p:sp>
      <p:sp>
        <p:nvSpPr>
          <p:cNvPr id="128" name="Line 16"/>
          <p:cNvSpPr/>
          <p:nvPr/>
        </p:nvSpPr>
        <p:spPr>
          <a:xfrm>
            <a:off x="1331912" y="2781300"/>
            <a:ext cx="144463" cy="0"/>
          </a:xfrm>
          <a:prstGeom prst="line">
            <a:avLst/>
          </a:prstGeom>
          <a:ln w="12700">
            <a:solidFill>
              <a:srgbClr val="000000"/>
            </a:solidFill>
          </a:ln>
        </p:spPr>
        <p:txBody>
          <a:bodyPr lIns="45719" rIns="45719"/>
          <a:lstStyle/>
          <a:p>
            <a:pPr/>
          </a:p>
        </p:txBody>
      </p:sp>
      <p:sp>
        <p:nvSpPr>
          <p:cNvPr id="129" name="Text Box 17"/>
          <p:cNvSpPr txBox="1"/>
          <p:nvPr/>
        </p:nvSpPr>
        <p:spPr>
          <a:xfrm>
            <a:off x="1233169" y="5373687"/>
            <a:ext cx="197487" cy="287088"/>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800"/>
              </a:spcBef>
              <a:defRPr b="1" sz="1400">
                <a:latin typeface="Times New Roman"/>
                <a:ea typeface="Times New Roman"/>
                <a:cs typeface="Times New Roman"/>
                <a:sym typeface="Times New Roman"/>
              </a:defRPr>
            </a:lvl1pPr>
          </a:lstStyle>
          <a:p>
            <a:pPr/>
            <a:r>
              <a:t>0</a:t>
            </a:r>
          </a:p>
        </p:txBody>
      </p:sp>
      <p:sp>
        <p:nvSpPr>
          <p:cNvPr id="130" name="Text Box 18"/>
          <p:cNvSpPr txBox="1"/>
          <p:nvPr/>
        </p:nvSpPr>
        <p:spPr>
          <a:xfrm>
            <a:off x="1880869" y="5373687"/>
            <a:ext cx="197487" cy="311409"/>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900"/>
              </a:spcBef>
              <a:defRPr b="1" sz="1600">
                <a:latin typeface="Times New Roman"/>
                <a:ea typeface="Times New Roman"/>
                <a:cs typeface="Times New Roman"/>
                <a:sym typeface="Times New Roman"/>
              </a:defRPr>
            </a:lvl1pPr>
          </a:lstStyle>
          <a:p>
            <a:pPr/>
            <a:r>
              <a:t>5</a:t>
            </a:r>
          </a:p>
        </p:txBody>
      </p:sp>
      <p:sp>
        <p:nvSpPr>
          <p:cNvPr id="131" name="Text Box 19"/>
          <p:cNvSpPr txBox="1"/>
          <p:nvPr/>
        </p:nvSpPr>
        <p:spPr>
          <a:xfrm>
            <a:off x="2455545" y="5373687"/>
            <a:ext cx="341948" cy="311409"/>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900"/>
              </a:spcBef>
              <a:defRPr b="1" sz="1600">
                <a:latin typeface="Times New Roman"/>
                <a:ea typeface="Times New Roman"/>
                <a:cs typeface="Times New Roman"/>
                <a:sym typeface="Times New Roman"/>
              </a:defRPr>
            </a:lvl1pPr>
          </a:lstStyle>
          <a:p>
            <a:pPr/>
            <a:r>
              <a:t>10</a:t>
            </a:r>
          </a:p>
        </p:txBody>
      </p:sp>
      <p:sp>
        <p:nvSpPr>
          <p:cNvPr id="132" name="Text Box 20"/>
          <p:cNvSpPr txBox="1"/>
          <p:nvPr/>
        </p:nvSpPr>
        <p:spPr>
          <a:xfrm>
            <a:off x="3104833" y="5373687"/>
            <a:ext cx="341948" cy="311409"/>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900"/>
              </a:spcBef>
              <a:defRPr b="1" sz="1600">
                <a:latin typeface="Times New Roman"/>
                <a:ea typeface="Times New Roman"/>
                <a:cs typeface="Times New Roman"/>
                <a:sym typeface="Times New Roman"/>
              </a:defRPr>
            </a:lvl1pPr>
          </a:lstStyle>
          <a:p>
            <a:pPr/>
            <a:r>
              <a:t>15</a:t>
            </a:r>
          </a:p>
        </p:txBody>
      </p:sp>
      <p:sp>
        <p:nvSpPr>
          <p:cNvPr id="133" name="Text Box 21"/>
          <p:cNvSpPr txBox="1"/>
          <p:nvPr/>
        </p:nvSpPr>
        <p:spPr>
          <a:xfrm>
            <a:off x="3752532" y="5373687"/>
            <a:ext cx="341948" cy="311409"/>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900"/>
              </a:spcBef>
              <a:defRPr b="1" sz="1600">
                <a:latin typeface="Times New Roman"/>
                <a:ea typeface="Times New Roman"/>
                <a:cs typeface="Times New Roman"/>
                <a:sym typeface="Times New Roman"/>
              </a:defRPr>
            </a:lvl1pPr>
          </a:lstStyle>
          <a:p>
            <a:pPr/>
            <a:r>
              <a:t>20</a:t>
            </a:r>
          </a:p>
        </p:txBody>
      </p:sp>
      <p:sp>
        <p:nvSpPr>
          <p:cNvPr id="134" name="Text Box 22"/>
          <p:cNvSpPr txBox="1"/>
          <p:nvPr/>
        </p:nvSpPr>
        <p:spPr>
          <a:xfrm>
            <a:off x="4255770" y="5373687"/>
            <a:ext cx="341948" cy="311409"/>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900"/>
              </a:spcBef>
              <a:defRPr b="1" sz="1600">
                <a:latin typeface="Times New Roman"/>
                <a:ea typeface="Times New Roman"/>
                <a:cs typeface="Times New Roman"/>
                <a:sym typeface="Times New Roman"/>
              </a:defRPr>
            </a:lvl1pPr>
          </a:lstStyle>
          <a:p>
            <a:pPr/>
            <a:r>
              <a:t>25</a:t>
            </a:r>
          </a:p>
        </p:txBody>
      </p:sp>
      <p:sp>
        <p:nvSpPr>
          <p:cNvPr id="135" name="Text Box 23"/>
          <p:cNvSpPr txBox="1"/>
          <p:nvPr/>
        </p:nvSpPr>
        <p:spPr>
          <a:xfrm>
            <a:off x="1018857" y="4419600"/>
            <a:ext cx="411798" cy="28708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800"/>
              </a:spcBef>
              <a:defRPr b="1" sz="1400">
                <a:latin typeface="Times New Roman"/>
                <a:ea typeface="Times New Roman"/>
                <a:cs typeface="Times New Roman"/>
                <a:sym typeface="Times New Roman"/>
              </a:defRPr>
            </a:lvl1pPr>
          </a:lstStyle>
          <a:p>
            <a:pPr/>
            <a:r>
              <a:t>20</a:t>
            </a:r>
          </a:p>
        </p:txBody>
      </p:sp>
      <p:sp>
        <p:nvSpPr>
          <p:cNvPr id="136" name="Text Box 24"/>
          <p:cNvSpPr txBox="1"/>
          <p:nvPr/>
        </p:nvSpPr>
        <p:spPr>
          <a:xfrm>
            <a:off x="1017270" y="3771900"/>
            <a:ext cx="411798" cy="28708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800"/>
              </a:spcBef>
              <a:defRPr b="1" sz="1400">
                <a:latin typeface="Times New Roman"/>
                <a:ea typeface="Times New Roman"/>
                <a:cs typeface="Times New Roman"/>
                <a:sym typeface="Times New Roman"/>
              </a:defRPr>
            </a:lvl1pPr>
          </a:lstStyle>
          <a:p>
            <a:pPr/>
            <a:r>
              <a:t>40</a:t>
            </a:r>
          </a:p>
        </p:txBody>
      </p:sp>
      <p:sp>
        <p:nvSpPr>
          <p:cNvPr id="137" name="Text Box 25"/>
          <p:cNvSpPr txBox="1"/>
          <p:nvPr/>
        </p:nvSpPr>
        <p:spPr>
          <a:xfrm>
            <a:off x="1017270" y="3213100"/>
            <a:ext cx="411798" cy="28708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800"/>
              </a:spcBef>
              <a:defRPr b="1" sz="1400">
                <a:latin typeface="Times New Roman"/>
                <a:ea typeface="Times New Roman"/>
                <a:cs typeface="Times New Roman"/>
                <a:sym typeface="Times New Roman"/>
              </a:defRPr>
            </a:lvl1pPr>
          </a:lstStyle>
          <a:p>
            <a:pPr/>
            <a:r>
              <a:t>60</a:t>
            </a:r>
          </a:p>
        </p:txBody>
      </p:sp>
      <p:sp>
        <p:nvSpPr>
          <p:cNvPr id="138" name="Text Box 26"/>
          <p:cNvSpPr txBox="1"/>
          <p:nvPr/>
        </p:nvSpPr>
        <p:spPr>
          <a:xfrm>
            <a:off x="1017270" y="2636838"/>
            <a:ext cx="411798" cy="287088"/>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800"/>
              </a:spcBef>
              <a:defRPr b="1" sz="1400">
                <a:latin typeface="Times New Roman"/>
                <a:ea typeface="Times New Roman"/>
                <a:cs typeface="Times New Roman"/>
                <a:sym typeface="Times New Roman"/>
              </a:defRPr>
            </a:lvl1pPr>
          </a:lstStyle>
          <a:p>
            <a:pPr/>
            <a:r>
              <a:t>80</a:t>
            </a:r>
          </a:p>
        </p:txBody>
      </p:sp>
      <p:sp>
        <p:nvSpPr>
          <p:cNvPr id="139" name="Text Box 27"/>
          <p:cNvSpPr txBox="1"/>
          <p:nvPr/>
        </p:nvSpPr>
        <p:spPr>
          <a:xfrm>
            <a:off x="945832" y="1989138"/>
            <a:ext cx="411798" cy="287088"/>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800"/>
              </a:spcBef>
              <a:defRPr b="1" sz="1400">
                <a:latin typeface="Times New Roman"/>
                <a:ea typeface="Times New Roman"/>
                <a:cs typeface="Times New Roman"/>
                <a:sym typeface="Times New Roman"/>
              </a:defRPr>
            </a:lvl1pPr>
          </a:lstStyle>
          <a:p>
            <a:pPr/>
            <a:r>
              <a:t>100</a:t>
            </a:r>
          </a:p>
        </p:txBody>
      </p:sp>
      <p:sp>
        <p:nvSpPr>
          <p:cNvPr id="140" name="Text Box 28"/>
          <p:cNvSpPr txBox="1"/>
          <p:nvPr/>
        </p:nvSpPr>
        <p:spPr>
          <a:xfrm>
            <a:off x="1737994" y="2349499"/>
            <a:ext cx="557850" cy="27546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700"/>
              </a:spcBef>
              <a:defRPr b="1" sz="1200">
                <a:latin typeface="Times New Roman"/>
                <a:ea typeface="Times New Roman"/>
                <a:cs typeface="Times New Roman"/>
                <a:sym typeface="Times New Roman"/>
              </a:defRPr>
            </a:lvl1pPr>
          </a:lstStyle>
          <a:p>
            <a:pPr/>
            <a:r>
              <a:t>4 MV</a:t>
            </a:r>
          </a:p>
        </p:txBody>
      </p:sp>
      <p:sp>
        <p:nvSpPr>
          <p:cNvPr id="141" name="Line 29"/>
          <p:cNvSpPr/>
          <p:nvPr/>
        </p:nvSpPr>
        <p:spPr>
          <a:xfrm flipH="1">
            <a:off x="1619250" y="2565399"/>
            <a:ext cx="360364" cy="287339"/>
          </a:xfrm>
          <a:prstGeom prst="line">
            <a:avLst/>
          </a:prstGeom>
          <a:ln w="12700">
            <a:solidFill>
              <a:srgbClr val="000000"/>
            </a:solidFill>
            <a:tailEnd type="triangle"/>
          </a:ln>
        </p:spPr>
        <p:txBody>
          <a:bodyPr lIns="45719" rIns="45719"/>
          <a:lstStyle/>
          <a:p>
            <a:pPr/>
          </a:p>
        </p:txBody>
      </p:sp>
      <p:sp>
        <p:nvSpPr>
          <p:cNvPr id="142" name="Text Box 30"/>
          <p:cNvSpPr txBox="1"/>
          <p:nvPr/>
        </p:nvSpPr>
        <p:spPr>
          <a:xfrm>
            <a:off x="1737995" y="2032000"/>
            <a:ext cx="484823" cy="22574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600"/>
              </a:spcBef>
              <a:defRPr b="1" sz="1000">
                <a:latin typeface="Times New Roman"/>
                <a:ea typeface="Times New Roman"/>
                <a:cs typeface="Times New Roman"/>
                <a:sym typeface="Times New Roman"/>
              </a:defRPr>
            </a:lvl1pPr>
          </a:lstStyle>
          <a:p>
            <a:pPr/>
            <a:r>
              <a:t>Co-60</a:t>
            </a:r>
          </a:p>
        </p:txBody>
      </p:sp>
      <p:sp>
        <p:nvSpPr>
          <p:cNvPr id="143" name="Line 31"/>
          <p:cNvSpPr/>
          <p:nvPr/>
        </p:nvSpPr>
        <p:spPr>
          <a:xfrm flipH="1">
            <a:off x="1547812" y="2276475"/>
            <a:ext cx="215901" cy="144464"/>
          </a:xfrm>
          <a:prstGeom prst="line">
            <a:avLst/>
          </a:prstGeom>
          <a:ln w="12700">
            <a:solidFill>
              <a:srgbClr val="000000"/>
            </a:solidFill>
            <a:tailEnd type="triangle"/>
          </a:ln>
        </p:spPr>
        <p:txBody>
          <a:bodyPr lIns="45719" rIns="45719"/>
          <a:lstStyle/>
          <a:p>
            <a:pPr/>
          </a:p>
        </p:txBody>
      </p:sp>
      <p:sp>
        <p:nvSpPr>
          <p:cNvPr id="144" name="Text Box 32"/>
          <p:cNvSpPr txBox="1"/>
          <p:nvPr/>
        </p:nvSpPr>
        <p:spPr>
          <a:xfrm>
            <a:off x="1304607" y="1989138"/>
            <a:ext cx="556261" cy="21358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500"/>
              </a:spcBef>
              <a:defRPr b="1" sz="900">
                <a:latin typeface="Times New Roman"/>
                <a:ea typeface="Times New Roman"/>
                <a:cs typeface="Times New Roman"/>
                <a:sym typeface="Times New Roman"/>
              </a:defRPr>
            </a:lvl1pPr>
          </a:lstStyle>
          <a:p>
            <a:pPr/>
            <a:r>
              <a:t>200 kv</a:t>
            </a:r>
          </a:p>
        </p:txBody>
      </p:sp>
      <p:sp>
        <p:nvSpPr>
          <p:cNvPr id="145" name="Text Box 33"/>
          <p:cNvSpPr txBox="1"/>
          <p:nvPr/>
        </p:nvSpPr>
        <p:spPr>
          <a:xfrm rot="16200000">
            <a:off x="-521336" y="3527742"/>
            <a:ext cx="2572386" cy="3073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800"/>
              </a:spcBef>
              <a:defRPr sz="1400"/>
            </a:lvl1pPr>
          </a:lstStyle>
          <a:p>
            <a:pPr/>
            <a:r>
              <a:t>Maksimum dozun yüzdesi</a:t>
            </a:r>
          </a:p>
        </p:txBody>
      </p:sp>
      <p:sp>
        <p:nvSpPr>
          <p:cNvPr id="146" name="Text Box 34"/>
          <p:cNvSpPr txBox="1"/>
          <p:nvPr/>
        </p:nvSpPr>
        <p:spPr>
          <a:xfrm>
            <a:off x="1304607" y="5805487"/>
            <a:ext cx="3075624" cy="3073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800"/>
              </a:spcBef>
              <a:defRPr sz="1400"/>
            </a:lvl1pPr>
          </a:lstStyle>
          <a:p>
            <a:pPr/>
            <a:r>
              <a:t>Derinlik (mm)</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8" name="1 Başlık"/>
          <p:cNvSpPr txBox="1"/>
          <p:nvPr>
            <p:ph type="title"/>
          </p:nvPr>
        </p:nvSpPr>
        <p:spPr>
          <a:prstGeom prst="rect">
            <a:avLst/>
          </a:prstGeom>
        </p:spPr>
        <p:txBody>
          <a:bodyPr/>
          <a:lstStyle>
            <a:lvl1pPr>
              <a:defRPr sz="4800">
                <a:latin typeface="Times New Roman"/>
                <a:ea typeface="Times New Roman"/>
                <a:cs typeface="Times New Roman"/>
                <a:sym typeface="Times New Roman"/>
              </a:defRPr>
            </a:lvl1pPr>
          </a:lstStyle>
          <a:p>
            <a:pPr/>
            <a:r>
              <a:t>DERİN DOZ DAĞILIMLARI</a:t>
            </a:r>
          </a:p>
        </p:txBody>
      </p:sp>
      <p:sp>
        <p:nvSpPr>
          <p:cNvPr id="149" name="2 İçerik Yer Tutucusu"/>
          <p:cNvSpPr txBox="1"/>
          <p:nvPr>
            <p:ph type="body" idx="1"/>
          </p:nvPr>
        </p:nvSpPr>
        <p:spPr>
          <a:xfrm>
            <a:off x="457200" y="1600200"/>
            <a:ext cx="8229600" cy="4525963"/>
          </a:xfrm>
          <a:prstGeom prst="rect">
            <a:avLst/>
          </a:prstGeom>
        </p:spPr>
        <p:txBody>
          <a:bodyPr/>
          <a:lstStyle/>
          <a:p>
            <a:pPr algn="just">
              <a:lnSpc>
                <a:spcPct val="80000"/>
              </a:lnSpc>
              <a:spcBef>
                <a:spcPts val="600"/>
              </a:spcBef>
              <a:defRPr sz="2900">
                <a:latin typeface="Times New Roman"/>
                <a:ea typeface="Times New Roman"/>
                <a:cs typeface="Times New Roman"/>
                <a:sym typeface="Times New Roman"/>
              </a:defRPr>
            </a:pPr>
            <a:r>
              <a:t>Radyasyon demeti hasta veya fantoma girdiğinde, absorbe doz derinlik ile değişecektir. Bunu etkileyen parametreler, </a:t>
            </a:r>
            <a:r>
              <a:rPr>
                <a:solidFill>
                  <a:srgbClr val="FF0000"/>
                </a:solidFill>
              </a:rPr>
              <a:t>enerji, derinlik, alan büyüklüğü, kaynaktan olan uzaklık, demet kolimasyon sistemidir.</a:t>
            </a:r>
          </a:p>
          <a:p>
            <a:pPr algn="just">
              <a:lnSpc>
                <a:spcPct val="80000"/>
              </a:lnSpc>
              <a:spcBef>
                <a:spcPts val="600"/>
              </a:spcBef>
              <a:defRPr sz="2900">
                <a:solidFill>
                  <a:schemeClr val="accent2"/>
                </a:solidFill>
                <a:latin typeface="Times New Roman"/>
                <a:ea typeface="Times New Roman"/>
                <a:cs typeface="Times New Roman"/>
                <a:sym typeface="Times New Roman"/>
              </a:defRPr>
            </a:pPr>
          </a:p>
          <a:p>
            <a:pPr algn="just">
              <a:lnSpc>
                <a:spcPct val="80000"/>
              </a:lnSpc>
              <a:spcBef>
                <a:spcPts val="600"/>
              </a:spcBef>
              <a:defRPr sz="2900">
                <a:latin typeface="Times New Roman"/>
                <a:ea typeface="Times New Roman"/>
                <a:cs typeface="Times New Roman"/>
                <a:sym typeface="Times New Roman"/>
              </a:defRPr>
            </a:pPr>
            <a:r>
              <a:t> Doz hesaplamasında yapılması gereken, radyasyon demetinin merkezi ekseni boyunca derin doz değişimini belirlemektir. </a:t>
            </a:r>
          </a:p>
          <a:p>
            <a:pPr algn="just">
              <a:lnSpc>
                <a:spcPct val="80000"/>
              </a:lnSpc>
              <a:spcBef>
                <a:spcPts val="600"/>
              </a:spcBef>
              <a:defRPr sz="2900">
                <a:latin typeface="Times New Roman"/>
                <a:ea typeface="Times New Roman"/>
                <a:cs typeface="Times New Roman"/>
                <a:sym typeface="Times New Roman"/>
              </a:defRPr>
            </a:pPr>
          </a:p>
          <a:p>
            <a:pPr algn="just">
              <a:lnSpc>
                <a:spcPct val="80000"/>
              </a:lnSpc>
              <a:spcBef>
                <a:spcPts val="600"/>
              </a:spcBef>
              <a:buSzTx/>
              <a:buNone/>
              <a:defRPr sz="2900">
                <a:latin typeface="Times New Roman"/>
                <a:ea typeface="Times New Roman"/>
                <a:cs typeface="Times New Roman"/>
                <a:sym typeface="Times New Roman"/>
              </a:defRPr>
            </a:pPr>
            <a:r>
              <a:t>    %DD   - TAR   - TMR   - TPR   - SAR   - SMR</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1" name="Text Box 2"/>
          <p:cNvSpPr txBox="1"/>
          <p:nvPr/>
        </p:nvSpPr>
        <p:spPr>
          <a:xfrm>
            <a:off x="831506" y="2174875"/>
            <a:ext cx="7695302" cy="1837219"/>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buClr>
                <a:srgbClr val="FF0000"/>
              </a:buClr>
              <a:buSzPct val="100000"/>
              <a:buChar char="▪"/>
              <a:defRPr sz="2800">
                <a:latin typeface="Times New Roman"/>
                <a:ea typeface="Times New Roman"/>
                <a:cs typeface="Times New Roman"/>
                <a:sym typeface="Times New Roman"/>
              </a:defRPr>
            </a:pPr>
            <a:r>
              <a:t> </a:t>
            </a:r>
            <a:r>
              <a:rPr>
                <a:latin typeface="Tahoma"/>
                <a:ea typeface="Tahoma"/>
                <a:cs typeface="Tahoma"/>
                <a:sym typeface="Tahoma"/>
              </a:rPr>
              <a:t>Çoğu kez ölçümler</a:t>
            </a:r>
            <a:r>
              <a:rPr>
                <a:latin typeface="Tahoma"/>
                <a:ea typeface="Tahoma"/>
                <a:cs typeface="Tahoma"/>
                <a:sym typeface="Tahoma"/>
              </a:rPr>
              <a:t> </a:t>
            </a:r>
            <a:r>
              <a:rPr>
                <a:latin typeface="Tahoma"/>
                <a:ea typeface="Tahoma"/>
                <a:cs typeface="Tahoma"/>
                <a:sym typeface="Tahoma"/>
              </a:rPr>
              <a:t> merkezi eksen </a:t>
            </a:r>
            <a:r>
              <a:rPr>
                <a:latin typeface="Tahoma"/>
                <a:ea typeface="Tahoma"/>
                <a:cs typeface="Tahoma"/>
                <a:sym typeface="Tahoma"/>
              </a:rPr>
              <a:t>b</a:t>
            </a:r>
            <a:r>
              <a:rPr>
                <a:latin typeface="Tahoma"/>
                <a:ea typeface="Tahoma"/>
                <a:cs typeface="Tahoma"/>
                <a:sym typeface="Tahoma"/>
              </a:rPr>
              <a:t>oyunca</a:t>
            </a:r>
            <a:r>
              <a:rPr>
                <a:latin typeface="Tahoma"/>
                <a:ea typeface="Tahoma"/>
                <a:cs typeface="Tahoma"/>
                <a:sym typeface="Tahoma"/>
              </a:rPr>
              <a:t> </a:t>
            </a:r>
            <a:r>
              <a:rPr>
                <a:latin typeface="Tahoma"/>
                <a:ea typeface="Tahoma"/>
                <a:cs typeface="Tahoma"/>
                <a:sym typeface="Tahoma"/>
              </a:rPr>
              <a:t>derinlik değişiminden yararlanarak bulunur</a:t>
            </a:r>
            <a:r>
              <a:rPr>
                <a:latin typeface="Tahoma"/>
                <a:ea typeface="Tahoma"/>
                <a:cs typeface="Tahoma"/>
                <a:sym typeface="Tahoma"/>
              </a:rPr>
              <a:t> </a:t>
            </a:r>
            <a:r>
              <a:rPr>
                <a:latin typeface="Tahoma"/>
                <a:ea typeface="Tahoma"/>
                <a:cs typeface="Tahoma"/>
                <a:sym typeface="Tahoma"/>
              </a:rPr>
              <a:t> ve</a:t>
            </a:r>
            <a:r>
              <a:rPr>
                <a:latin typeface="Tahoma"/>
                <a:ea typeface="Tahoma"/>
                <a:cs typeface="Tahoma"/>
                <a:sym typeface="Tahoma"/>
              </a:rPr>
              <a:t> </a:t>
            </a:r>
            <a:r>
              <a:rPr>
                <a:latin typeface="Tahoma"/>
                <a:ea typeface="Tahoma"/>
                <a:cs typeface="Tahoma"/>
                <a:sym typeface="Tahoma"/>
              </a:rPr>
              <a:t> referans bölge </a:t>
            </a:r>
            <a:r>
              <a:rPr>
                <a:latin typeface="Tahoma"/>
                <a:ea typeface="Tahoma"/>
                <a:cs typeface="Tahoma"/>
                <a:sym typeface="Tahoma"/>
              </a:rPr>
              <a:t> </a:t>
            </a:r>
            <a:r>
              <a:rPr>
                <a:latin typeface="Tahoma"/>
                <a:ea typeface="Tahoma"/>
                <a:cs typeface="Tahoma"/>
                <a:sym typeface="Tahoma"/>
              </a:rPr>
              <a:t>radyasyon ölçümlerinin fonksiyonu olarak ifade edilir</a:t>
            </a:r>
            <a:r>
              <a:rPr>
                <a:latin typeface="Tahoma"/>
                <a:ea typeface="Tahoma"/>
                <a:cs typeface="Tahoma"/>
                <a:sym typeface="Tahoma"/>
              </a:rPr>
              <a:t>.</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3" name="Rectangle 2"/>
          <p:cNvSpPr/>
          <p:nvPr/>
        </p:nvSpPr>
        <p:spPr>
          <a:xfrm>
            <a:off x="900112" y="3429000"/>
            <a:ext cx="3168651" cy="1800225"/>
          </a:xfrm>
          <a:prstGeom prst="rect">
            <a:avLst/>
          </a:prstGeom>
          <a:solidFill>
            <a:schemeClr val="accent1"/>
          </a:solidFill>
          <a:ln w="12700">
            <a:solidFill>
              <a:srgbClr val="000000"/>
            </a:solidFill>
            <a:miter/>
          </a:ln>
        </p:spPr>
        <p:txBody>
          <a:bodyPr lIns="45719" rIns="45719" anchor="ctr"/>
          <a:lstStyle/>
          <a:p>
            <a:pPr/>
          </a:p>
        </p:txBody>
      </p:sp>
      <p:sp>
        <p:nvSpPr>
          <p:cNvPr id="154" name="Line 3"/>
          <p:cNvSpPr/>
          <p:nvPr/>
        </p:nvSpPr>
        <p:spPr>
          <a:xfrm flipV="1">
            <a:off x="1042987" y="1844674"/>
            <a:ext cx="1441452" cy="3600451"/>
          </a:xfrm>
          <a:prstGeom prst="line">
            <a:avLst/>
          </a:prstGeom>
          <a:ln w="12700">
            <a:solidFill>
              <a:srgbClr val="000000"/>
            </a:solidFill>
          </a:ln>
        </p:spPr>
        <p:txBody>
          <a:bodyPr lIns="45719" rIns="45719"/>
          <a:lstStyle/>
          <a:p>
            <a:pPr/>
          </a:p>
        </p:txBody>
      </p:sp>
      <p:sp>
        <p:nvSpPr>
          <p:cNvPr id="155" name="Line 4"/>
          <p:cNvSpPr/>
          <p:nvPr/>
        </p:nvSpPr>
        <p:spPr>
          <a:xfrm>
            <a:off x="2484438" y="1844675"/>
            <a:ext cx="1512888" cy="3529013"/>
          </a:xfrm>
          <a:prstGeom prst="line">
            <a:avLst/>
          </a:prstGeom>
          <a:ln w="12700">
            <a:solidFill>
              <a:srgbClr val="000000"/>
            </a:solidFill>
          </a:ln>
        </p:spPr>
        <p:txBody>
          <a:bodyPr lIns="45719" rIns="45719"/>
          <a:lstStyle/>
          <a:p>
            <a:pPr/>
          </a:p>
        </p:txBody>
      </p:sp>
      <p:sp>
        <p:nvSpPr>
          <p:cNvPr id="156" name="Line 5"/>
          <p:cNvSpPr/>
          <p:nvPr/>
        </p:nvSpPr>
        <p:spPr>
          <a:xfrm flipH="1">
            <a:off x="2484438" y="1844675"/>
            <a:ext cx="1" cy="3384551"/>
          </a:xfrm>
          <a:prstGeom prst="line">
            <a:avLst/>
          </a:prstGeom>
          <a:ln w="12700">
            <a:solidFill>
              <a:srgbClr val="000000"/>
            </a:solidFill>
          </a:ln>
        </p:spPr>
        <p:txBody>
          <a:bodyPr lIns="45719" rIns="45719"/>
          <a:lstStyle/>
          <a:p>
            <a:pPr/>
          </a:p>
        </p:txBody>
      </p:sp>
      <p:sp>
        <p:nvSpPr>
          <p:cNvPr id="157" name="Rectangle 6"/>
          <p:cNvSpPr/>
          <p:nvPr/>
        </p:nvSpPr>
        <p:spPr>
          <a:xfrm>
            <a:off x="2771774" y="2492375"/>
            <a:ext cx="287340" cy="144463"/>
          </a:xfrm>
          <a:prstGeom prst="rect">
            <a:avLst/>
          </a:prstGeom>
          <a:solidFill>
            <a:schemeClr val="accent1"/>
          </a:solidFill>
          <a:ln w="12700">
            <a:solidFill>
              <a:srgbClr val="000000"/>
            </a:solidFill>
            <a:miter/>
          </a:ln>
        </p:spPr>
        <p:txBody>
          <a:bodyPr lIns="45719" rIns="45719" anchor="ctr"/>
          <a:lstStyle/>
          <a:p>
            <a:pPr/>
          </a:p>
        </p:txBody>
      </p:sp>
      <p:sp>
        <p:nvSpPr>
          <p:cNvPr id="158" name="Rectangle 7"/>
          <p:cNvSpPr/>
          <p:nvPr/>
        </p:nvSpPr>
        <p:spPr>
          <a:xfrm>
            <a:off x="1908174" y="2492375"/>
            <a:ext cx="287340" cy="144463"/>
          </a:xfrm>
          <a:prstGeom prst="rect">
            <a:avLst/>
          </a:prstGeom>
          <a:solidFill>
            <a:schemeClr val="accent1"/>
          </a:solidFill>
          <a:ln w="12700">
            <a:solidFill>
              <a:srgbClr val="000000"/>
            </a:solidFill>
            <a:miter/>
          </a:ln>
        </p:spPr>
        <p:txBody>
          <a:bodyPr lIns="45719" rIns="45719" anchor="ctr"/>
          <a:lstStyle/>
          <a:p>
            <a:pPr/>
          </a:p>
        </p:txBody>
      </p:sp>
      <p:sp>
        <p:nvSpPr>
          <p:cNvPr id="159" name="Text Box 8"/>
          <p:cNvSpPr txBox="1"/>
          <p:nvPr/>
        </p:nvSpPr>
        <p:spPr>
          <a:xfrm>
            <a:off x="2438083" y="2393950"/>
            <a:ext cx="217151" cy="311408"/>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b="1" sz="1600">
                <a:latin typeface="Times New Roman"/>
                <a:ea typeface="Times New Roman"/>
                <a:cs typeface="Times New Roman"/>
                <a:sym typeface="Times New Roman"/>
              </a:defRPr>
            </a:lvl1pPr>
          </a:lstStyle>
          <a:p>
            <a:pPr/>
            <a:r>
              <a:t>S</a:t>
            </a:r>
          </a:p>
        </p:txBody>
      </p:sp>
      <p:sp>
        <p:nvSpPr>
          <p:cNvPr id="160" name="Text Box 9"/>
          <p:cNvSpPr txBox="1"/>
          <p:nvPr/>
        </p:nvSpPr>
        <p:spPr>
          <a:xfrm>
            <a:off x="3249294" y="3141663"/>
            <a:ext cx="629287" cy="60312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700"/>
              </a:spcBef>
              <a:defRPr b="1" sz="1200">
                <a:latin typeface="Times New Roman"/>
                <a:ea typeface="Times New Roman"/>
                <a:cs typeface="Times New Roman"/>
                <a:sym typeface="Times New Roman"/>
              </a:defRPr>
            </a:lvl1pPr>
          </a:lstStyle>
          <a:p>
            <a:pPr/>
            <a:r>
              <a:t>Yüzey</a:t>
            </a:r>
          </a:p>
        </p:txBody>
      </p:sp>
      <p:sp>
        <p:nvSpPr>
          <p:cNvPr id="161" name="Text Box 10"/>
          <p:cNvSpPr txBox="1"/>
          <p:nvPr/>
        </p:nvSpPr>
        <p:spPr>
          <a:xfrm>
            <a:off x="3538219" y="2420938"/>
            <a:ext cx="483237" cy="311409"/>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900"/>
              </a:spcBef>
              <a:defRPr b="1" sz="1600">
                <a:latin typeface="Times New Roman"/>
                <a:ea typeface="Times New Roman"/>
                <a:cs typeface="Times New Roman"/>
                <a:sym typeface="Times New Roman"/>
              </a:defRPr>
            </a:lvl1pPr>
          </a:lstStyle>
          <a:p>
            <a:pPr/>
            <a:r>
              <a:t>SSD</a:t>
            </a:r>
          </a:p>
        </p:txBody>
      </p:sp>
      <p:sp>
        <p:nvSpPr>
          <p:cNvPr id="162" name="Text Box 11"/>
          <p:cNvSpPr txBox="1"/>
          <p:nvPr/>
        </p:nvSpPr>
        <p:spPr>
          <a:xfrm>
            <a:off x="369569" y="2420938"/>
            <a:ext cx="1276987" cy="27546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700"/>
              </a:spcBef>
              <a:defRPr b="1" sz="1200">
                <a:latin typeface="Times New Roman"/>
                <a:ea typeface="Times New Roman"/>
                <a:cs typeface="Times New Roman"/>
                <a:sym typeface="Times New Roman"/>
              </a:defRPr>
            </a:lvl1pPr>
          </a:lstStyle>
          <a:p>
            <a:pPr/>
            <a:r>
              <a:t>KOLİMATÖR</a:t>
            </a:r>
          </a:p>
        </p:txBody>
      </p:sp>
      <p:sp>
        <p:nvSpPr>
          <p:cNvPr id="163" name="Text Box 12"/>
          <p:cNvSpPr txBox="1"/>
          <p:nvPr/>
        </p:nvSpPr>
        <p:spPr>
          <a:xfrm>
            <a:off x="296544" y="3068638"/>
            <a:ext cx="1708787" cy="287088"/>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800"/>
              </a:spcBef>
              <a:defRPr b="1" sz="1400">
                <a:latin typeface="Times New Roman"/>
                <a:ea typeface="Times New Roman"/>
                <a:cs typeface="Times New Roman"/>
                <a:sym typeface="Times New Roman"/>
              </a:defRPr>
            </a:lvl1pPr>
          </a:lstStyle>
          <a:p>
            <a:pPr/>
            <a:r>
              <a:t>MERKEZİ EKSEN</a:t>
            </a:r>
          </a:p>
        </p:txBody>
      </p:sp>
      <p:sp>
        <p:nvSpPr>
          <p:cNvPr id="164" name="Text Box 13"/>
          <p:cNvSpPr txBox="1"/>
          <p:nvPr/>
        </p:nvSpPr>
        <p:spPr>
          <a:xfrm>
            <a:off x="1017269" y="5734050"/>
            <a:ext cx="2788287" cy="3327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spcBef>
                <a:spcPts val="900"/>
              </a:spcBef>
              <a:defRPr sz="1600">
                <a:solidFill>
                  <a:schemeClr val="accent2"/>
                </a:solidFill>
                <a:latin typeface="Tahoma"/>
                <a:ea typeface="Tahoma"/>
                <a:cs typeface="Tahoma"/>
                <a:sym typeface="Tahoma"/>
              </a:defRPr>
            </a:pPr>
            <a:r>
              <a:t> </a:t>
            </a:r>
            <a:r>
              <a:rPr>
                <a:solidFill>
                  <a:srgbClr val="000000"/>
                </a:solidFill>
              </a:rPr>
              <a:t>%DD’un şematik izahı</a:t>
            </a:r>
          </a:p>
        </p:txBody>
      </p:sp>
      <p:sp>
        <p:nvSpPr>
          <p:cNvPr id="165" name="Text Box 14"/>
          <p:cNvSpPr txBox="1"/>
          <p:nvPr/>
        </p:nvSpPr>
        <p:spPr>
          <a:xfrm>
            <a:off x="45719" y="4221162"/>
            <a:ext cx="1096012" cy="287088"/>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800"/>
              </a:spcBef>
              <a:defRPr b="1" sz="1400">
                <a:latin typeface="Times New Roman"/>
                <a:ea typeface="Times New Roman"/>
                <a:cs typeface="Times New Roman"/>
                <a:sym typeface="Times New Roman"/>
              </a:defRPr>
            </a:lvl1pPr>
          </a:lstStyle>
          <a:p>
            <a:pPr/>
            <a:r>
              <a:t>FANTOM</a:t>
            </a:r>
          </a:p>
        </p:txBody>
      </p:sp>
      <p:sp>
        <p:nvSpPr>
          <p:cNvPr id="166" name="Text Box 15"/>
          <p:cNvSpPr txBox="1"/>
          <p:nvPr/>
        </p:nvSpPr>
        <p:spPr>
          <a:xfrm>
            <a:off x="2385694" y="3500437"/>
            <a:ext cx="268925" cy="311409"/>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900"/>
              </a:spcBef>
              <a:defRPr b="1" sz="1600">
                <a:latin typeface="Times New Roman"/>
                <a:ea typeface="Times New Roman"/>
                <a:cs typeface="Times New Roman"/>
                <a:sym typeface="Times New Roman"/>
              </a:defRPr>
            </a:lvl1pPr>
          </a:lstStyle>
          <a:p>
            <a:pPr/>
            <a:r>
              <a:t>o</a:t>
            </a:r>
          </a:p>
        </p:txBody>
      </p:sp>
      <p:sp>
        <p:nvSpPr>
          <p:cNvPr id="167" name="Text Box 16"/>
          <p:cNvSpPr txBox="1"/>
          <p:nvPr/>
        </p:nvSpPr>
        <p:spPr>
          <a:xfrm>
            <a:off x="2385694" y="4005262"/>
            <a:ext cx="268925" cy="311409"/>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900"/>
              </a:spcBef>
              <a:defRPr b="1" sz="1600">
                <a:latin typeface="Times New Roman"/>
                <a:ea typeface="Times New Roman"/>
                <a:cs typeface="Times New Roman"/>
                <a:sym typeface="Times New Roman"/>
              </a:defRPr>
            </a:lvl1pPr>
          </a:lstStyle>
          <a:p>
            <a:pPr/>
            <a:r>
              <a:t>o</a:t>
            </a:r>
          </a:p>
        </p:txBody>
      </p:sp>
      <p:sp>
        <p:nvSpPr>
          <p:cNvPr id="168" name="Text Box 17"/>
          <p:cNvSpPr txBox="1"/>
          <p:nvPr/>
        </p:nvSpPr>
        <p:spPr>
          <a:xfrm>
            <a:off x="2746058" y="3573462"/>
            <a:ext cx="340361" cy="225746"/>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600"/>
              </a:spcBef>
              <a:defRPr b="1" sz="1000">
                <a:latin typeface="Times New Roman"/>
                <a:ea typeface="Times New Roman"/>
                <a:cs typeface="Times New Roman"/>
                <a:sym typeface="Times New Roman"/>
              </a:defRPr>
            </a:lvl1pPr>
          </a:lstStyle>
          <a:p>
            <a:pPr/>
            <a:r>
              <a:t>do</a:t>
            </a:r>
          </a:p>
        </p:txBody>
      </p:sp>
      <p:sp>
        <p:nvSpPr>
          <p:cNvPr id="169" name="Text Box 18"/>
          <p:cNvSpPr txBox="1"/>
          <p:nvPr/>
        </p:nvSpPr>
        <p:spPr>
          <a:xfrm>
            <a:off x="1880869" y="4076699"/>
            <a:ext cx="340362" cy="27546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700"/>
              </a:spcBef>
              <a:defRPr b="1" sz="1200">
                <a:latin typeface="Times New Roman"/>
                <a:ea typeface="Times New Roman"/>
                <a:cs typeface="Times New Roman"/>
                <a:sym typeface="Times New Roman"/>
              </a:defRPr>
            </a:lvl1pPr>
          </a:lstStyle>
          <a:p>
            <a:pPr/>
            <a:r>
              <a:t>d</a:t>
            </a:r>
          </a:p>
        </p:txBody>
      </p:sp>
      <p:sp>
        <p:nvSpPr>
          <p:cNvPr id="170" name="Line 19"/>
          <p:cNvSpPr/>
          <p:nvPr/>
        </p:nvSpPr>
        <p:spPr>
          <a:xfrm>
            <a:off x="2627313" y="3428999"/>
            <a:ext cx="1" cy="287339"/>
          </a:xfrm>
          <a:prstGeom prst="line">
            <a:avLst/>
          </a:prstGeom>
          <a:ln w="12700">
            <a:solidFill>
              <a:srgbClr val="000000"/>
            </a:solidFill>
            <a:headEnd type="triangle"/>
            <a:tailEnd type="triangle"/>
          </a:ln>
        </p:spPr>
        <p:txBody>
          <a:bodyPr lIns="45719" rIns="45719"/>
          <a:lstStyle/>
          <a:p>
            <a:pPr/>
          </a:p>
        </p:txBody>
      </p:sp>
      <p:sp>
        <p:nvSpPr>
          <p:cNvPr id="171" name="Line 20"/>
          <p:cNvSpPr/>
          <p:nvPr/>
        </p:nvSpPr>
        <p:spPr>
          <a:xfrm>
            <a:off x="2195513" y="3500437"/>
            <a:ext cx="1" cy="720726"/>
          </a:xfrm>
          <a:prstGeom prst="line">
            <a:avLst/>
          </a:prstGeom>
          <a:ln w="12700">
            <a:solidFill>
              <a:srgbClr val="000000"/>
            </a:solidFill>
            <a:headEnd type="triangle"/>
            <a:tailEnd type="triangle"/>
          </a:ln>
        </p:spPr>
        <p:txBody>
          <a:bodyPr lIns="45719" rIns="45719"/>
          <a:lstStyle/>
          <a:p>
            <a:pPr/>
          </a:p>
        </p:txBody>
      </p:sp>
      <p:sp>
        <p:nvSpPr>
          <p:cNvPr id="172" name="Line 21"/>
          <p:cNvSpPr/>
          <p:nvPr/>
        </p:nvSpPr>
        <p:spPr>
          <a:xfrm>
            <a:off x="684212" y="4581525"/>
            <a:ext cx="358776" cy="0"/>
          </a:xfrm>
          <a:prstGeom prst="line">
            <a:avLst/>
          </a:prstGeom>
          <a:ln w="12700">
            <a:solidFill>
              <a:srgbClr val="000000"/>
            </a:solidFill>
            <a:tailEnd type="triangle"/>
          </a:ln>
        </p:spPr>
        <p:txBody>
          <a:bodyPr lIns="45719" rIns="45719"/>
          <a:lstStyle/>
          <a:p>
            <a:pPr/>
          </a:p>
        </p:txBody>
      </p:sp>
      <p:sp>
        <p:nvSpPr>
          <p:cNvPr id="173" name="Line 22"/>
          <p:cNvSpPr/>
          <p:nvPr/>
        </p:nvSpPr>
        <p:spPr>
          <a:xfrm>
            <a:off x="1331912" y="3284537"/>
            <a:ext cx="1152527" cy="1"/>
          </a:xfrm>
          <a:prstGeom prst="line">
            <a:avLst/>
          </a:prstGeom>
          <a:ln w="12700">
            <a:solidFill>
              <a:srgbClr val="000000"/>
            </a:solidFill>
            <a:tailEnd type="triangle"/>
          </a:ln>
        </p:spPr>
        <p:txBody>
          <a:bodyPr lIns="45719" rIns="45719"/>
          <a:lstStyle/>
          <a:p>
            <a:pPr/>
          </a:p>
        </p:txBody>
      </p:sp>
      <p:sp>
        <p:nvSpPr>
          <p:cNvPr id="174" name="Line 23"/>
          <p:cNvSpPr/>
          <p:nvPr/>
        </p:nvSpPr>
        <p:spPr>
          <a:xfrm>
            <a:off x="3995737" y="1844675"/>
            <a:ext cx="1" cy="1439864"/>
          </a:xfrm>
          <a:prstGeom prst="line">
            <a:avLst/>
          </a:prstGeom>
          <a:ln w="12700">
            <a:solidFill>
              <a:srgbClr val="000000"/>
            </a:solidFill>
            <a:headEnd type="triangle"/>
            <a:tailEnd type="triangle"/>
          </a:ln>
        </p:spPr>
        <p:txBody>
          <a:bodyPr lIns="45719" rIns="45719"/>
          <a:lstStyle/>
          <a:p>
            <a:pPr/>
          </a:p>
        </p:txBody>
      </p:sp>
      <p:sp>
        <p:nvSpPr>
          <p:cNvPr id="175" name="Line 24"/>
          <p:cNvSpPr/>
          <p:nvPr/>
        </p:nvSpPr>
        <p:spPr>
          <a:xfrm>
            <a:off x="2124074" y="2781300"/>
            <a:ext cx="719139" cy="0"/>
          </a:xfrm>
          <a:prstGeom prst="line">
            <a:avLst/>
          </a:prstGeom>
          <a:ln w="12700">
            <a:solidFill>
              <a:srgbClr val="000000"/>
            </a:solidFill>
            <a:headEnd type="triangle"/>
            <a:tailEnd type="triangle"/>
          </a:ln>
        </p:spPr>
        <p:txBody>
          <a:bodyPr lIns="45719" rIns="45719"/>
          <a:lstStyle/>
          <a:p>
            <a:pPr/>
          </a:p>
        </p:txBody>
      </p:sp>
      <p:sp>
        <p:nvSpPr>
          <p:cNvPr id="176" name="Text Box 26"/>
          <p:cNvSpPr txBox="1"/>
          <p:nvPr/>
        </p:nvSpPr>
        <p:spPr>
          <a:xfrm>
            <a:off x="536257" y="714355"/>
            <a:ext cx="7446011" cy="973619"/>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2" algn="ctr">
              <a:defRPr b="1" sz="2800">
                <a:solidFill>
                  <a:srgbClr val="1F497D"/>
                </a:solidFill>
                <a:latin typeface="Times New Roman"/>
                <a:ea typeface="Times New Roman"/>
                <a:cs typeface="Times New Roman"/>
                <a:sym typeface="Times New Roman"/>
              </a:defRPr>
            </a:pPr>
            <a:r>
              <a:t> </a:t>
            </a:r>
            <a:r>
              <a:rPr b="0">
                <a:solidFill>
                  <a:srgbClr val="000000"/>
                </a:solidFill>
                <a:latin typeface="Tahoma Bold"/>
                <a:ea typeface="Tahoma Bold"/>
                <a:cs typeface="Tahoma Bold"/>
                <a:sym typeface="Tahoma Bold"/>
              </a:rPr>
              <a:t>% DD (Percent-Depth-Dose) : </a:t>
            </a:r>
            <a:endParaRPr b="0">
              <a:solidFill>
                <a:srgbClr val="000000"/>
              </a:solidFill>
              <a:latin typeface="Tahoma Bold"/>
              <a:ea typeface="Tahoma Bold"/>
              <a:cs typeface="Tahoma Bold"/>
              <a:sym typeface="Tahoma Bold"/>
            </a:endParaRPr>
          </a:p>
          <a:p>
            <a:pPr lvl="2" algn="ctr">
              <a:defRPr sz="2800">
                <a:latin typeface="Tahoma Bold"/>
                <a:ea typeface="Tahoma Bold"/>
                <a:cs typeface="Tahoma Bold"/>
                <a:sym typeface="Tahoma Bold"/>
              </a:defRPr>
            </a:pPr>
            <a:r>
              <a:t>(Derin Doz Yüzdesi) Kavramı</a:t>
            </a:r>
          </a:p>
        </p:txBody>
      </p:sp>
      <p:sp>
        <p:nvSpPr>
          <p:cNvPr id="177" name="Text Box 27"/>
          <p:cNvSpPr txBox="1"/>
          <p:nvPr/>
        </p:nvSpPr>
        <p:spPr>
          <a:xfrm>
            <a:off x="4331968" y="2214553"/>
            <a:ext cx="4409155" cy="2658369"/>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2" indent="358775" algn="just">
              <a:defRPr sz="2400">
                <a:latin typeface="Tahoma"/>
                <a:ea typeface="Tahoma"/>
                <a:cs typeface="Tahoma"/>
                <a:sym typeface="Tahoma"/>
              </a:defRPr>
            </a:pPr>
            <a:r>
              <a:t>%DD, herhangi  bir  “ d ” derinliğindeki absorbe dozun, huzme merkezi ekseni boyunca “ do ” referans derinliğindeki absorbe doza oranıdır. </a:t>
            </a:r>
          </a:p>
        </p:txBody>
      </p:sp>
      <p:sp>
        <p:nvSpPr>
          <p:cNvPr id="178" name="Line 28"/>
          <p:cNvSpPr/>
          <p:nvPr/>
        </p:nvSpPr>
        <p:spPr>
          <a:xfrm flipH="1">
            <a:off x="1835149" y="1916113"/>
            <a:ext cx="647702" cy="2663826"/>
          </a:xfrm>
          <a:prstGeom prst="line">
            <a:avLst/>
          </a:prstGeom>
          <a:ln w="12700">
            <a:solidFill>
              <a:srgbClr val="00FF00"/>
            </a:solidFill>
            <a:prstDash val="dashDot"/>
          </a:ln>
        </p:spPr>
        <p:txBody>
          <a:bodyPr lIns="45719" rIns="45719"/>
          <a:lstStyle/>
          <a:p>
            <a:pPr/>
          </a:p>
        </p:txBody>
      </p:sp>
      <p:sp>
        <p:nvSpPr>
          <p:cNvPr id="179" name="Line 29"/>
          <p:cNvSpPr/>
          <p:nvPr/>
        </p:nvSpPr>
        <p:spPr>
          <a:xfrm flipH="1">
            <a:off x="1979613" y="1916113"/>
            <a:ext cx="503238" cy="2663826"/>
          </a:xfrm>
          <a:prstGeom prst="line">
            <a:avLst/>
          </a:prstGeom>
          <a:ln w="12700">
            <a:solidFill>
              <a:srgbClr val="00FF00"/>
            </a:solidFill>
            <a:prstDash val="dashDot"/>
          </a:ln>
        </p:spPr>
        <p:txBody>
          <a:bodyPr lIns="45719" rIns="45719"/>
          <a:lstStyle/>
          <a:p>
            <a:pPr/>
          </a:p>
        </p:txBody>
      </p:sp>
      <p:sp>
        <p:nvSpPr>
          <p:cNvPr id="180" name="Line 30"/>
          <p:cNvSpPr/>
          <p:nvPr/>
        </p:nvSpPr>
        <p:spPr>
          <a:xfrm flipH="1">
            <a:off x="2122488" y="1916113"/>
            <a:ext cx="360363" cy="2663826"/>
          </a:xfrm>
          <a:prstGeom prst="line">
            <a:avLst/>
          </a:prstGeom>
          <a:ln w="12700">
            <a:solidFill>
              <a:srgbClr val="00FF00"/>
            </a:solidFill>
            <a:prstDash val="dashDot"/>
          </a:ln>
        </p:spPr>
        <p:txBody>
          <a:bodyPr lIns="45719" rIns="45719"/>
          <a:lstStyle/>
          <a:p>
            <a:pPr/>
          </a:p>
        </p:txBody>
      </p:sp>
      <p:sp>
        <p:nvSpPr>
          <p:cNvPr id="181" name="Line 31"/>
          <p:cNvSpPr/>
          <p:nvPr/>
        </p:nvSpPr>
        <p:spPr>
          <a:xfrm flipH="1">
            <a:off x="2266949" y="1916113"/>
            <a:ext cx="215901" cy="2663826"/>
          </a:xfrm>
          <a:prstGeom prst="line">
            <a:avLst/>
          </a:prstGeom>
          <a:ln w="12700">
            <a:solidFill>
              <a:srgbClr val="00FF00"/>
            </a:solidFill>
            <a:prstDash val="dashDot"/>
          </a:ln>
        </p:spPr>
        <p:txBody>
          <a:bodyPr lIns="45719" rIns="45719"/>
          <a:lstStyle/>
          <a:p>
            <a:pPr/>
          </a:p>
        </p:txBody>
      </p:sp>
      <p:sp>
        <p:nvSpPr>
          <p:cNvPr id="182" name="Line 32"/>
          <p:cNvSpPr/>
          <p:nvPr/>
        </p:nvSpPr>
        <p:spPr>
          <a:xfrm flipH="1">
            <a:off x="2411413" y="1916113"/>
            <a:ext cx="71438" cy="2663826"/>
          </a:xfrm>
          <a:prstGeom prst="line">
            <a:avLst/>
          </a:prstGeom>
          <a:ln w="12700">
            <a:solidFill>
              <a:srgbClr val="00FF00"/>
            </a:solidFill>
            <a:prstDash val="dashDot"/>
          </a:ln>
        </p:spPr>
        <p:txBody>
          <a:bodyPr lIns="45719" rIns="45719"/>
          <a:lstStyle/>
          <a:p>
            <a:pPr/>
          </a:p>
        </p:txBody>
      </p:sp>
      <p:sp>
        <p:nvSpPr>
          <p:cNvPr id="183" name="Line 33"/>
          <p:cNvSpPr/>
          <p:nvPr/>
        </p:nvSpPr>
        <p:spPr>
          <a:xfrm>
            <a:off x="2482850" y="1916113"/>
            <a:ext cx="73026" cy="2663826"/>
          </a:xfrm>
          <a:prstGeom prst="line">
            <a:avLst/>
          </a:prstGeom>
          <a:ln w="12700">
            <a:solidFill>
              <a:srgbClr val="00FF00"/>
            </a:solidFill>
            <a:prstDash val="dashDot"/>
          </a:ln>
        </p:spPr>
        <p:txBody>
          <a:bodyPr lIns="45719" rIns="45719"/>
          <a:lstStyle/>
          <a:p>
            <a:pPr/>
          </a:p>
        </p:txBody>
      </p:sp>
      <p:sp>
        <p:nvSpPr>
          <p:cNvPr id="184" name="Line 34"/>
          <p:cNvSpPr/>
          <p:nvPr/>
        </p:nvSpPr>
        <p:spPr>
          <a:xfrm>
            <a:off x="2482850" y="1916113"/>
            <a:ext cx="215901" cy="2663826"/>
          </a:xfrm>
          <a:prstGeom prst="line">
            <a:avLst/>
          </a:prstGeom>
          <a:ln w="12700">
            <a:solidFill>
              <a:srgbClr val="00FF00"/>
            </a:solidFill>
            <a:prstDash val="dashDot"/>
          </a:ln>
        </p:spPr>
        <p:txBody>
          <a:bodyPr lIns="45719" rIns="45719"/>
          <a:lstStyle/>
          <a:p>
            <a:pPr/>
          </a:p>
        </p:txBody>
      </p:sp>
      <p:sp>
        <p:nvSpPr>
          <p:cNvPr id="185" name="Line 35"/>
          <p:cNvSpPr/>
          <p:nvPr/>
        </p:nvSpPr>
        <p:spPr>
          <a:xfrm>
            <a:off x="2482849" y="1916113"/>
            <a:ext cx="360365" cy="2663826"/>
          </a:xfrm>
          <a:prstGeom prst="line">
            <a:avLst/>
          </a:prstGeom>
          <a:ln w="12700">
            <a:solidFill>
              <a:srgbClr val="00FF00"/>
            </a:solidFill>
            <a:prstDash val="dashDot"/>
          </a:ln>
        </p:spPr>
        <p:txBody>
          <a:bodyPr lIns="45719" rIns="45719"/>
          <a:lstStyle/>
          <a:p>
            <a:pPr/>
          </a:p>
        </p:txBody>
      </p:sp>
      <p:sp>
        <p:nvSpPr>
          <p:cNvPr id="186" name="Line 36"/>
          <p:cNvSpPr/>
          <p:nvPr/>
        </p:nvSpPr>
        <p:spPr>
          <a:xfrm>
            <a:off x="2482849" y="1916113"/>
            <a:ext cx="504827" cy="2663826"/>
          </a:xfrm>
          <a:prstGeom prst="line">
            <a:avLst/>
          </a:prstGeom>
          <a:ln w="12700">
            <a:solidFill>
              <a:srgbClr val="00FF00"/>
            </a:solidFill>
            <a:prstDash val="dashDot"/>
          </a:ln>
        </p:spPr>
        <p:txBody>
          <a:bodyPr lIns="45719" rIns="45719"/>
          <a:lstStyle/>
          <a:p>
            <a:pPr/>
          </a:p>
        </p:txBody>
      </p:sp>
      <p:sp>
        <p:nvSpPr>
          <p:cNvPr id="187" name="Line 37"/>
          <p:cNvSpPr/>
          <p:nvPr/>
        </p:nvSpPr>
        <p:spPr>
          <a:xfrm>
            <a:off x="2482849" y="1916113"/>
            <a:ext cx="649289" cy="2663826"/>
          </a:xfrm>
          <a:prstGeom prst="line">
            <a:avLst/>
          </a:prstGeom>
          <a:ln w="12700">
            <a:solidFill>
              <a:srgbClr val="00FF00"/>
            </a:solidFill>
            <a:prstDash val="dashDot"/>
          </a:ln>
        </p:spPr>
        <p:txBody>
          <a:bodyPr lIns="45719" rIns="45719"/>
          <a:lstStyle/>
          <a:p>
            <a:pPr/>
          </a:p>
        </p:txBody>
      </p:sp>
      <p:sp>
        <p:nvSpPr>
          <p:cNvPr id="188" name="Line 38"/>
          <p:cNvSpPr/>
          <p:nvPr/>
        </p:nvSpPr>
        <p:spPr>
          <a:xfrm>
            <a:off x="2482849" y="1916113"/>
            <a:ext cx="792164" cy="2663826"/>
          </a:xfrm>
          <a:prstGeom prst="line">
            <a:avLst/>
          </a:prstGeom>
          <a:ln w="12700">
            <a:solidFill>
              <a:srgbClr val="00FF00"/>
            </a:solidFill>
            <a:prstDash val="dashDot"/>
          </a:ln>
        </p:spPr>
        <p:txBody>
          <a:bodyPr lIns="45719" rIns="45719"/>
          <a:lstStyle/>
          <a:p>
            <a:pPr/>
          </a:p>
        </p:txBody>
      </p:sp>
      <p:sp>
        <p:nvSpPr>
          <p:cNvPr id="189" name="Rectangle 39"/>
          <p:cNvSpPr/>
          <p:nvPr/>
        </p:nvSpPr>
        <p:spPr>
          <a:xfrm>
            <a:off x="4535487" y="6092825"/>
            <a:ext cx="4608513" cy="215900"/>
          </a:xfrm>
          <a:prstGeom prst="rect">
            <a:avLst/>
          </a:prstGeom>
          <a:solidFill>
            <a:srgbClr val="FFFFFF"/>
          </a:solidFill>
          <a:ln w="12700">
            <a:miter lim="400000"/>
          </a:ln>
        </p:spPr>
        <p:txBody>
          <a:bodyPr lIns="45719" rIns="45719" anchor="ctr"/>
          <a:lstStyle/>
          <a:p>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1" presetID="22" grpId="1" fill="hold">
                                  <p:stCondLst>
                                    <p:cond delay="0"/>
                                  </p:stCondLst>
                                  <p:iterate type="el" backwards="0">
                                    <p:tmAbs val="0"/>
                                  </p:iterate>
                                  <p:childTnLst>
                                    <p:set>
                                      <p:cBhvr>
                                        <p:cTn id="6" fill="hold"/>
                                        <p:tgtEl>
                                          <p:spTgt spid="178"/>
                                        </p:tgtEl>
                                        <p:attrNameLst>
                                          <p:attrName>style.visibility</p:attrName>
                                        </p:attrNameLst>
                                      </p:cBhvr>
                                      <p:to>
                                        <p:strVal val="visible"/>
                                      </p:to>
                                    </p:set>
                                    <p:animEffect filter="wipe(up)" transition="in">
                                      <p:cBhvr>
                                        <p:cTn id="7" dur="1000"/>
                                        <p:tgtEl>
                                          <p:spTgt spid="178"/>
                                        </p:tgtEl>
                                      </p:cBhvr>
                                    </p:animEffect>
                                  </p:childTnLst>
                                </p:cTn>
                              </p:par>
                            </p:childTnLst>
                          </p:cTn>
                        </p:par>
                        <p:par>
                          <p:cTn id="8" fill="hold">
                            <p:stCondLst>
                              <p:cond delay="1000"/>
                            </p:stCondLst>
                            <p:childTnLst>
                              <p:par>
                                <p:cTn id="9" presetClass="entr" nodeType="afterEffect" presetSubtype="1" presetID="22" grpId="2" fill="hold">
                                  <p:stCondLst>
                                    <p:cond delay="0"/>
                                  </p:stCondLst>
                                  <p:iterate type="el" backwards="0">
                                    <p:tmAbs val="0"/>
                                  </p:iterate>
                                  <p:childTnLst>
                                    <p:set>
                                      <p:cBhvr>
                                        <p:cTn id="10" fill="hold"/>
                                        <p:tgtEl>
                                          <p:spTgt spid="179"/>
                                        </p:tgtEl>
                                        <p:attrNameLst>
                                          <p:attrName>style.visibility</p:attrName>
                                        </p:attrNameLst>
                                      </p:cBhvr>
                                      <p:to>
                                        <p:strVal val="visible"/>
                                      </p:to>
                                    </p:set>
                                    <p:animEffect filter="wipe(up)" transition="in">
                                      <p:cBhvr>
                                        <p:cTn id="11" dur="1000"/>
                                        <p:tgtEl>
                                          <p:spTgt spid="179"/>
                                        </p:tgtEl>
                                      </p:cBhvr>
                                    </p:animEffect>
                                  </p:childTnLst>
                                </p:cTn>
                              </p:par>
                            </p:childTnLst>
                          </p:cTn>
                        </p:par>
                        <p:par>
                          <p:cTn id="12" fill="hold">
                            <p:stCondLst>
                              <p:cond delay="2000"/>
                            </p:stCondLst>
                            <p:childTnLst>
                              <p:par>
                                <p:cTn id="13" presetClass="entr" nodeType="afterEffect" presetSubtype="1" presetID="22" grpId="3" fill="hold">
                                  <p:stCondLst>
                                    <p:cond delay="0"/>
                                  </p:stCondLst>
                                  <p:iterate type="el" backwards="0">
                                    <p:tmAbs val="0"/>
                                  </p:iterate>
                                  <p:childTnLst>
                                    <p:set>
                                      <p:cBhvr>
                                        <p:cTn id="14" fill="hold"/>
                                        <p:tgtEl>
                                          <p:spTgt spid="180"/>
                                        </p:tgtEl>
                                        <p:attrNameLst>
                                          <p:attrName>style.visibility</p:attrName>
                                        </p:attrNameLst>
                                      </p:cBhvr>
                                      <p:to>
                                        <p:strVal val="visible"/>
                                      </p:to>
                                    </p:set>
                                    <p:animEffect filter="wipe(up)" transition="in">
                                      <p:cBhvr>
                                        <p:cTn id="15" dur="1000"/>
                                        <p:tgtEl>
                                          <p:spTgt spid="180"/>
                                        </p:tgtEl>
                                      </p:cBhvr>
                                    </p:animEffect>
                                  </p:childTnLst>
                                </p:cTn>
                              </p:par>
                            </p:childTnLst>
                          </p:cTn>
                        </p:par>
                        <p:par>
                          <p:cTn id="16" fill="hold">
                            <p:stCondLst>
                              <p:cond delay="3000"/>
                            </p:stCondLst>
                            <p:childTnLst>
                              <p:par>
                                <p:cTn id="17" presetClass="entr" nodeType="afterEffect" presetSubtype="1" presetID="22" grpId="4" fill="hold">
                                  <p:stCondLst>
                                    <p:cond delay="0"/>
                                  </p:stCondLst>
                                  <p:iterate type="el" backwards="0">
                                    <p:tmAbs val="0"/>
                                  </p:iterate>
                                  <p:childTnLst>
                                    <p:set>
                                      <p:cBhvr>
                                        <p:cTn id="18" fill="hold"/>
                                        <p:tgtEl>
                                          <p:spTgt spid="181"/>
                                        </p:tgtEl>
                                        <p:attrNameLst>
                                          <p:attrName>style.visibility</p:attrName>
                                        </p:attrNameLst>
                                      </p:cBhvr>
                                      <p:to>
                                        <p:strVal val="visible"/>
                                      </p:to>
                                    </p:set>
                                    <p:animEffect filter="wipe(up)" transition="in">
                                      <p:cBhvr>
                                        <p:cTn id="19" dur="1000"/>
                                        <p:tgtEl>
                                          <p:spTgt spid="181"/>
                                        </p:tgtEl>
                                      </p:cBhvr>
                                    </p:animEffect>
                                  </p:childTnLst>
                                </p:cTn>
                              </p:par>
                            </p:childTnLst>
                          </p:cTn>
                        </p:par>
                        <p:par>
                          <p:cTn id="20" fill="hold">
                            <p:stCondLst>
                              <p:cond delay="4000"/>
                            </p:stCondLst>
                            <p:childTnLst>
                              <p:par>
                                <p:cTn id="21" presetClass="entr" nodeType="afterEffect" presetSubtype="1" presetID="22" grpId="5" fill="hold">
                                  <p:stCondLst>
                                    <p:cond delay="0"/>
                                  </p:stCondLst>
                                  <p:iterate type="el" backwards="0">
                                    <p:tmAbs val="0"/>
                                  </p:iterate>
                                  <p:childTnLst>
                                    <p:set>
                                      <p:cBhvr>
                                        <p:cTn id="22" fill="hold"/>
                                        <p:tgtEl>
                                          <p:spTgt spid="182"/>
                                        </p:tgtEl>
                                        <p:attrNameLst>
                                          <p:attrName>style.visibility</p:attrName>
                                        </p:attrNameLst>
                                      </p:cBhvr>
                                      <p:to>
                                        <p:strVal val="visible"/>
                                      </p:to>
                                    </p:set>
                                    <p:animEffect filter="wipe(up)" transition="in">
                                      <p:cBhvr>
                                        <p:cTn id="23" dur="1000"/>
                                        <p:tgtEl>
                                          <p:spTgt spid="182"/>
                                        </p:tgtEl>
                                      </p:cBhvr>
                                    </p:animEffect>
                                  </p:childTnLst>
                                </p:cTn>
                              </p:par>
                            </p:childTnLst>
                          </p:cTn>
                        </p:par>
                        <p:par>
                          <p:cTn id="24" fill="hold">
                            <p:stCondLst>
                              <p:cond delay="5000"/>
                            </p:stCondLst>
                            <p:childTnLst>
                              <p:par>
                                <p:cTn id="25" presetClass="entr" nodeType="afterEffect" presetSubtype="1" presetID="22" grpId="6" fill="hold">
                                  <p:stCondLst>
                                    <p:cond delay="0"/>
                                  </p:stCondLst>
                                  <p:iterate type="el" backwards="0">
                                    <p:tmAbs val="0"/>
                                  </p:iterate>
                                  <p:childTnLst>
                                    <p:set>
                                      <p:cBhvr>
                                        <p:cTn id="26" fill="hold"/>
                                        <p:tgtEl>
                                          <p:spTgt spid="183"/>
                                        </p:tgtEl>
                                        <p:attrNameLst>
                                          <p:attrName>style.visibility</p:attrName>
                                        </p:attrNameLst>
                                      </p:cBhvr>
                                      <p:to>
                                        <p:strVal val="visible"/>
                                      </p:to>
                                    </p:set>
                                    <p:animEffect filter="wipe(up)" transition="in">
                                      <p:cBhvr>
                                        <p:cTn id="27" dur="1000"/>
                                        <p:tgtEl>
                                          <p:spTgt spid="183"/>
                                        </p:tgtEl>
                                      </p:cBhvr>
                                    </p:animEffect>
                                  </p:childTnLst>
                                </p:cTn>
                              </p:par>
                            </p:childTnLst>
                          </p:cTn>
                        </p:par>
                        <p:par>
                          <p:cTn id="28" fill="hold">
                            <p:stCondLst>
                              <p:cond delay="6000"/>
                            </p:stCondLst>
                            <p:childTnLst>
                              <p:par>
                                <p:cTn id="29" presetClass="entr" nodeType="afterEffect" presetSubtype="1" presetID="22" grpId="7" fill="hold">
                                  <p:stCondLst>
                                    <p:cond delay="0"/>
                                  </p:stCondLst>
                                  <p:iterate type="el" backwards="0">
                                    <p:tmAbs val="0"/>
                                  </p:iterate>
                                  <p:childTnLst>
                                    <p:set>
                                      <p:cBhvr>
                                        <p:cTn id="30" fill="hold"/>
                                        <p:tgtEl>
                                          <p:spTgt spid="184"/>
                                        </p:tgtEl>
                                        <p:attrNameLst>
                                          <p:attrName>style.visibility</p:attrName>
                                        </p:attrNameLst>
                                      </p:cBhvr>
                                      <p:to>
                                        <p:strVal val="visible"/>
                                      </p:to>
                                    </p:set>
                                    <p:animEffect filter="wipe(up)" transition="in">
                                      <p:cBhvr>
                                        <p:cTn id="31" dur="1000"/>
                                        <p:tgtEl>
                                          <p:spTgt spid="184"/>
                                        </p:tgtEl>
                                      </p:cBhvr>
                                    </p:animEffect>
                                  </p:childTnLst>
                                </p:cTn>
                              </p:par>
                            </p:childTnLst>
                          </p:cTn>
                        </p:par>
                        <p:par>
                          <p:cTn id="32" fill="hold">
                            <p:stCondLst>
                              <p:cond delay="7000"/>
                            </p:stCondLst>
                            <p:childTnLst>
                              <p:par>
                                <p:cTn id="33" presetClass="entr" nodeType="afterEffect" presetSubtype="1" presetID="22" grpId="8" fill="hold">
                                  <p:stCondLst>
                                    <p:cond delay="0"/>
                                  </p:stCondLst>
                                  <p:iterate type="el" backwards="0">
                                    <p:tmAbs val="0"/>
                                  </p:iterate>
                                  <p:childTnLst>
                                    <p:set>
                                      <p:cBhvr>
                                        <p:cTn id="34" fill="hold"/>
                                        <p:tgtEl>
                                          <p:spTgt spid="185"/>
                                        </p:tgtEl>
                                        <p:attrNameLst>
                                          <p:attrName>style.visibility</p:attrName>
                                        </p:attrNameLst>
                                      </p:cBhvr>
                                      <p:to>
                                        <p:strVal val="visible"/>
                                      </p:to>
                                    </p:set>
                                    <p:animEffect filter="wipe(up)" transition="in">
                                      <p:cBhvr>
                                        <p:cTn id="35" dur="1000"/>
                                        <p:tgtEl>
                                          <p:spTgt spid="185"/>
                                        </p:tgtEl>
                                      </p:cBhvr>
                                    </p:animEffect>
                                  </p:childTnLst>
                                </p:cTn>
                              </p:par>
                            </p:childTnLst>
                          </p:cTn>
                        </p:par>
                        <p:par>
                          <p:cTn id="36" fill="hold">
                            <p:stCondLst>
                              <p:cond delay="8000"/>
                            </p:stCondLst>
                            <p:childTnLst>
                              <p:par>
                                <p:cTn id="37" presetClass="entr" nodeType="afterEffect" presetSubtype="1" presetID="22" grpId="9" fill="hold">
                                  <p:stCondLst>
                                    <p:cond delay="0"/>
                                  </p:stCondLst>
                                  <p:iterate type="el" backwards="0">
                                    <p:tmAbs val="0"/>
                                  </p:iterate>
                                  <p:childTnLst>
                                    <p:set>
                                      <p:cBhvr>
                                        <p:cTn id="38" fill="hold"/>
                                        <p:tgtEl>
                                          <p:spTgt spid="186"/>
                                        </p:tgtEl>
                                        <p:attrNameLst>
                                          <p:attrName>style.visibility</p:attrName>
                                        </p:attrNameLst>
                                      </p:cBhvr>
                                      <p:to>
                                        <p:strVal val="visible"/>
                                      </p:to>
                                    </p:set>
                                    <p:animEffect filter="wipe(up)" transition="in">
                                      <p:cBhvr>
                                        <p:cTn id="39" dur="1000"/>
                                        <p:tgtEl>
                                          <p:spTgt spid="186"/>
                                        </p:tgtEl>
                                      </p:cBhvr>
                                    </p:animEffect>
                                  </p:childTnLst>
                                </p:cTn>
                              </p:par>
                            </p:childTnLst>
                          </p:cTn>
                        </p:par>
                        <p:par>
                          <p:cTn id="40" fill="hold">
                            <p:stCondLst>
                              <p:cond delay="9000"/>
                            </p:stCondLst>
                            <p:childTnLst>
                              <p:par>
                                <p:cTn id="41" presetClass="entr" nodeType="afterEffect" presetSubtype="1" presetID="22" grpId="10" fill="hold">
                                  <p:stCondLst>
                                    <p:cond delay="0"/>
                                  </p:stCondLst>
                                  <p:iterate type="el" backwards="0">
                                    <p:tmAbs val="0"/>
                                  </p:iterate>
                                  <p:childTnLst>
                                    <p:set>
                                      <p:cBhvr>
                                        <p:cTn id="42" fill="hold"/>
                                        <p:tgtEl>
                                          <p:spTgt spid="187"/>
                                        </p:tgtEl>
                                        <p:attrNameLst>
                                          <p:attrName>style.visibility</p:attrName>
                                        </p:attrNameLst>
                                      </p:cBhvr>
                                      <p:to>
                                        <p:strVal val="visible"/>
                                      </p:to>
                                    </p:set>
                                    <p:animEffect filter="wipe(up)" transition="in">
                                      <p:cBhvr>
                                        <p:cTn id="43" dur="1000"/>
                                        <p:tgtEl>
                                          <p:spTgt spid="187"/>
                                        </p:tgtEl>
                                      </p:cBhvr>
                                    </p:animEffect>
                                  </p:childTnLst>
                                </p:cTn>
                              </p:par>
                            </p:childTnLst>
                          </p:cTn>
                        </p:par>
                        <p:par>
                          <p:cTn id="44" fill="hold">
                            <p:stCondLst>
                              <p:cond delay="10000"/>
                            </p:stCondLst>
                            <p:childTnLst>
                              <p:par>
                                <p:cTn id="45" presetClass="entr" nodeType="afterEffect" presetSubtype="1" presetID="22" grpId="11" fill="hold">
                                  <p:stCondLst>
                                    <p:cond delay="0"/>
                                  </p:stCondLst>
                                  <p:iterate type="el" backwards="0">
                                    <p:tmAbs val="0"/>
                                  </p:iterate>
                                  <p:childTnLst>
                                    <p:set>
                                      <p:cBhvr>
                                        <p:cTn id="46" fill="hold"/>
                                        <p:tgtEl>
                                          <p:spTgt spid="188"/>
                                        </p:tgtEl>
                                        <p:attrNameLst>
                                          <p:attrName>style.visibility</p:attrName>
                                        </p:attrNameLst>
                                      </p:cBhvr>
                                      <p:to>
                                        <p:strVal val="visible"/>
                                      </p:to>
                                    </p:set>
                                    <p:animEffect filter="wipe(up)" transition="in">
                                      <p:cBhvr>
                                        <p:cTn id="47" dur="1000"/>
                                        <p:tgtEl>
                                          <p:spTgt spid="18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78" grpId="1"/>
      <p:bldP build="whole" bldLvl="1" animBg="1" rev="0" advAuto="0" spid="185" grpId="8"/>
      <p:bldP build="whole" bldLvl="1" animBg="1" rev="0" advAuto="0" spid="188" grpId="11"/>
      <p:bldP build="whole" bldLvl="1" animBg="1" rev="0" advAuto="0" spid="183" grpId="6"/>
      <p:bldP build="whole" bldLvl="1" animBg="1" rev="0" advAuto="0" spid="182" grpId="5"/>
      <p:bldP build="whole" bldLvl="1" animBg="1" rev="0" advAuto="0" spid="184" grpId="7"/>
      <p:bldP build="whole" bldLvl="1" animBg="1" rev="0" advAuto="0" spid="187" grpId="10"/>
      <p:bldP build="whole" bldLvl="1" animBg="1" rev="0" advAuto="0" spid="181" grpId="4"/>
      <p:bldP build="whole" bldLvl="1" animBg="1" rev="0" advAuto="0" spid="179" grpId="2"/>
      <p:bldP build="whole" bldLvl="1" animBg="1" rev="0" advAuto="0" spid="180" grpId="3"/>
      <p:bldP build="whole" bldLvl="1" animBg="1" rev="0" advAuto="0" spid="186" grpId="9"/>
    </p:bldLst>
  </p:timing>
</p:sld>
</file>

<file path=ppt/theme/theme1.xml><?xml version="1.0" encoding="utf-8"?>
<a:theme xmlns:a="http://schemas.openxmlformats.org/drawingml/2006/main" xmlns:r="http://schemas.openxmlformats.org/officeDocument/2006/relationships" name="Ofis Teması">
  <a:themeElements>
    <a:clrScheme name="Ofis Teması">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is Teması">
      <a:majorFont>
        <a:latin typeface="Calibri"/>
        <a:ea typeface="Calibri"/>
        <a:cs typeface="Calibri"/>
      </a:majorFont>
      <a:minorFont>
        <a:latin typeface="Helvetica"/>
        <a:ea typeface="Helvetica"/>
        <a:cs typeface="Helvetica"/>
      </a:minorFont>
    </a:fontScheme>
    <a:fmtScheme name="Ofis Teması">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is Teması">
  <a:themeElements>
    <a:clrScheme name="Ofis Teması">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is Teması">
      <a:majorFont>
        <a:latin typeface="Calibri"/>
        <a:ea typeface="Calibri"/>
        <a:cs typeface="Calibri"/>
      </a:majorFont>
      <a:minorFont>
        <a:latin typeface="Helvetica"/>
        <a:ea typeface="Helvetica"/>
        <a:cs typeface="Helvetica"/>
      </a:minorFont>
    </a:fontScheme>
    <a:fmtScheme name="Ofis Teması">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