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84488E9-6695-4183-8182-EF9696B3DE05}" type="datetimeFigureOut">
              <a:rPr lang="tr-TR" smtClean="0"/>
              <a:t>4.4.2021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4838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4488E9-6695-4183-8182-EF9696B3DE05}" type="datetimeFigureOut">
              <a:rPr lang="tr-TR" smtClean="0"/>
              <a:t>4.4.2021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37204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4488E9-6695-4183-8182-EF9696B3DE05}" type="datetimeFigureOut">
              <a:rPr lang="tr-TR" smtClean="0"/>
              <a:t>4.4.2021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1909970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84488E9-6695-4183-8182-EF9696B3DE05}" type="datetimeFigureOut">
              <a:rPr lang="tr-TR" smtClean="0"/>
              <a:t>4.4.2021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2858063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84488E9-6695-4183-8182-EF9696B3DE05}" type="datetimeFigureOut">
              <a:rPr lang="tr-TR" smtClean="0"/>
              <a:t>4.4.2021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4134152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84488E9-6695-4183-8182-EF9696B3DE05}" type="datetimeFigureOut">
              <a:rPr lang="tr-TR" smtClean="0"/>
              <a:t>4.4.2021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28382009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84488E9-6695-4183-8182-EF9696B3DE05}" type="datetimeFigureOut">
              <a:rPr lang="tr-TR" smtClean="0"/>
              <a:t>4.4.2021</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3961709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84488E9-6695-4183-8182-EF9696B3DE05}" type="datetimeFigureOut">
              <a:rPr lang="tr-TR" smtClean="0"/>
              <a:t>4.4.2021</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33895449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84488E9-6695-4183-8182-EF9696B3DE05}" type="datetimeFigureOut">
              <a:rPr lang="tr-TR" smtClean="0"/>
              <a:t>4.4.2021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1512972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84488E9-6695-4183-8182-EF9696B3DE05}" type="datetimeFigureOut">
              <a:rPr lang="tr-TR" smtClean="0"/>
              <a:t>4.4.2021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4149225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84488E9-6695-4183-8182-EF9696B3DE05}" type="datetimeFigureOut">
              <a:rPr lang="tr-TR" smtClean="0"/>
              <a:t>4.4.2021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4731FFAE-8F51-4712-8E2B-3C13AFD869DD}" type="slidenum">
              <a:rPr lang="tr-TR" smtClean="0"/>
              <a:t>‹#›</a:t>
            </a:fld>
            <a:endParaRPr lang="tr-TR"/>
          </a:p>
        </p:txBody>
      </p:sp>
    </p:spTree>
    <p:extLst>
      <p:ext uri="{BB962C8B-B14F-4D97-AF65-F5344CB8AC3E}">
        <p14:creationId xmlns:p14="http://schemas.microsoft.com/office/powerpoint/2010/main" val="32581976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4488E9-6695-4183-8182-EF9696B3DE05}" type="datetimeFigureOut">
              <a:rPr lang="tr-TR" smtClean="0"/>
              <a:t>4.4.2021</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31FFAE-8F51-4712-8E2B-3C13AFD869DD}" type="slidenum">
              <a:rPr lang="tr-TR" smtClean="0"/>
              <a:t>‹#›</a:t>
            </a:fld>
            <a:endParaRPr lang="tr-TR"/>
          </a:p>
        </p:txBody>
      </p:sp>
    </p:spTree>
    <p:extLst>
      <p:ext uri="{BB962C8B-B14F-4D97-AF65-F5344CB8AC3E}">
        <p14:creationId xmlns:p14="http://schemas.microsoft.com/office/powerpoint/2010/main" val="1093767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endParaRPr lang="tr-T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36273380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402899249"/>
              </p:ext>
            </p:extLst>
          </p:nvPr>
        </p:nvGraphicFramePr>
        <p:xfrm>
          <a:off x="412125" y="2447329"/>
          <a:ext cx="11578105" cy="824738"/>
        </p:xfrm>
        <a:graphic>
          <a:graphicData uri="http://schemas.openxmlformats.org/drawingml/2006/table">
            <a:tbl>
              <a:tblPr firstRow="1" firstCol="1" bandRow="1">
                <a:tableStyleId>{5C22544A-7EE6-4342-B048-85BDC9FD1C3A}</a:tableStyleId>
              </a:tblPr>
              <a:tblGrid>
                <a:gridCol w="11578105"/>
              </a:tblGrid>
              <a:tr h="0">
                <a:tc>
                  <a:txBody>
                    <a:bodyPr/>
                    <a:lstStyle/>
                    <a:p>
                      <a:pPr>
                        <a:lnSpc>
                          <a:spcPct val="115000"/>
                        </a:lnSpc>
                        <a:spcAft>
                          <a:spcPts val="0"/>
                        </a:spcAft>
                      </a:pPr>
                      <a:r>
                        <a:rPr lang="tr-TR" sz="1600" dirty="0">
                          <a:effectLst/>
                        </a:rPr>
                        <a:t>Proje Hedefleri</a:t>
                      </a:r>
                      <a:endParaRPr lang="tr-TR" sz="1400" dirty="0">
                        <a:effectLst/>
                      </a:endParaRPr>
                    </a:p>
                    <a:p>
                      <a:pPr>
                        <a:lnSpc>
                          <a:spcPct val="115000"/>
                        </a:lnSpc>
                        <a:spcAft>
                          <a:spcPts val="0"/>
                        </a:spcAft>
                      </a:pPr>
                      <a:r>
                        <a:rPr lang="tr-TR" sz="1600" dirty="0">
                          <a:effectLst/>
                        </a:rPr>
                        <a:t>Projenin hedeflenen çıktılarını tanımlayan, en önemli (en fazla 5 adet) somut ve ölçülebilir başarı ölçütlerini (kapasite, fiziksel boyut, çalışma koşulları, hız, çeşitli performans değerleri, vb.) aşağıdaki tabloda belirtiniz.</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412125" y="712858"/>
            <a:ext cx="1157810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smtClean="0">
                <a:ln>
                  <a:noFill/>
                </a:ln>
                <a:solidFill>
                  <a:srgbClr val="333333"/>
                </a:solidFill>
                <a:effectLst/>
                <a:latin typeface="Trebuchet MS" panose="020B0603020202020204" pitchFamily="34" charset="0"/>
                <a:ea typeface="Calibri" panose="020F0502020204030204" pitchFamily="34" charset="0"/>
                <a:cs typeface="Times New Roman" panose="02020603050405020304" pitchFamily="18" charset="0"/>
              </a:rPr>
              <a:t>B. PROJENİN ENDÜSTRİYEL AR-GE İÇERİĞİ, TEKNOLOJİ DÜZEYİ VE YENİLİKÇİ YÖNÜ</a:t>
            </a:r>
            <a:endParaRPr kumimoji="0" lang="tr-TR" sz="16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2000" b="1" i="0" u="none" strike="noStrike" cap="none" normalizeH="0" baseline="0" dirty="0" err="1" smtClean="0">
                <a:ln>
                  <a:noFill/>
                </a:ln>
                <a:solidFill>
                  <a:srgbClr val="333333"/>
                </a:solidFill>
                <a:effectLst/>
                <a:latin typeface="Trebuchet MS" panose="020B0603020202020204" pitchFamily="34" charset="0"/>
                <a:ea typeface="Calibri" panose="020F0502020204030204" pitchFamily="34" charset="0"/>
                <a:cs typeface="Times New Roman" panose="02020603050405020304" pitchFamily="18" charset="0"/>
              </a:rPr>
              <a:t>B.1</a:t>
            </a:r>
            <a:r>
              <a:rPr kumimoji="0" lang="tr-TR" sz="2000" b="1" i="0" u="none" strike="noStrike" cap="none" normalizeH="0" baseline="0" dirty="0" smtClean="0">
                <a:ln>
                  <a:noFill/>
                </a:ln>
                <a:solidFill>
                  <a:srgbClr val="333333"/>
                </a:solidFill>
                <a:effectLst/>
                <a:latin typeface="Trebuchet MS" panose="020B0603020202020204" pitchFamily="34" charset="0"/>
                <a:ea typeface="Calibri" panose="020F0502020204030204" pitchFamily="34" charset="0"/>
                <a:cs typeface="Times New Roman" panose="02020603050405020304" pitchFamily="18" charset="0"/>
              </a:rPr>
              <a:t> Projenin Somut / Ölçülebilir Hedeflerle Tanıtımı ve Çözüm Yaklaşımları (Ar-Ge Sistematiği)</a:t>
            </a:r>
            <a:endParaRPr kumimoji="0" lang="tr-TR" sz="2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80292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715985624"/>
              </p:ext>
            </p:extLst>
          </p:nvPr>
        </p:nvGraphicFramePr>
        <p:xfrm>
          <a:off x="0" y="0"/>
          <a:ext cx="12192000" cy="6890798"/>
        </p:xfrm>
        <a:graphic>
          <a:graphicData uri="http://schemas.openxmlformats.org/drawingml/2006/table">
            <a:tbl>
              <a:tblPr firstRow="1" firstCol="1" bandRow="1">
                <a:tableStyleId>{5C22544A-7EE6-4342-B048-85BDC9FD1C3A}</a:tableStyleId>
              </a:tblPr>
              <a:tblGrid>
                <a:gridCol w="5872766"/>
                <a:gridCol w="6319234"/>
              </a:tblGrid>
              <a:tr h="318875">
                <a:tc>
                  <a:txBody>
                    <a:bodyPr/>
                    <a:lstStyle/>
                    <a:p>
                      <a:pPr>
                        <a:lnSpc>
                          <a:spcPct val="115000"/>
                        </a:lnSpc>
                        <a:spcAft>
                          <a:spcPts val="0"/>
                        </a:spcAft>
                      </a:pPr>
                      <a:r>
                        <a:rPr lang="tr-TR" sz="1800" dirty="0">
                          <a:effectLst/>
                        </a:rPr>
                        <a:t>Başarı ölçütü</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32432" marR="32432" marT="0" marB="0"/>
                </a:tc>
                <a:tc>
                  <a:txBody>
                    <a:bodyPr/>
                    <a:lstStyle/>
                    <a:p>
                      <a:pPr>
                        <a:lnSpc>
                          <a:spcPct val="115000"/>
                        </a:lnSpc>
                        <a:spcAft>
                          <a:spcPts val="0"/>
                        </a:spcAft>
                      </a:pPr>
                      <a:r>
                        <a:rPr lang="tr-TR" sz="1800">
                          <a:effectLst/>
                        </a:rPr>
                        <a:t>Hedeflenen değer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32432" marR="32432" marT="0" marB="0"/>
                </a:tc>
              </a:tr>
              <a:tr h="4989074">
                <a:tc>
                  <a:txBody>
                    <a:bodyPr/>
                    <a:lstStyle/>
                    <a:p>
                      <a:pPr algn="just">
                        <a:lnSpc>
                          <a:spcPct val="115000"/>
                        </a:lnSpc>
                        <a:spcAft>
                          <a:spcPts val="0"/>
                        </a:spcAft>
                      </a:pPr>
                      <a:r>
                        <a:rPr lang="tr-TR" sz="1600" dirty="0">
                          <a:solidFill>
                            <a:srgbClr val="FFFF00"/>
                          </a:solidFill>
                          <a:effectLst/>
                        </a:rPr>
                        <a:t>Yüksek </a:t>
                      </a:r>
                      <a:r>
                        <a:rPr lang="tr-TR" sz="1600" dirty="0" err="1">
                          <a:solidFill>
                            <a:srgbClr val="FFFF00"/>
                          </a:solidFill>
                          <a:effectLst/>
                        </a:rPr>
                        <a:t>biyofonksiyonelliğe</a:t>
                      </a:r>
                      <a:r>
                        <a:rPr lang="tr-TR" sz="1600" dirty="0">
                          <a:solidFill>
                            <a:srgbClr val="FFFF00"/>
                          </a:solidFill>
                          <a:effectLst/>
                        </a:rPr>
                        <a:t> sahip kolostrum içeceği üretimi</a:t>
                      </a:r>
                      <a:endParaRPr lang="tr-T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432" marR="32432" marT="0" marB="0"/>
                </a:tc>
                <a:tc>
                  <a:txBody>
                    <a:bodyPr/>
                    <a:lstStyle/>
                    <a:p>
                      <a:pPr algn="just">
                        <a:lnSpc>
                          <a:spcPct val="115000"/>
                        </a:lnSpc>
                        <a:spcAft>
                          <a:spcPts val="0"/>
                        </a:spcAft>
                      </a:pPr>
                      <a:r>
                        <a:rPr lang="tr-TR" sz="1400" dirty="0">
                          <a:effectLst/>
                        </a:rPr>
                        <a:t>Uygulama sonrası 4 </a:t>
                      </a:r>
                      <a:r>
                        <a:rPr lang="tr-TR" sz="1400" dirty="0">
                          <a:effectLst/>
                          <a:sym typeface="Symbol" panose="05050102010706020507" pitchFamily="18" charset="2"/>
                        </a:rPr>
                        <a:t></a:t>
                      </a:r>
                      <a:r>
                        <a:rPr lang="tr-TR" sz="1400" dirty="0">
                          <a:effectLst/>
                        </a:rPr>
                        <a:t>C’de 20 gün </a:t>
                      </a:r>
                      <a:r>
                        <a:rPr lang="tr-TR" sz="1400" dirty="0" err="1">
                          <a:effectLst/>
                        </a:rPr>
                        <a:t>inkübasyon</a:t>
                      </a:r>
                      <a:r>
                        <a:rPr lang="tr-TR" sz="1400" dirty="0">
                          <a:effectLst/>
                        </a:rPr>
                        <a:t> sonunda;</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a:effectLst/>
                        </a:rPr>
                        <a:t>21 </a:t>
                      </a:r>
                      <a:r>
                        <a:rPr lang="tr-TR" sz="1400" dirty="0">
                          <a:effectLst/>
                          <a:sym typeface="Symbol" panose="05050102010706020507" pitchFamily="18" charset="2"/>
                        </a:rPr>
                        <a:t></a:t>
                      </a:r>
                      <a:r>
                        <a:rPr lang="tr-TR" sz="1400" dirty="0">
                          <a:effectLst/>
                        </a:rPr>
                        <a:t>C’de ekim sonrası toplam aerobik mezofilik (</a:t>
                      </a:r>
                      <a:r>
                        <a:rPr lang="tr-TR" sz="1400" dirty="0" err="1">
                          <a:effectLst/>
                        </a:rPr>
                        <a:t>TAMB</a:t>
                      </a:r>
                      <a:r>
                        <a:rPr lang="tr-TR" sz="1400" dirty="0">
                          <a:effectLst/>
                        </a:rPr>
                        <a:t>) canlı bakteri sayısının &lt;10.000 kob/</a:t>
                      </a:r>
                      <a:r>
                        <a:rPr lang="tr-TR" sz="1400" dirty="0" err="1">
                          <a:effectLst/>
                        </a:rPr>
                        <a:t>mL</a:t>
                      </a:r>
                      <a:r>
                        <a:rPr lang="tr-TR" sz="1400" dirty="0">
                          <a:effectLst/>
                        </a:rPr>
                        <a:t> olması</a:t>
                      </a:r>
                      <a:endParaRPr lang="tr-TR" sz="1600" dirty="0">
                        <a:effectLst/>
                      </a:endParaRPr>
                    </a:p>
                    <a:p>
                      <a:pPr algn="just">
                        <a:lnSpc>
                          <a:spcPct val="115000"/>
                        </a:lnSpc>
                        <a:spcAft>
                          <a:spcPts val="0"/>
                        </a:spcAft>
                      </a:pPr>
                      <a:r>
                        <a:rPr lang="tr-TR" sz="1400" dirty="0">
                          <a:effectLst/>
                        </a:rPr>
                        <a:t> </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a:effectLst/>
                        </a:rPr>
                        <a:t>25 </a:t>
                      </a:r>
                      <a:r>
                        <a:rPr lang="tr-TR" sz="1400" dirty="0" err="1">
                          <a:effectLst/>
                        </a:rPr>
                        <a:t>mL</a:t>
                      </a:r>
                      <a:r>
                        <a:rPr lang="tr-TR" sz="1400" dirty="0">
                          <a:effectLst/>
                        </a:rPr>
                        <a:t> örnekte </a:t>
                      </a:r>
                      <a:r>
                        <a:rPr lang="tr-TR" sz="1400" dirty="0" smtClean="0">
                          <a:effectLst/>
                        </a:rPr>
                        <a:t>patojen mikroorganizma </a:t>
                      </a:r>
                      <a:r>
                        <a:rPr lang="tr-TR" sz="1400" dirty="0">
                          <a:effectLst/>
                        </a:rPr>
                        <a:t>(</a:t>
                      </a:r>
                      <a:r>
                        <a:rPr lang="tr-TR" sz="1400" dirty="0" err="1">
                          <a:effectLst/>
                        </a:rPr>
                        <a:t>Salmonella</a:t>
                      </a:r>
                      <a:r>
                        <a:rPr lang="tr-TR" sz="1400" dirty="0">
                          <a:effectLst/>
                        </a:rPr>
                        <a:t> </a:t>
                      </a:r>
                      <a:r>
                        <a:rPr lang="tr-TR" sz="1400" dirty="0" err="1">
                          <a:effectLst/>
                        </a:rPr>
                        <a:t>spp</a:t>
                      </a:r>
                      <a:r>
                        <a:rPr lang="tr-TR" sz="1400" dirty="0">
                          <a:effectLst/>
                        </a:rPr>
                        <a:t>., </a:t>
                      </a:r>
                      <a:r>
                        <a:rPr lang="tr-TR" sz="1400" dirty="0" err="1">
                          <a:effectLst/>
                        </a:rPr>
                        <a:t>Listeria</a:t>
                      </a:r>
                      <a:r>
                        <a:rPr lang="tr-TR" sz="1400" dirty="0">
                          <a:effectLst/>
                        </a:rPr>
                        <a:t> </a:t>
                      </a:r>
                      <a:r>
                        <a:rPr lang="tr-TR" sz="1400" dirty="0" err="1">
                          <a:effectLst/>
                        </a:rPr>
                        <a:t>monocytogenes</a:t>
                      </a:r>
                      <a:r>
                        <a:rPr lang="tr-TR" sz="1400" dirty="0">
                          <a:effectLst/>
                        </a:rPr>
                        <a:t>, </a:t>
                      </a:r>
                      <a:r>
                        <a:rPr lang="tr-TR" sz="1400" dirty="0" err="1">
                          <a:effectLst/>
                        </a:rPr>
                        <a:t>Campylobacter</a:t>
                      </a:r>
                      <a:r>
                        <a:rPr lang="tr-TR" sz="1400" dirty="0">
                          <a:effectLst/>
                        </a:rPr>
                        <a:t> </a:t>
                      </a:r>
                      <a:r>
                        <a:rPr lang="tr-TR" sz="1400" dirty="0" err="1">
                          <a:effectLst/>
                        </a:rPr>
                        <a:t>spp</a:t>
                      </a:r>
                      <a:r>
                        <a:rPr lang="tr-TR" sz="1400" dirty="0">
                          <a:effectLst/>
                        </a:rPr>
                        <a:t>.)  bulunmaması</a:t>
                      </a:r>
                      <a:endParaRPr lang="tr-TR" sz="1600" dirty="0">
                        <a:effectLst/>
                      </a:endParaRPr>
                    </a:p>
                    <a:p>
                      <a:pPr algn="just">
                        <a:lnSpc>
                          <a:spcPct val="115000"/>
                        </a:lnSpc>
                        <a:spcAft>
                          <a:spcPts val="0"/>
                        </a:spcAft>
                      </a:pPr>
                      <a:r>
                        <a:rPr lang="tr-TR" sz="1400" dirty="0">
                          <a:effectLst/>
                        </a:rPr>
                        <a:t> </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a:effectLst/>
                        </a:rPr>
                        <a:t>1 </a:t>
                      </a:r>
                      <a:r>
                        <a:rPr lang="tr-TR" sz="1400" dirty="0" err="1">
                          <a:effectLst/>
                        </a:rPr>
                        <a:t>mL</a:t>
                      </a:r>
                      <a:r>
                        <a:rPr lang="tr-TR" sz="1400" dirty="0">
                          <a:effectLst/>
                        </a:rPr>
                        <a:t> örnekte sporlu bakteri sayısının (</a:t>
                      </a:r>
                      <a:r>
                        <a:rPr lang="tr-TR" sz="1400" dirty="0" err="1">
                          <a:effectLst/>
                        </a:rPr>
                        <a:t>Bacillus</a:t>
                      </a:r>
                      <a:r>
                        <a:rPr lang="tr-TR" sz="1400" dirty="0">
                          <a:effectLst/>
                        </a:rPr>
                        <a:t> </a:t>
                      </a:r>
                      <a:r>
                        <a:rPr lang="tr-TR" sz="1400" dirty="0" err="1">
                          <a:effectLst/>
                        </a:rPr>
                        <a:t>spp</a:t>
                      </a:r>
                      <a:r>
                        <a:rPr lang="tr-TR" sz="1400" dirty="0">
                          <a:effectLst/>
                        </a:rPr>
                        <a:t>. ve sülfit indirgeyen </a:t>
                      </a:r>
                      <a:r>
                        <a:rPr lang="tr-TR" sz="1400" dirty="0" err="1">
                          <a:effectLst/>
                        </a:rPr>
                        <a:t>anaerob</a:t>
                      </a:r>
                      <a:r>
                        <a:rPr lang="tr-TR" sz="1400" dirty="0">
                          <a:effectLst/>
                        </a:rPr>
                        <a:t> bakteri -</a:t>
                      </a:r>
                      <a:r>
                        <a:rPr lang="tr-TR" sz="1400" dirty="0" err="1">
                          <a:effectLst/>
                        </a:rPr>
                        <a:t>Clostridium</a:t>
                      </a:r>
                      <a:r>
                        <a:rPr lang="tr-TR" sz="1400" dirty="0">
                          <a:effectLst/>
                        </a:rPr>
                        <a:t> </a:t>
                      </a:r>
                      <a:r>
                        <a:rPr lang="tr-TR" sz="1400" dirty="0" err="1">
                          <a:effectLst/>
                        </a:rPr>
                        <a:t>spp</a:t>
                      </a:r>
                      <a:r>
                        <a:rPr lang="tr-TR" sz="1400" dirty="0">
                          <a:effectLst/>
                        </a:rPr>
                        <a:t>.) &lt;10 kob/ml olması</a:t>
                      </a:r>
                      <a:endParaRPr lang="tr-TR" sz="1600" dirty="0">
                        <a:effectLst/>
                      </a:endParaRPr>
                    </a:p>
                    <a:p>
                      <a:pPr algn="just">
                        <a:lnSpc>
                          <a:spcPct val="115000"/>
                        </a:lnSpc>
                        <a:spcAft>
                          <a:spcPts val="0"/>
                        </a:spcAft>
                      </a:pPr>
                      <a:r>
                        <a:rPr lang="tr-TR" sz="1400" dirty="0">
                          <a:effectLst/>
                        </a:rPr>
                        <a:t> </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err="1">
                          <a:effectLst/>
                        </a:rPr>
                        <a:t>Koliform</a:t>
                      </a:r>
                      <a:r>
                        <a:rPr lang="tr-TR" sz="1400" dirty="0">
                          <a:effectLst/>
                        </a:rPr>
                        <a:t> bakteri (E. </a:t>
                      </a:r>
                      <a:r>
                        <a:rPr lang="tr-TR" sz="1400" dirty="0" err="1">
                          <a:effectLst/>
                        </a:rPr>
                        <a:t>coli</a:t>
                      </a:r>
                      <a:r>
                        <a:rPr lang="tr-TR" sz="1400" dirty="0">
                          <a:effectLst/>
                        </a:rPr>
                        <a:t> </a:t>
                      </a:r>
                      <a:r>
                        <a:rPr lang="tr-TR" sz="1400" dirty="0" err="1">
                          <a:effectLst/>
                        </a:rPr>
                        <a:t>O157</a:t>
                      </a:r>
                      <a:r>
                        <a:rPr lang="tr-TR" sz="1400" dirty="0">
                          <a:effectLst/>
                        </a:rPr>
                        <a:t>: </a:t>
                      </a:r>
                      <a:r>
                        <a:rPr lang="tr-TR" sz="1400" dirty="0" err="1">
                          <a:effectLst/>
                        </a:rPr>
                        <a:t>H7</a:t>
                      </a:r>
                      <a:r>
                        <a:rPr lang="tr-TR" sz="1400" dirty="0">
                          <a:effectLst/>
                        </a:rPr>
                        <a:t> dahil) bulunmaması</a:t>
                      </a:r>
                      <a:endParaRPr lang="tr-TR" sz="1600" dirty="0">
                        <a:effectLst/>
                      </a:endParaRPr>
                    </a:p>
                    <a:p>
                      <a:pPr algn="just">
                        <a:lnSpc>
                          <a:spcPct val="115000"/>
                        </a:lnSpc>
                        <a:spcAft>
                          <a:spcPts val="0"/>
                        </a:spcAft>
                      </a:pPr>
                      <a:r>
                        <a:rPr lang="tr-TR" sz="1400" dirty="0">
                          <a:effectLst/>
                        </a:rPr>
                        <a:t> </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a:effectLst/>
                        </a:rPr>
                        <a:t>Duyusal olarak panelistlerin en az %</a:t>
                      </a:r>
                      <a:r>
                        <a:rPr lang="tr-TR" sz="1400" dirty="0" err="1">
                          <a:effectLst/>
                        </a:rPr>
                        <a:t>75’inin</a:t>
                      </a:r>
                      <a:r>
                        <a:rPr lang="tr-TR" sz="1400" dirty="0">
                          <a:effectLst/>
                        </a:rPr>
                        <a:t> ürünü tüketilebilir bulması</a:t>
                      </a:r>
                      <a:endParaRPr lang="tr-TR" sz="1600" dirty="0">
                        <a:effectLst/>
                      </a:endParaRPr>
                    </a:p>
                    <a:p>
                      <a:pPr algn="just">
                        <a:lnSpc>
                          <a:spcPct val="115000"/>
                        </a:lnSpc>
                        <a:spcAft>
                          <a:spcPts val="0"/>
                        </a:spcAft>
                      </a:pPr>
                      <a:r>
                        <a:rPr lang="tr-TR" sz="1400" dirty="0">
                          <a:effectLst/>
                        </a:rPr>
                        <a:t> </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err="1">
                          <a:effectLst/>
                        </a:rPr>
                        <a:t>Mycobacterium</a:t>
                      </a:r>
                      <a:r>
                        <a:rPr lang="tr-TR" sz="1400" dirty="0">
                          <a:effectLst/>
                        </a:rPr>
                        <a:t> </a:t>
                      </a:r>
                      <a:r>
                        <a:rPr lang="tr-TR" sz="1400" dirty="0" err="1">
                          <a:effectLst/>
                        </a:rPr>
                        <a:t>tuberculosis</a:t>
                      </a:r>
                      <a:r>
                        <a:rPr lang="tr-TR" sz="1400" dirty="0">
                          <a:effectLst/>
                        </a:rPr>
                        <a:t>, </a:t>
                      </a:r>
                      <a:r>
                        <a:rPr lang="tr-TR" sz="1400" dirty="0" err="1">
                          <a:effectLst/>
                        </a:rPr>
                        <a:t>Bacillus</a:t>
                      </a:r>
                      <a:r>
                        <a:rPr lang="tr-TR" sz="1400" dirty="0">
                          <a:effectLst/>
                        </a:rPr>
                        <a:t> </a:t>
                      </a:r>
                      <a:r>
                        <a:rPr lang="tr-TR" sz="1400" dirty="0" err="1">
                          <a:effectLst/>
                        </a:rPr>
                        <a:t>cereus</a:t>
                      </a:r>
                      <a:r>
                        <a:rPr lang="tr-TR" sz="1400" dirty="0">
                          <a:effectLst/>
                        </a:rPr>
                        <a:t> ve </a:t>
                      </a:r>
                      <a:r>
                        <a:rPr lang="tr-TR" sz="1400" dirty="0" err="1">
                          <a:effectLst/>
                        </a:rPr>
                        <a:t>Enterohemorajik</a:t>
                      </a:r>
                      <a:r>
                        <a:rPr lang="tr-TR" sz="1400" dirty="0">
                          <a:effectLst/>
                        </a:rPr>
                        <a:t> </a:t>
                      </a:r>
                      <a:r>
                        <a:rPr lang="tr-TR" sz="1400" dirty="0" err="1">
                          <a:effectLst/>
                        </a:rPr>
                        <a:t>Eschericia</a:t>
                      </a:r>
                      <a:r>
                        <a:rPr lang="tr-TR" sz="1400" dirty="0">
                          <a:effectLst/>
                        </a:rPr>
                        <a:t> </a:t>
                      </a:r>
                      <a:r>
                        <a:rPr lang="tr-TR" sz="1400" dirty="0" err="1">
                          <a:effectLst/>
                        </a:rPr>
                        <a:t>coli’nin</a:t>
                      </a:r>
                      <a:r>
                        <a:rPr lang="tr-TR" sz="1400" dirty="0">
                          <a:effectLst/>
                        </a:rPr>
                        <a:t> belirli oranlarda </a:t>
                      </a:r>
                      <a:r>
                        <a:rPr lang="tr-TR" sz="1400" dirty="0" err="1">
                          <a:effectLst/>
                        </a:rPr>
                        <a:t>inoküle</a:t>
                      </a:r>
                      <a:r>
                        <a:rPr lang="tr-TR" sz="1400" dirty="0">
                          <a:effectLst/>
                        </a:rPr>
                        <a:t> edildiği model sütlerde, uygulamadan hemen sonra ve 4 </a:t>
                      </a:r>
                      <a:r>
                        <a:rPr lang="tr-TR" sz="1400" dirty="0">
                          <a:effectLst/>
                          <a:sym typeface="Symbol" panose="05050102010706020507" pitchFamily="18" charset="2"/>
                        </a:rPr>
                        <a:t></a:t>
                      </a:r>
                      <a:r>
                        <a:rPr lang="tr-TR" sz="1400" dirty="0">
                          <a:effectLst/>
                        </a:rPr>
                        <a:t>C’de 20 gün depolama sonrası bu patojenlerin tespit edilememesi</a:t>
                      </a:r>
                      <a:endParaRPr lang="tr-TR" sz="1600" dirty="0">
                        <a:effectLst/>
                      </a:endParaRPr>
                    </a:p>
                    <a:p>
                      <a:pPr algn="just">
                        <a:lnSpc>
                          <a:spcPct val="115000"/>
                        </a:lnSpc>
                        <a:spcAft>
                          <a:spcPts val="0"/>
                        </a:spcAft>
                      </a:pPr>
                      <a:r>
                        <a:rPr lang="tr-TR" sz="1400" dirty="0">
                          <a:effectLst/>
                        </a:rPr>
                        <a:t> </a:t>
                      </a:r>
                      <a:endParaRPr lang="tr-TR" sz="1600" dirty="0">
                        <a:effectLst/>
                      </a:endParaRPr>
                    </a:p>
                    <a:p>
                      <a:pPr marL="342900" lvl="0" indent="-342900" algn="just">
                        <a:lnSpc>
                          <a:spcPct val="115000"/>
                        </a:lnSpc>
                        <a:spcAft>
                          <a:spcPts val="0"/>
                        </a:spcAft>
                        <a:buFont typeface="Symbol" panose="05050102010706020507" pitchFamily="18" charset="2"/>
                        <a:buChar char=""/>
                      </a:pPr>
                      <a:r>
                        <a:rPr lang="tr-TR" sz="1400" dirty="0">
                          <a:effectLst/>
                        </a:rPr>
                        <a:t>4 </a:t>
                      </a:r>
                      <a:r>
                        <a:rPr lang="tr-TR" sz="1400" dirty="0">
                          <a:effectLst/>
                          <a:sym typeface="Symbol" panose="05050102010706020507" pitchFamily="18" charset="2"/>
                        </a:rPr>
                        <a:t></a:t>
                      </a:r>
                      <a:r>
                        <a:rPr lang="tr-TR" sz="1400" dirty="0">
                          <a:effectLst/>
                        </a:rPr>
                        <a:t>C’de </a:t>
                      </a:r>
                      <a:r>
                        <a:rPr lang="tr-TR" sz="1400" dirty="0">
                          <a:effectLst/>
                          <a:sym typeface="Symbol" panose="05050102010706020507" pitchFamily="18" charset="2"/>
                        </a:rPr>
                        <a:t></a:t>
                      </a:r>
                      <a:r>
                        <a:rPr lang="tr-TR" sz="1400" dirty="0">
                          <a:effectLst/>
                        </a:rPr>
                        <a:t>20 gün raf ömrüne sahip olması</a:t>
                      </a:r>
                      <a:endParaRPr lang="tr-TR" sz="1600" dirty="0">
                        <a:effectLst/>
                        <a:latin typeface="Calibri" panose="020F0502020204030204" pitchFamily="34" charset="0"/>
                        <a:ea typeface="Calibri" panose="020F0502020204030204" pitchFamily="34" charset="0"/>
                        <a:cs typeface="Arial" panose="020B0604020202020204" pitchFamily="34" charset="0"/>
                      </a:endParaRPr>
                    </a:p>
                  </a:txBody>
                  <a:tcPr marL="32432" marR="32432" marT="0" marB="0"/>
                </a:tc>
              </a:tr>
              <a:tr h="1038527">
                <a:tc>
                  <a:txBody>
                    <a:bodyPr/>
                    <a:lstStyle/>
                    <a:p>
                      <a:pPr algn="just">
                        <a:lnSpc>
                          <a:spcPct val="115000"/>
                        </a:lnSpc>
                        <a:spcAft>
                          <a:spcPts val="0"/>
                        </a:spcAft>
                      </a:pPr>
                      <a:r>
                        <a:rPr lang="tr-TR" sz="1600" dirty="0">
                          <a:solidFill>
                            <a:srgbClr val="FFFF00"/>
                          </a:solidFill>
                          <a:effectLst/>
                        </a:rPr>
                        <a:t>Minimal işlenmiş kolostrum içeceği üretimi</a:t>
                      </a:r>
                      <a:endParaRPr lang="tr-TR" sz="18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432" marR="32432" marT="0" marB="0"/>
                </a:tc>
                <a:tc>
                  <a:txBody>
                    <a:bodyPr/>
                    <a:lstStyle/>
                    <a:p>
                      <a:pPr marL="342900" lvl="0" indent="-342900" algn="just">
                        <a:lnSpc>
                          <a:spcPct val="115000"/>
                        </a:lnSpc>
                        <a:spcAft>
                          <a:spcPts val="0"/>
                        </a:spcAft>
                        <a:buFont typeface="Symbol" panose="05050102010706020507" pitchFamily="18" charset="2"/>
                        <a:buChar char=""/>
                      </a:pPr>
                      <a:r>
                        <a:rPr lang="tr-TR" sz="1400">
                          <a:effectLst/>
                        </a:rPr>
                        <a:t>İmmünoglobulin G denatürasyo-nunun %5’den az olması (proses edilmemiş kolostrum ile karşılaştırma sonrası)</a:t>
                      </a:r>
                      <a:endParaRPr lang="tr-TR" sz="1600">
                        <a:effectLst/>
                      </a:endParaRPr>
                    </a:p>
                    <a:p>
                      <a:pPr marL="342900" lvl="0" indent="-342900" algn="just">
                        <a:lnSpc>
                          <a:spcPct val="115000"/>
                        </a:lnSpc>
                        <a:spcAft>
                          <a:spcPts val="0"/>
                        </a:spcAft>
                        <a:buFont typeface="Symbol" panose="05050102010706020507" pitchFamily="18" charset="2"/>
                        <a:buChar char=""/>
                      </a:pPr>
                      <a:r>
                        <a:rPr lang="tr-TR" sz="1400">
                          <a:effectLst/>
                        </a:rPr>
                        <a:t>İmmünoglobulin, laktoferrin, transferrin ve sitokin (IL-2, TNF, INF-</a:t>
                      </a:r>
                      <a:r>
                        <a:rPr lang="tr-TR" sz="1400">
                          <a:effectLst/>
                          <a:sym typeface="Symbol" panose="05050102010706020507" pitchFamily="18" charset="2"/>
                        </a:rPr>
                        <a:t></a:t>
                      </a:r>
                      <a:r>
                        <a:rPr lang="tr-TR" sz="1400">
                          <a:effectLst/>
                        </a:rPr>
                        <a:t>) seviyesi normal kolostruma oranla en az %20 daha yüksek ürün eldesi</a:t>
                      </a:r>
                      <a:endParaRPr lang="tr-TR" sz="1600">
                        <a:effectLst/>
                        <a:latin typeface="Calibri" panose="020F0502020204030204" pitchFamily="34" charset="0"/>
                        <a:ea typeface="Calibri" panose="020F0502020204030204" pitchFamily="34" charset="0"/>
                        <a:cs typeface="Arial" panose="020B0604020202020204" pitchFamily="34" charset="0"/>
                      </a:endParaRPr>
                    </a:p>
                  </a:txBody>
                  <a:tcPr marL="32432" marR="32432" marT="0" marB="0"/>
                </a:tc>
              </a:tr>
              <a:tr h="511524">
                <a:tc>
                  <a:txBody>
                    <a:bodyPr/>
                    <a:lstStyle/>
                    <a:p>
                      <a:pPr algn="just">
                        <a:lnSpc>
                          <a:spcPct val="115000"/>
                        </a:lnSpc>
                        <a:spcAft>
                          <a:spcPts val="0"/>
                        </a:spcAft>
                      </a:pPr>
                      <a:r>
                        <a:rPr lang="tr-TR" sz="1600" dirty="0">
                          <a:solidFill>
                            <a:srgbClr val="FFFF00"/>
                          </a:solidFill>
                          <a:effectLst/>
                        </a:rPr>
                        <a:t>Laktoz </a:t>
                      </a:r>
                      <a:r>
                        <a:rPr lang="tr-TR" sz="1600" dirty="0" err="1">
                          <a:solidFill>
                            <a:srgbClr val="FFFF00"/>
                          </a:solidFill>
                          <a:effectLst/>
                        </a:rPr>
                        <a:t>intoleransına</a:t>
                      </a:r>
                      <a:r>
                        <a:rPr lang="tr-TR" sz="1600" dirty="0">
                          <a:solidFill>
                            <a:srgbClr val="FFFF00"/>
                          </a:solidFill>
                          <a:effectLst/>
                        </a:rPr>
                        <a:t> sahip bireyler için uygun kolostrum içeceği üretimi</a:t>
                      </a:r>
                      <a:endParaRPr lang="tr-T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32432" marR="32432" marT="0" marB="0"/>
                </a:tc>
                <a:tc>
                  <a:txBody>
                    <a:bodyPr/>
                    <a:lstStyle/>
                    <a:p>
                      <a:pPr marL="342900" lvl="0" indent="-342900" algn="just">
                        <a:lnSpc>
                          <a:spcPct val="115000"/>
                        </a:lnSpc>
                        <a:spcAft>
                          <a:spcPts val="0"/>
                        </a:spcAft>
                        <a:buFont typeface="Symbol" panose="05050102010706020507" pitchFamily="18" charset="2"/>
                        <a:buChar char=""/>
                      </a:pPr>
                      <a:r>
                        <a:rPr lang="tr-TR" sz="1400" dirty="0">
                          <a:effectLst/>
                        </a:rPr>
                        <a:t>Enzimatik hidrolizasyon yoluyla laktozun tamamen </a:t>
                      </a:r>
                      <a:r>
                        <a:rPr lang="tr-TR" sz="1400" dirty="0" err="1">
                          <a:effectLst/>
                        </a:rPr>
                        <a:t>glukoz</a:t>
                      </a:r>
                      <a:r>
                        <a:rPr lang="tr-TR" sz="1400" dirty="0">
                          <a:effectLst/>
                        </a:rPr>
                        <a:t> ve </a:t>
                      </a:r>
                      <a:r>
                        <a:rPr lang="tr-TR" sz="1400" dirty="0" err="1">
                          <a:effectLst/>
                        </a:rPr>
                        <a:t>galaktoza</a:t>
                      </a:r>
                      <a:r>
                        <a:rPr lang="tr-TR" sz="1400" dirty="0">
                          <a:effectLst/>
                        </a:rPr>
                        <a:t> dönüştürüldüğü ürün </a:t>
                      </a:r>
                      <a:r>
                        <a:rPr lang="tr-TR" sz="1400" dirty="0" err="1">
                          <a:effectLst/>
                        </a:rPr>
                        <a:t>eldesi</a:t>
                      </a:r>
                      <a:endParaRPr lang="tr-TR" sz="1600" dirty="0">
                        <a:effectLst/>
                        <a:latin typeface="Calibri" panose="020F0502020204030204" pitchFamily="34" charset="0"/>
                        <a:ea typeface="Calibri" panose="020F0502020204030204" pitchFamily="34" charset="0"/>
                        <a:cs typeface="Arial" panose="020B0604020202020204" pitchFamily="34" charset="0"/>
                      </a:endParaRPr>
                    </a:p>
                  </a:txBody>
                  <a:tcPr marL="32432" marR="32432" marT="0" marB="0"/>
                </a:tc>
              </a:tr>
            </a:tbl>
          </a:graphicData>
        </a:graphic>
      </p:graphicFrame>
    </p:spTree>
    <p:extLst>
      <p:ext uri="{BB962C8B-B14F-4D97-AF65-F5344CB8AC3E}">
        <p14:creationId xmlns:p14="http://schemas.microsoft.com/office/powerpoint/2010/main" val="75474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988094180"/>
              </p:ext>
            </p:extLst>
          </p:nvPr>
        </p:nvGraphicFramePr>
        <p:xfrm>
          <a:off x="0" y="0"/>
          <a:ext cx="12063210" cy="1030986"/>
        </p:xfrm>
        <a:graphic>
          <a:graphicData uri="http://schemas.openxmlformats.org/drawingml/2006/table">
            <a:tbl>
              <a:tblPr firstRow="1" firstCol="1" bandRow="1">
                <a:tableStyleId>{5C22544A-7EE6-4342-B048-85BDC9FD1C3A}</a:tableStyleId>
              </a:tblPr>
              <a:tblGrid>
                <a:gridCol w="12063210"/>
              </a:tblGrid>
              <a:tr h="0">
                <a:tc>
                  <a:txBody>
                    <a:bodyPr/>
                    <a:lstStyle/>
                    <a:p>
                      <a:pPr>
                        <a:lnSpc>
                          <a:spcPct val="115000"/>
                        </a:lnSpc>
                        <a:spcAft>
                          <a:spcPts val="0"/>
                        </a:spcAft>
                      </a:pPr>
                      <a:r>
                        <a:rPr lang="tr-TR" sz="2000" dirty="0">
                          <a:effectLst/>
                        </a:rPr>
                        <a:t>Proje Hazırlık Çalışmaları</a:t>
                      </a:r>
                      <a:endParaRPr lang="tr-TR" sz="1800" dirty="0">
                        <a:effectLst/>
                      </a:endParaRPr>
                    </a:p>
                    <a:p>
                      <a:pPr>
                        <a:lnSpc>
                          <a:spcPct val="115000"/>
                        </a:lnSpc>
                        <a:spcAft>
                          <a:spcPts val="0"/>
                        </a:spcAft>
                      </a:pPr>
                      <a:r>
                        <a:rPr lang="tr-TR" sz="2000" dirty="0">
                          <a:effectLst/>
                        </a:rPr>
                        <a:t>Proje konusuna ilişkin literatür ve patent araştırmaları, teknik fizibilite çalışmaları ve takip edilecek standart / şartnamelerle ilgili proje başvurusu öncesinde edinilen bilgileri, aşağıdaki tablo ve alanlarda belirtiniz.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1129062542"/>
              </p:ext>
            </p:extLst>
          </p:nvPr>
        </p:nvGraphicFramePr>
        <p:xfrm>
          <a:off x="0" y="1094705"/>
          <a:ext cx="12041746" cy="5763295"/>
        </p:xfrm>
        <a:graphic>
          <a:graphicData uri="http://schemas.openxmlformats.org/drawingml/2006/table">
            <a:tbl>
              <a:tblPr firstRow="1" firstCol="1" bandRow="1">
                <a:tableStyleId>{5C22544A-7EE6-4342-B048-85BDC9FD1C3A}</a:tableStyleId>
              </a:tblPr>
              <a:tblGrid>
                <a:gridCol w="4469214"/>
                <a:gridCol w="1204418"/>
                <a:gridCol w="1721636"/>
                <a:gridCol w="4646478"/>
              </a:tblGrid>
              <a:tr h="412555">
                <a:tc>
                  <a:txBody>
                    <a:bodyPr/>
                    <a:lstStyle/>
                    <a:p>
                      <a:pPr>
                        <a:lnSpc>
                          <a:spcPct val="115000"/>
                        </a:lnSpc>
                        <a:spcAft>
                          <a:spcPts val="0"/>
                        </a:spcAft>
                      </a:pPr>
                      <a:r>
                        <a:rPr lang="tr-TR" sz="1800" dirty="0">
                          <a:effectLst/>
                        </a:rPr>
                        <a:t>Yayın adı</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800">
                          <a:effectLst/>
                        </a:rPr>
                        <a:t>Tarihi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800">
                          <a:effectLst/>
                        </a:rPr>
                        <a:t>Yazar(lar)</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800">
                          <a:effectLst/>
                        </a:rPr>
                        <a:t>Projeye girdi oluşturacak özet bilgi:</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r>
              <a:tr h="953672">
                <a:tc>
                  <a:txBody>
                    <a:bodyPr/>
                    <a:lstStyle/>
                    <a:p>
                      <a:pPr algn="just">
                        <a:lnSpc>
                          <a:spcPct val="115000"/>
                        </a:lnSpc>
                        <a:spcAft>
                          <a:spcPts val="0"/>
                        </a:spcAft>
                      </a:pPr>
                      <a:r>
                        <a:rPr lang="tr-TR" sz="1200">
                          <a:effectLst/>
                        </a:rPr>
                        <a:t>Effect of high-pressure processing of bovine colostrum on immunoglobulin G concentration, pathogens, viscosity,</a:t>
                      </a:r>
                      <a:endParaRPr lang="tr-TR" sz="1600">
                        <a:effectLst/>
                      </a:endParaRPr>
                    </a:p>
                    <a:p>
                      <a:pPr algn="just">
                        <a:lnSpc>
                          <a:spcPct val="115000"/>
                        </a:lnSpc>
                        <a:spcAft>
                          <a:spcPts val="0"/>
                        </a:spcAft>
                      </a:pPr>
                      <a:r>
                        <a:rPr lang="tr-TR" sz="1200">
                          <a:effectLst/>
                        </a:rPr>
                        <a:t>and transfer of passive immunity to calves. Journal of Dairy Science, 99, 8575-8588.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200">
                          <a:effectLst/>
                        </a:rPr>
                        <a:t>2016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Foster, D.M., Poulsen, K. M., Slyvester, H.J., Jacob, M. E., Casulli, K. E., Farkas, B. E.</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400 MPa basınç (5-45 dk) uygulaması sonunda patojen bakteri sayısı önemli oranda indirgenmiş ancak 400 MPa (30-45 dk) uygulama IgG kayıplarına ve viskozite artışına neden olduğundan buzağı denemeleri için uygun bulunmamış</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r>
              <a:tr h="1195643">
                <a:tc>
                  <a:txBody>
                    <a:bodyPr/>
                    <a:lstStyle/>
                    <a:p>
                      <a:pPr algn="just">
                        <a:lnSpc>
                          <a:spcPct val="115000"/>
                        </a:lnSpc>
                        <a:spcAft>
                          <a:spcPts val="0"/>
                        </a:spcAft>
                      </a:pPr>
                      <a:r>
                        <a:rPr lang="tr-TR" sz="1200">
                          <a:effectLst/>
                        </a:rPr>
                        <a:t>Effect of thermal pasteurisation and high-pressure processing on immunoglobulin content and lysozyme and lactoperoxidase activity in human colostrum. Food Chemistry, 151, 79-85</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2014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Sousa, S.G., Delgadilllo, I., Saraiva, J.A.</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600 MPa 2.5 dakika basınç uygulaması sonunda insan kolostrumunda IgG düzeyi azalmış ancak 200 ve 400 MPa 2.5 dk uygulamalarında IgA, IgG, IgM düzeyleri etkilenmemiş. Lizozim aktivitesi ısıl işlem sonunda kaybolurken basınç uygulaması sonunda değişmemiş</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r>
              <a:tr h="953672">
                <a:tc>
                  <a:txBody>
                    <a:bodyPr/>
                    <a:lstStyle/>
                    <a:p>
                      <a:pPr algn="just">
                        <a:lnSpc>
                          <a:spcPct val="115000"/>
                        </a:lnSpc>
                        <a:spcAft>
                          <a:spcPts val="0"/>
                        </a:spcAft>
                      </a:pPr>
                      <a:r>
                        <a:rPr lang="tr-TR" sz="1200">
                          <a:effectLst/>
                        </a:rPr>
                        <a:t>The effect of high hydrostatic pressure treatment on the presevability and immunological activity of bovine colostruum. Asia-Australian Journal of Animal Sciences, 13(9), 1323-1328.</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2000</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200">
                          <a:effectLst/>
                        </a:rPr>
                        <a:t>Masuda, T., Rehinarudo, H.Y., Suzuki, K., Sakai, T., Morichi, T.</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300 MPa basınç immünoglobulin korunnması ve mikrobiyel güvenlik açısından en uygun basınç olarak bulunmuş</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r>
              <a:tr h="1195643">
                <a:tc>
                  <a:txBody>
                    <a:bodyPr/>
                    <a:lstStyle/>
                    <a:p>
                      <a:pPr algn="just">
                        <a:lnSpc>
                          <a:spcPct val="115000"/>
                        </a:lnSpc>
                        <a:spcAft>
                          <a:spcPts val="0"/>
                        </a:spcAft>
                      </a:pPr>
                      <a:r>
                        <a:rPr lang="tr-TR" sz="1200">
                          <a:effectLst/>
                        </a:rPr>
                        <a:t>A combination of microfiltration and high pressure treatment for the elimination of bacteria in bovine colostrum. International Dairy Journal, 34, 41-46.</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2014</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200" dirty="0" err="1">
                          <a:effectLst/>
                        </a:rPr>
                        <a:t>Gosch</a:t>
                      </a:r>
                      <a:r>
                        <a:rPr lang="tr-TR" sz="1200" dirty="0">
                          <a:effectLst/>
                        </a:rPr>
                        <a:t>, T., </a:t>
                      </a:r>
                      <a:r>
                        <a:rPr lang="tr-TR" sz="1200" dirty="0" err="1">
                          <a:effectLst/>
                        </a:rPr>
                        <a:t>Apprich</a:t>
                      </a:r>
                      <a:r>
                        <a:rPr lang="tr-TR" sz="1200" dirty="0">
                          <a:effectLst/>
                        </a:rPr>
                        <a:t>, S., </a:t>
                      </a:r>
                      <a:r>
                        <a:rPr lang="tr-TR" sz="1200" dirty="0" err="1">
                          <a:effectLst/>
                        </a:rPr>
                        <a:t>Kneifel</a:t>
                      </a:r>
                      <a:r>
                        <a:rPr lang="tr-TR" sz="1200" dirty="0">
                          <a:effectLst/>
                        </a:rPr>
                        <a:t>, W., </a:t>
                      </a:r>
                      <a:r>
                        <a:rPr lang="tr-TR" sz="1200" dirty="0" err="1">
                          <a:effectLst/>
                        </a:rPr>
                        <a:t>Novalin</a:t>
                      </a:r>
                      <a:r>
                        <a:rPr lang="tr-TR" sz="1200" dirty="0">
                          <a:effectLst/>
                        </a:rPr>
                        <a:t>, S.</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Mikrofiltrasyon ve yüksek hidrostatik basınç uygulamalarının birlikte kullanılması durumunda toplam bakteri sayısında ciddi bir azalma meydana gelirken MF+400 MPa basınç uygulaması sonunda IgG düzeyi orijinal düzeyin %36-73’üne MF+500 MPa basınç uygulaması sonudna ise %19-30’una azalmış.</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r>
              <a:tr h="1052110">
                <a:tc>
                  <a:txBody>
                    <a:bodyPr/>
                    <a:lstStyle/>
                    <a:p>
                      <a:pPr algn="just">
                        <a:lnSpc>
                          <a:spcPct val="115000"/>
                        </a:lnSpc>
                        <a:spcAft>
                          <a:spcPts val="0"/>
                        </a:spcAft>
                      </a:pPr>
                      <a:r>
                        <a:rPr lang="tr-TR" sz="1200">
                          <a:effectLst/>
                        </a:rPr>
                        <a:t>Effect of heat and high-pressure treatments on microbiological quality</a:t>
                      </a:r>
                      <a:endParaRPr lang="tr-TR" sz="1600">
                        <a:effectLst/>
                      </a:endParaRPr>
                    </a:p>
                    <a:p>
                      <a:pPr algn="just">
                        <a:lnSpc>
                          <a:spcPct val="115000"/>
                        </a:lnSpc>
                        <a:spcAft>
                          <a:spcPts val="0"/>
                        </a:spcAft>
                      </a:pPr>
                      <a:r>
                        <a:rPr lang="tr-TR" sz="1200">
                          <a:effectLst/>
                        </a:rPr>
                        <a:t>and Immunoglobulin G stability of caprine colostrum. Journal of Dairy Science, 90, 833-839.</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a:effectLst/>
                        </a:rPr>
                        <a:t>2007</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nSpc>
                          <a:spcPct val="115000"/>
                        </a:lnSpc>
                        <a:spcAft>
                          <a:spcPts val="0"/>
                        </a:spcAft>
                      </a:pPr>
                      <a:r>
                        <a:rPr lang="tr-TR" sz="1200" dirty="0" err="1">
                          <a:effectLst/>
                        </a:rPr>
                        <a:t>Trujillo</a:t>
                      </a:r>
                      <a:r>
                        <a:rPr lang="tr-TR" sz="1200" dirty="0">
                          <a:effectLst/>
                        </a:rPr>
                        <a:t> </a:t>
                      </a:r>
                      <a:r>
                        <a:rPr lang="tr-TR" sz="1200" dirty="0" err="1">
                          <a:effectLst/>
                        </a:rPr>
                        <a:t>A.J</a:t>
                      </a:r>
                      <a:r>
                        <a:rPr lang="tr-TR" sz="1200" dirty="0">
                          <a:effectLst/>
                        </a:rPr>
                        <a:t>., Castro, N., </a:t>
                      </a:r>
                      <a:r>
                        <a:rPr lang="tr-TR" sz="1200" dirty="0" err="1">
                          <a:effectLst/>
                        </a:rPr>
                        <a:t>Quevedo</a:t>
                      </a:r>
                      <a:r>
                        <a:rPr lang="tr-TR" sz="1200" dirty="0">
                          <a:effectLst/>
                        </a:rPr>
                        <a:t>, </a:t>
                      </a:r>
                      <a:r>
                        <a:rPr lang="tr-TR" sz="1200" dirty="0" err="1">
                          <a:effectLst/>
                        </a:rPr>
                        <a:t>M.J</a:t>
                      </a:r>
                      <a:r>
                        <a:rPr lang="tr-TR" sz="1200" dirty="0">
                          <a:effectLst/>
                        </a:rPr>
                        <a:t>., </a:t>
                      </a:r>
                      <a:endParaRPr lang="tr-TR" sz="1600" dirty="0">
                        <a:effectLst/>
                      </a:endParaRPr>
                    </a:p>
                    <a:p>
                      <a:pPr>
                        <a:lnSpc>
                          <a:spcPct val="115000"/>
                        </a:lnSpc>
                        <a:spcAft>
                          <a:spcPts val="0"/>
                        </a:spcAft>
                      </a:pPr>
                      <a:r>
                        <a:rPr lang="tr-TR" sz="1200" dirty="0">
                          <a:effectLst/>
                        </a:rPr>
                        <a:t> </a:t>
                      </a:r>
                      <a:endParaRPr lang="tr-TR" sz="1600" dirty="0">
                        <a:effectLst/>
                      </a:endParaRPr>
                    </a:p>
                    <a:p>
                      <a:pPr>
                        <a:lnSpc>
                          <a:spcPct val="115000"/>
                        </a:lnSpc>
                        <a:spcAft>
                          <a:spcPts val="0"/>
                        </a:spcAft>
                      </a:pPr>
                      <a:r>
                        <a:rPr lang="tr-TR" sz="12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c>
                  <a:txBody>
                    <a:bodyPr/>
                    <a:lstStyle/>
                    <a:p>
                      <a:pPr algn="just">
                        <a:lnSpc>
                          <a:spcPct val="115000"/>
                        </a:lnSpc>
                        <a:spcAft>
                          <a:spcPts val="0"/>
                        </a:spcAft>
                      </a:pPr>
                      <a:r>
                        <a:rPr lang="tr-TR" sz="1200" dirty="0">
                          <a:effectLst/>
                        </a:rPr>
                        <a:t>Laboratuvar ölçekli bir çalışmada (20-30 </a:t>
                      </a:r>
                      <a:r>
                        <a:rPr lang="tr-TR" sz="1200" dirty="0" err="1">
                          <a:effectLst/>
                        </a:rPr>
                        <a:t>mL</a:t>
                      </a:r>
                      <a:r>
                        <a:rPr lang="tr-TR" sz="1200" dirty="0">
                          <a:effectLst/>
                        </a:rPr>
                        <a:t>) keçi kolostrumuna 400 </a:t>
                      </a:r>
                      <a:r>
                        <a:rPr lang="tr-TR" sz="1200" dirty="0" err="1">
                          <a:effectLst/>
                        </a:rPr>
                        <a:t>MPa</a:t>
                      </a:r>
                      <a:r>
                        <a:rPr lang="tr-TR" sz="1200" dirty="0">
                          <a:effectLst/>
                        </a:rPr>
                        <a:t> basınç uygulanası durumunda ısıl işlemin </a:t>
                      </a:r>
                      <a:r>
                        <a:rPr lang="tr-TR" sz="1200" dirty="0" err="1">
                          <a:effectLst/>
                        </a:rPr>
                        <a:t>IgG</a:t>
                      </a:r>
                      <a:r>
                        <a:rPr lang="tr-TR" sz="1200" dirty="0">
                          <a:effectLst/>
                        </a:rPr>
                        <a:t> üzerinde yarattığı etkiye benzer bir indirgenme oranı kaydedilmiş</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55103" marR="55103" marT="0" marB="0"/>
                </a:tc>
              </a:tr>
            </a:tbl>
          </a:graphicData>
        </a:graphic>
      </p:graphicFrame>
    </p:spTree>
    <p:extLst>
      <p:ext uri="{BB962C8B-B14F-4D97-AF65-F5344CB8AC3E}">
        <p14:creationId xmlns:p14="http://schemas.microsoft.com/office/powerpoint/2010/main" val="26304030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910427671"/>
              </p:ext>
            </p:extLst>
          </p:nvPr>
        </p:nvGraphicFramePr>
        <p:xfrm>
          <a:off x="0" y="0"/>
          <a:ext cx="12192001" cy="5982155"/>
        </p:xfrm>
        <a:graphic>
          <a:graphicData uri="http://schemas.openxmlformats.org/drawingml/2006/table">
            <a:tbl>
              <a:tblPr firstRow="1" firstCol="1" bandRow="1">
                <a:tableStyleId>{5C22544A-7EE6-4342-B048-85BDC9FD1C3A}</a:tableStyleId>
              </a:tblPr>
              <a:tblGrid>
                <a:gridCol w="1695144"/>
                <a:gridCol w="2483669"/>
                <a:gridCol w="1919032"/>
                <a:gridCol w="1743121"/>
                <a:gridCol w="4351035"/>
              </a:tblGrid>
              <a:tr h="1223493">
                <a:tc>
                  <a:txBody>
                    <a:bodyPr/>
                    <a:lstStyle/>
                    <a:p>
                      <a:pPr algn="ctr">
                        <a:lnSpc>
                          <a:spcPct val="115000"/>
                        </a:lnSpc>
                        <a:spcAft>
                          <a:spcPts val="0"/>
                        </a:spcAft>
                      </a:pPr>
                      <a:r>
                        <a:rPr lang="tr-TR" sz="2000">
                          <a:effectLst/>
                        </a:rPr>
                        <a:t>Patent numarası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Kayıtlı olduğu patent ofisi (TPE, EPO, USPTO, JPO...vb)</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Yılı (başvuru aşamasında ise başvuru yılı)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Patent / başvuru sahipleri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tr-TR" sz="2000">
                          <a:effectLst/>
                        </a:rPr>
                        <a:t>Projeye girdi oluşturacak özet bilgi</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884543">
                <a:tc>
                  <a:txBody>
                    <a:bodyPr/>
                    <a:lstStyle/>
                    <a:p>
                      <a:pPr>
                        <a:lnSpc>
                          <a:spcPct val="115000"/>
                        </a:lnSpc>
                        <a:spcAft>
                          <a:spcPts val="0"/>
                        </a:spcAft>
                      </a:pPr>
                      <a:r>
                        <a:rPr lang="tr-TR" sz="1200">
                          <a:effectLst/>
                        </a:rPr>
                        <a:t>CN106070639</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ESPACENET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2016</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Lu, J.</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%20-30 kolostrum, %20-40 portakal suyu, %10-20 elma suyu, %1-5 bal katkılı içecek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1485981">
                <a:tc>
                  <a:txBody>
                    <a:bodyPr/>
                    <a:lstStyle/>
                    <a:p>
                      <a:pPr>
                        <a:lnSpc>
                          <a:spcPct val="115000"/>
                        </a:lnSpc>
                        <a:spcAft>
                          <a:spcPts val="0"/>
                        </a:spcAft>
                      </a:pPr>
                      <a:r>
                        <a:rPr lang="tr-TR" sz="1200">
                          <a:effectLst/>
                        </a:rPr>
                        <a:t>CN105454966</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ESPACENET</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2016</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Liu X, L Lianjun. J. Haiying, S. Yang</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Probiyotik mikrokapsüller, toz formda sığır kolostrumu, prebiyotik ve maya ekstraktı içeren ve gastrointestinal sağlığı ilerlettiği iddia edilen ürün</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r h="2388138">
                <a:tc>
                  <a:txBody>
                    <a:bodyPr/>
                    <a:lstStyle/>
                    <a:p>
                      <a:pPr>
                        <a:lnSpc>
                          <a:spcPct val="115000"/>
                        </a:lnSpc>
                        <a:spcAft>
                          <a:spcPts val="0"/>
                        </a:spcAft>
                      </a:pPr>
                      <a:r>
                        <a:rPr lang="tr-TR" sz="1200">
                          <a:effectLst/>
                        </a:rPr>
                        <a:t>EP1855553A4</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EPO</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2012</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a:effectLst/>
                        </a:rPr>
                        <a:t>Joseph, T., Ambalal, H., Patel, M., Gonzalez, M., William, J., Anthony, M., William, M.</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tr-TR" sz="1200" dirty="0">
                          <a:effectLst/>
                        </a:rPr>
                        <a:t>Anti-mikrobiyel aktivitesi yüksek </a:t>
                      </a:r>
                      <a:r>
                        <a:rPr lang="tr-TR" sz="1200" dirty="0" err="1">
                          <a:effectLst/>
                        </a:rPr>
                        <a:t>biyobileşenlerden</a:t>
                      </a:r>
                      <a:r>
                        <a:rPr lang="tr-TR" sz="1200" dirty="0">
                          <a:effectLst/>
                        </a:rPr>
                        <a:t> (protein, lipid, </a:t>
                      </a:r>
                      <a:r>
                        <a:rPr lang="tr-TR" sz="1200" dirty="0" err="1">
                          <a:effectLst/>
                        </a:rPr>
                        <a:t>probiotik</a:t>
                      </a:r>
                      <a:r>
                        <a:rPr lang="tr-TR" sz="1200" dirty="0">
                          <a:effectLst/>
                        </a:rPr>
                        <a:t>, karbonhidrat) en az bir tanesini içeren kolostrum temelli bir ürüne yüksek basınç uygulaması (350-1000 </a:t>
                      </a:r>
                      <a:r>
                        <a:rPr lang="tr-TR" sz="1200" dirty="0" err="1">
                          <a:effectLst/>
                        </a:rPr>
                        <a:t>MPa</a:t>
                      </a:r>
                      <a:r>
                        <a:rPr lang="tr-TR" sz="1200" dirty="0">
                          <a:effectLst/>
                        </a:rPr>
                        <a:t>)</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3549791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296212607"/>
              </p:ext>
            </p:extLst>
          </p:nvPr>
        </p:nvGraphicFramePr>
        <p:xfrm>
          <a:off x="115910" y="1674254"/>
          <a:ext cx="11912958" cy="3208547"/>
        </p:xfrm>
        <a:graphic>
          <a:graphicData uri="http://schemas.openxmlformats.org/drawingml/2006/table">
            <a:tbl>
              <a:tblPr firstRow="1" firstCol="1" bandRow="1">
                <a:tableStyleId>{5C22544A-7EE6-4342-B048-85BDC9FD1C3A}</a:tableStyleId>
              </a:tblPr>
              <a:tblGrid>
                <a:gridCol w="11912958"/>
              </a:tblGrid>
              <a:tr h="3208547">
                <a:tc>
                  <a:txBody>
                    <a:bodyPr/>
                    <a:lstStyle/>
                    <a:p>
                      <a:pPr algn="just">
                        <a:lnSpc>
                          <a:spcPct val="115000"/>
                        </a:lnSpc>
                        <a:spcAft>
                          <a:spcPts val="0"/>
                        </a:spcAft>
                      </a:pPr>
                      <a:r>
                        <a:rPr lang="tr-TR" sz="1600" dirty="0">
                          <a:effectLst/>
                        </a:rPr>
                        <a:t>Danışman firma olarak destek sağladığımız bir proje kapsamında yürütülen çalışmalarda sığır kolostrumu 1/10 oranında sulandırıldıktan sonra yağı 12500 x g ve 5200 x g’de 25 C’de 20 dakika </a:t>
                      </a:r>
                      <a:r>
                        <a:rPr lang="tr-TR" sz="1600" dirty="0" err="1">
                          <a:effectLst/>
                        </a:rPr>
                        <a:t>santrifügasyon</a:t>
                      </a:r>
                      <a:r>
                        <a:rPr lang="tr-TR" sz="1600" dirty="0">
                          <a:effectLst/>
                        </a:rPr>
                        <a:t> ile separe edilmiş ve ardından 300 </a:t>
                      </a:r>
                      <a:r>
                        <a:rPr lang="tr-TR" sz="1600" dirty="0" err="1">
                          <a:effectLst/>
                        </a:rPr>
                        <a:t>kDa</a:t>
                      </a:r>
                      <a:r>
                        <a:rPr lang="tr-TR" sz="1600" dirty="0">
                          <a:effectLst/>
                        </a:rPr>
                        <a:t> moleküler ayırım etkinliğine sahip UF </a:t>
                      </a:r>
                      <a:r>
                        <a:rPr lang="tr-TR" sz="1600" dirty="0" err="1">
                          <a:effectLst/>
                        </a:rPr>
                        <a:t>membrandan</a:t>
                      </a:r>
                      <a:r>
                        <a:rPr lang="tr-TR" sz="1600" dirty="0">
                          <a:effectLst/>
                        </a:rPr>
                        <a:t> tek seferde geçirilmiştir. </a:t>
                      </a:r>
                      <a:r>
                        <a:rPr lang="tr-TR" sz="1600" dirty="0" err="1">
                          <a:effectLst/>
                        </a:rPr>
                        <a:t>ELISA</a:t>
                      </a:r>
                      <a:r>
                        <a:rPr lang="tr-TR" sz="1600" dirty="0">
                          <a:effectLst/>
                        </a:rPr>
                        <a:t> testi ile gerçekleştirilen ölçümler sonunda 5200 x g’de santrifüj edilen kolostrum örneklerinde UF sonrası </a:t>
                      </a:r>
                      <a:r>
                        <a:rPr lang="tr-TR" sz="1600" dirty="0" err="1">
                          <a:effectLst/>
                        </a:rPr>
                        <a:t>IgG</a:t>
                      </a:r>
                      <a:r>
                        <a:rPr lang="tr-TR" sz="1600" dirty="0">
                          <a:effectLst/>
                        </a:rPr>
                        <a:t> düzeyi 3.67 kat artış göstererek 9.09 g/</a:t>
                      </a:r>
                      <a:r>
                        <a:rPr lang="tr-TR" sz="1600" dirty="0" err="1">
                          <a:effectLst/>
                        </a:rPr>
                        <a:t>dL’den</a:t>
                      </a:r>
                      <a:r>
                        <a:rPr lang="tr-TR" sz="1600" dirty="0">
                          <a:effectLst/>
                        </a:rPr>
                        <a:t> 33,44 d/</a:t>
                      </a:r>
                      <a:r>
                        <a:rPr lang="tr-TR" sz="1600" dirty="0" err="1">
                          <a:effectLst/>
                        </a:rPr>
                        <a:t>dL</a:t>
                      </a:r>
                      <a:r>
                        <a:rPr lang="tr-TR" sz="1600" dirty="0">
                          <a:effectLst/>
                        </a:rPr>
                        <a:t> düzeyine yükselmiştir. Yüksek santrifüj hızı altında proses edilen kolostrum örneklerinde ise bu artış 1.23 kat olarak bulunmuştur. </a:t>
                      </a:r>
                      <a:endParaRPr lang="tr-TR" sz="2400" dirty="0">
                        <a:effectLst/>
                      </a:endParaRPr>
                    </a:p>
                    <a:p>
                      <a:pPr algn="just">
                        <a:lnSpc>
                          <a:spcPct val="115000"/>
                        </a:lnSpc>
                        <a:spcAft>
                          <a:spcPts val="0"/>
                        </a:spcAft>
                      </a:pPr>
                      <a:r>
                        <a:rPr lang="tr-TR" sz="1600" dirty="0">
                          <a:effectLst/>
                        </a:rPr>
                        <a:t> </a:t>
                      </a:r>
                      <a:endParaRPr lang="tr-TR" sz="2400" dirty="0">
                        <a:effectLst/>
                      </a:endParaRPr>
                    </a:p>
                    <a:p>
                      <a:pPr algn="just">
                        <a:lnSpc>
                          <a:spcPct val="115000"/>
                        </a:lnSpc>
                        <a:spcAft>
                          <a:spcPts val="0"/>
                        </a:spcAft>
                      </a:pPr>
                      <a:r>
                        <a:rPr lang="tr-TR" sz="1600" dirty="0">
                          <a:effectLst/>
                        </a:rPr>
                        <a:t>Kolostrum </a:t>
                      </a:r>
                      <a:r>
                        <a:rPr lang="tr-TR" sz="1600" dirty="0" err="1">
                          <a:effectLst/>
                        </a:rPr>
                        <a:t>permeatının</a:t>
                      </a:r>
                      <a:r>
                        <a:rPr lang="tr-TR" sz="1600" dirty="0">
                          <a:effectLst/>
                        </a:rPr>
                        <a:t> -20 °C ve -40 °C’de depolanması ve ardından çözündürülmesi durumunda </a:t>
                      </a:r>
                      <a:r>
                        <a:rPr lang="tr-TR" sz="1600" dirty="0" err="1">
                          <a:effectLst/>
                        </a:rPr>
                        <a:t>IgG</a:t>
                      </a:r>
                      <a:r>
                        <a:rPr lang="tr-TR" sz="1600" dirty="0">
                          <a:effectLst/>
                        </a:rPr>
                        <a:t> kaybının olmadığı tespit edilmiştir. Dondurmadan önce 19,82 g/</a:t>
                      </a:r>
                      <a:r>
                        <a:rPr lang="tr-TR" sz="1600" dirty="0" err="1">
                          <a:effectLst/>
                        </a:rPr>
                        <a:t>dL</a:t>
                      </a:r>
                      <a:r>
                        <a:rPr lang="tr-TR" sz="1600" dirty="0">
                          <a:effectLst/>
                        </a:rPr>
                        <a:t> olan </a:t>
                      </a:r>
                      <a:r>
                        <a:rPr lang="tr-TR" sz="1600" dirty="0" err="1">
                          <a:effectLst/>
                        </a:rPr>
                        <a:t>IgG</a:t>
                      </a:r>
                      <a:r>
                        <a:rPr lang="tr-TR" sz="1600" dirty="0">
                          <a:effectLst/>
                        </a:rPr>
                        <a:t> düzeyi -20 °C’de dondurulup çözünen örnekte 19,86 d/</a:t>
                      </a:r>
                      <a:r>
                        <a:rPr lang="tr-TR" sz="1600" dirty="0" err="1">
                          <a:effectLst/>
                        </a:rPr>
                        <a:t>dL</a:t>
                      </a:r>
                      <a:r>
                        <a:rPr lang="tr-TR" sz="1600" dirty="0">
                          <a:effectLst/>
                        </a:rPr>
                        <a:t>, -</a:t>
                      </a:r>
                      <a:r>
                        <a:rPr lang="tr-TR" sz="1600" dirty="0" err="1">
                          <a:effectLst/>
                        </a:rPr>
                        <a:t>40°C’de</a:t>
                      </a:r>
                      <a:r>
                        <a:rPr lang="tr-TR" sz="1600" dirty="0">
                          <a:effectLst/>
                        </a:rPr>
                        <a:t> dondurulan ve çözünen örnekte ise 19,56 g/</a:t>
                      </a:r>
                      <a:r>
                        <a:rPr lang="tr-TR" sz="1600" dirty="0" err="1">
                          <a:effectLst/>
                        </a:rPr>
                        <a:t>dL</a:t>
                      </a:r>
                      <a:r>
                        <a:rPr lang="tr-TR" sz="1600" dirty="0">
                          <a:effectLst/>
                        </a:rPr>
                        <a:t> olarak ölçülmüştür.</a:t>
                      </a:r>
                      <a:endParaRPr lang="tr-TR" sz="2400" dirty="0">
                        <a:effectLst/>
                      </a:endParaRPr>
                    </a:p>
                    <a:p>
                      <a:pPr>
                        <a:lnSpc>
                          <a:spcPct val="115000"/>
                        </a:lnSpc>
                        <a:spcAft>
                          <a:spcPts val="0"/>
                        </a:spcAft>
                      </a:pPr>
                      <a:r>
                        <a:rPr lang="tr-TR" sz="2800" dirty="0">
                          <a:effectLst/>
                        </a:rPr>
                        <a:t> </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6" name="Dikdörtgen 5"/>
          <p:cNvSpPr/>
          <p:nvPr/>
        </p:nvSpPr>
        <p:spPr>
          <a:xfrm>
            <a:off x="0" y="230933"/>
            <a:ext cx="11397803" cy="425501"/>
          </a:xfrm>
          <a:prstGeom prst="rect">
            <a:avLst/>
          </a:prstGeom>
        </p:spPr>
        <p:txBody>
          <a:bodyPr wrap="square">
            <a:spAutoFit/>
          </a:bodyPr>
          <a:lstStyle/>
          <a:p>
            <a:pPr>
              <a:lnSpc>
                <a:spcPct val="115000"/>
              </a:lnSpc>
              <a:spcAft>
                <a:spcPts val="0"/>
              </a:spcAft>
            </a:pPr>
            <a:r>
              <a:rPr lang="tr-TR" sz="2000" b="1" dirty="0" smtClean="0">
                <a:effectLst/>
                <a:latin typeface="Calibri" panose="020F0502020204030204" pitchFamily="34" charset="0"/>
                <a:ea typeface="Calibri" panose="020F0502020204030204" pitchFamily="34" charset="0"/>
                <a:cs typeface="Times New Roman" panose="02020603050405020304" pitchFamily="18" charset="0"/>
              </a:rPr>
              <a:t>Teknik ön fizibilite çalışmalarının –yapıldı ise- özet bulguları: (En fazla 1500 karakter)</a:t>
            </a:r>
            <a:endParaRPr lang="tr-TR"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35647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0152" y="890670"/>
            <a:ext cx="11500833" cy="400110"/>
          </a:xfrm>
          <a:prstGeom prst="rect">
            <a:avLst/>
          </a:prstGeom>
        </p:spPr>
        <p:txBody>
          <a:bodyPr wrap="square">
            <a:spAutoFit/>
          </a:bodyPr>
          <a:lstStyle/>
          <a:p>
            <a:r>
              <a:rPr lang="tr-TR" sz="2000" b="1" dirty="0" smtClean="0">
                <a:effectLst/>
                <a:latin typeface="Calibri" panose="020F0502020204030204" pitchFamily="34" charset="0"/>
                <a:ea typeface="Calibri" panose="020F0502020204030204" pitchFamily="34" charset="0"/>
                <a:cs typeface="Times New Roman" panose="02020603050405020304" pitchFamily="18" charset="0"/>
              </a:rPr>
              <a:t>Proje çıktısına ilişkin takip edilecek standartlar / şartnameler: (En fazla 1500 karakter)</a:t>
            </a:r>
            <a:endParaRPr lang="tr-TR" sz="2000" b="1" dirty="0"/>
          </a:p>
        </p:txBody>
      </p:sp>
      <p:graphicFrame>
        <p:nvGraphicFramePr>
          <p:cNvPr id="5" name="Tablo 4"/>
          <p:cNvGraphicFramePr>
            <a:graphicFrameLocks noGrp="1"/>
          </p:cNvGraphicFramePr>
          <p:nvPr>
            <p:extLst>
              <p:ext uri="{D42A27DB-BD31-4B8C-83A1-F6EECF244321}">
                <p14:modId xmlns:p14="http://schemas.microsoft.com/office/powerpoint/2010/main" val="1024162554"/>
              </p:ext>
            </p:extLst>
          </p:nvPr>
        </p:nvGraphicFramePr>
        <p:xfrm>
          <a:off x="90152" y="1963374"/>
          <a:ext cx="12101848" cy="2787650"/>
        </p:xfrm>
        <a:graphic>
          <a:graphicData uri="http://schemas.openxmlformats.org/drawingml/2006/table">
            <a:tbl>
              <a:tblPr firstRow="1" firstCol="1" bandRow="1">
                <a:tableStyleId>{5C22544A-7EE6-4342-B048-85BDC9FD1C3A}</a:tableStyleId>
              </a:tblPr>
              <a:tblGrid>
                <a:gridCol w="12101848"/>
              </a:tblGrid>
              <a:tr h="538480">
                <a:tc>
                  <a:txBody>
                    <a:bodyPr/>
                    <a:lstStyle/>
                    <a:p>
                      <a:pPr algn="just">
                        <a:lnSpc>
                          <a:spcPct val="115000"/>
                        </a:lnSpc>
                        <a:spcAft>
                          <a:spcPts val="0"/>
                        </a:spcAft>
                      </a:pPr>
                      <a:r>
                        <a:rPr lang="tr-TR" sz="1600" dirty="0">
                          <a:effectLst/>
                        </a:rPr>
                        <a:t>1. Hayvansal Gıdalar için Özel Hijyen Kuralları Yönetmeliği (RG: 28155; 27-12-2011)</a:t>
                      </a:r>
                      <a:endParaRPr lang="tr-TR" sz="2400" dirty="0">
                        <a:effectLst/>
                      </a:endParaRPr>
                    </a:p>
                    <a:p>
                      <a:pPr algn="just">
                        <a:lnSpc>
                          <a:spcPct val="115000"/>
                        </a:lnSpc>
                        <a:spcAft>
                          <a:spcPts val="0"/>
                        </a:spcAft>
                      </a:pPr>
                      <a:r>
                        <a:rPr lang="tr-TR" sz="1600" dirty="0">
                          <a:effectLst/>
                        </a:rPr>
                        <a:t>2. Türk Gıda Kodeksi Takviye Edici Gıdalar Tebliği (No: 2013/49)</a:t>
                      </a:r>
                      <a:endParaRPr lang="tr-TR" sz="2400" dirty="0">
                        <a:effectLst/>
                      </a:endParaRPr>
                    </a:p>
                    <a:p>
                      <a:pPr algn="just">
                        <a:lnSpc>
                          <a:spcPct val="115000"/>
                        </a:lnSpc>
                        <a:spcAft>
                          <a:spcPts val="0"/>
                        </a:spcAft>
                      </a:pPr>
                      <a:r>
                        <a:rPr lang="tr-TR" sz="1600" dirty="0">
                          <a:effectLst/>
                        </a:rPr>
                        <a:t>3. Türk Gıda Kodeksi Çiğ ve Isıl İşlem Görmüş Sütler Tebliği (No: 2000/6)</a:t>
                      </a:r>
                      <a:endParaRPr lang="tr-TR" sz="2400" dirty="0">
                        <a:effectLst/>
                      </a:endParaRPr>
                    </a:p>
                    <a:p>
                      <a:pPr algn="just">
                        <a:lnSpc>
                          <a:spcPct val="115000"/>
                        </a:lnSpc>
                        <a:spcAft>
                          <a:spcPts val="0"/>
                        </a:spcAft>
                      </a:pPr>
                      <a:r>
                        <a:rPr lang="tr-TR" sz="1600" dirty="0">
                          <a:effectLst/>
                        </a:rPr>
                        <a:t>4. Türk Gıda Kodeksi Mikrobiyolojik Kriterler Yönetmeliği (RG: 28157; 29-12-2011)</a:t>
                      </a:r>
                      <a:endParaRPr lang="tr-TR" sz="2400" dirty="0">
                        <a:effectLst/>
                      </a:endParaRPr>
                    </a:p>
                    <a:p>
                      <a:pPr algn="just">
                        <a:lnSpc>
                          <a:spcPct val="115000"/>
                        </a:lnSpc>
                        <a:spcAft>
                          <a:spcPts val="0"/>
                        </a:spcAft>
                      </a:pPr>
                      <a:r>
                        <a:rPr lang="tr-TR" sz="1600" dirty="0">
                          <a:effectLst/>
                        </a:rPr>
                        <a:t>5. </a:t>
                      </a:r>
                      <a:r>
                        <a:rPr lang="tr-TR" sz="1600" dirty="0" err="1">
                          <a:effectLst/>
                        </a:rPr>
                        <a:t>AOAC</a:t>
                      </a:r>
                      <a:r>
                        <a:rPr lang="tr-TR" sz="1600" dirty="0">
                          <a:effectLst/>
                        </a:rPr>
                        <a:t> Standartları (</a:t>
                      </a:r>
                      <a:r>
                        <a:rPr lang="tr-TR" sz="1600" dirty="0" err="1">
                          <a:effectLst/>
                        </a:rPr>
                        <a:t>AOAC</a:t>
                      </a:r>
                      <a:r>
                        <a:rPr lang="tr-TR" sz="1600" dirty="0">
                          <a:effectLst/>
                        </a:rPr>
                        <a:t> 33.1; </a:t>
                      </a:r>
                      <a:r>
                        <a:rPr lang="tr-TR" sz="1600" dirty="0" err="1">
                          <a:effectLst/>
                        </a:rPr>
                        <a:t>AOAC</a:t>
                      </a:r>
                      <a:r>
                        <a:rPr lang="tr-TR" sz="1600" dirty="0">
                          <a:effectLst/>
                        </a:rPr>
                        <a:t> 33.2; </a:t>
                      </a:r>
                      <a:r>
                        <a:rPr lang="tr-TR" sz="1600" dirty="0" err="1">
                          <a:effectLst/>
                        </a:rPr>
                        <a:t>AOAC</a:t>
                      </a:r>
                      <a:r>
                        <a:rPr lang="tr-TR" sz="1600" dirty="0">
                          <a:effectLst/>
                        </a:rPr>
                        <a:t> 17.3, 17.4; 17.5; 17.7; 17.8; 17.9; 17.10)</a:t>
                      </a:r>
                      <a:endParaRPr lang="tr-TR" sz="2400" dirty="0">
                        <a:effectLst/>
                      </a:endParaRPr>
                    </a:p>
                    <a:p>
                      <a:pPr algn="just">
                        <a:lnSpc>
                          <a:spcPct val="115000"/>
                        </a:lnSpc>
                        <a:spcAft>
                          <a:spcPts val="0"/>
                        </a:spcAft>
                      </a:pPr>
                      <a:r>
                        <a:rPr lang="tr-TR" sz="1600" dirty="0">
                          <a:effectLst/>
                        </a:rPr>
                        <a:t>6. </a:t>
                      </a:r>
                      <a:r>
                        <a:rPr lang="tr-TR" sz="1600" dirty="0" err="1">
                          <a:effectLst/>
                        </a:rPr>
                        <a:t>Regulation</a:t>
                      </a:r>
                      <a:r>
                        <a:rPr lang="tr-TR" sz="1600" dirty="0">
                          <a:effectLst/>
                        </a:rPr>
                        <a:t> of </a:t>
                      </a:r>
                      <a:r>
                        <a:rPr lang="tr-TR" sz="1600" dirty="0" err="1">
                          <a:effectLst/>
                        </a:rPr>
                        <a:t>the</a:t>
                      </a:r>
                      <a:r>
                        <a:rPr lang="tr-TR" sz="1600" dirty="0">
                          <a:effectLst/>
                        </a:rPr>
                        <a:t> </a:t>
                      </a:r>
                      <a:r>
                        <a:rPr lang="tr-TR" sz="1600" dirty="0" err="1">
                          <a:effectLst/>
                        </a:rPr>
                        <a:t>European</a:t>
                      </a:r>
                      <a:r>
                        <a:rPr lang="tr-TR" sz="1600" dirty="0">
                          <a:effectLst/>
                        </a:rPr>
                        <a:t> </a:t>
                      </a:r>
                      <a:r>
                        <a:rPr lang="tr-TR" sz="1600" dirty="0" err="1">
                          <a:effectLst/>
                        </a:rPr>
                        <a:t>Parliament</a:t>
                      </a:r>
                      <a:r>
                        <a:rPr lang="tr-TR" sz="1600" dirty="0">
                          <a:effectLst/>
                        </a:rPr>
                        <a:t> </a:t>
                      </a:r>
                      <a:r>
                        <a:rPr lang="tr-TR" sz="1600" dirty="0" err="1">
                          <a:effectLst/>
                        </a:rPr>
                        <a:t>and</a:t>
                      </a:r>
                      <a:r>
                        <a:rPr lang="tr-TR" sz="1600" dirty="0">
                          <a:effectLst/>
                        </a:rPr>
                        <a:t> of </a:t>
                      </a:r>
                      <a:r>
                        <a:rPr lang="tr-TR" sz="1600" dirty="0" err="1">
                          <a:effectLst/>
                        </a:rPr>
                        <a:t>the</a:t>
                      </a:r>
                      <a:r>
                        <a:rPr lang="tr-TR" sz="1600" dirty="0">
                          <a:effectLst/>
                        </a:rPr>
                        <a:t> </a:t>
                      </a:r>
                      <a:r>
                        <a:rPr lang="tr-TR" sz="1600" dirty="0" err="1">
                          <a:effectLst/>
                        </a:rPr>
                        <a:t>Council</a:t>
                      </a:r>
                      <a:r>
                        <a:rPr lang="tr-TR" sz="1600" dirty="0">
                          <a:effectLst/>
                        </a:rPr>
                        <a:t> on </a:t>
                      </a:r>
                      <a:r>
                        <a:rPr lang="tr-TR" sz="1600" dirty="0" err="1">
                          <a:effectLst/>
                        </a:rPr>
                        <a:t>Novel</a:t>
                      </a:r>
                      <a:r>
                        <a:rPr lang="tr-TR" sz="1600" dirty="0">
                          <a:effectLst/>
                        </a:rPr>
                        <a:t> </a:t>
                      </a:r>
                      <a:r>
                        <a:rPr lang="tr-TR" sz="1600" dirty="0" err="1">
                          <a:effectLst/>
                        </a:rPr>
                        <a:t>Foods</a:t>
                      </a:r>
                      <a:r>
                        <a:rPr lang="tr-TR" sz="1600" dirty="0">
                          <a:effectLst/>
                        </a:rPr>
                        <a:t>, </a:t>
                      </a:r>
                      <a:r>
                        <a:rPr lang="tr-TR" sz="1600" dirty="0" err="1">
                          <a:effectLst/>
                        </a:rPr>
                        <a:t>amending</a:t>
                      </a:r>
                      <a:r>
                        <a:rPr lang="tr-TR" sz="1600" dirty="0">
                          <a:effectLst/>
                        </a:rPr>
                        <a:t> </a:t>
                      </a:r>
                      <a:r>
                        <a:rPr lang="tr-TR" sz="1600" dirty="0" err="1">
                          <a:effectLst/>
                        </a:rPr>
                        <a:t>Regulation</a:t>
                      </a:r>
                      <a:r>
                        <a:rPr lang="tr-TR" sz="1600" dirty="0">
                          <a:effectLst/>
                        </a:rPr>
                        <a:t> (EU) No 1169/2011 of </a:t>
                      </a:r>
                      <a:r>
                        <a:rPr lang="tr-TR" sz="1600" dirty="0" err="1">
                          <a:effectLst/>
                        </a:rPr>
                        <a:t>the</a:t>
                      </a:r>
                      <a:r>
                        <a:rPr lang="tr-TR" sz="1600" dirty="0">
                          <a:effectLst/>
                        </a:rPr>
                        <a:t> </a:t>
                      </a:r>
                      <a:r>
                        <a:rPr lang="tr-TR" sz="1600" dirty="0" err="1">
                          <a:effectLst/>
                        </a:rPr>
                        <a:t>European</a:t>
                      </a:r>
                      <a:r>
                        <a:rPr lang="tr-TR" sz="1600" dirty="0">
                          <a:effectLst/>
                        </a:rPr>
                        <a:t> </a:t>
                      </a:r>
                      <a:r>
                        <a:rPr lang="tr-TR" sz="1600" dirty="0" err="1">
                          <a:effectLst/>
                        </a:rPr>
                        <a:t>Parliament</a:t>
                      </a:r>
                      <a:r>
                        <a:rPr lang="tr-TR" sz="1600" dirty="0">
                          <a:effectLst/>
                        </a:rPr>
                        <a:t> </a:t>
                      </a:r>
                      <a:r>
                        <a:rPr lang="tr-TR" sz="1600" dirty="0" err="1">
                          <a:effectLst/>
                        </a:rPr>
                        <a:t>and</a:t>
                      </a:r>
                      <a:r>
                        <a:rPr lang="tr-TR" sz="1600" dirty="0">
                          <a:effectLst/>
                        </a:rPr>
                        <a:t> of </a:t>
                      </a:r>
                      <a:r>
                        <a:rPr lang="tr-TR" sz="1600" dirty="0" err="1">
                          <a:effectLst/>
                        </a:rPr>
                        <a:t>the</a:t>
                      </a:r>
                      <a:r>
                        <a:rPr lang="tr-TR" sz="1600" dirty="0">
                          <a:effectLst/>
                        </a:rPr>
                        <a:t> </a:t>
                      </a:r>
                      <a:r>
                        <a:rPr lang="tr-TR" sz="1600" dirty="0" err="1">
                          <a:effectLst/>
                        </a:rPr>
                        <a:t>Council</a:t>
                      </a:r>
                      <a:r>
                        <a:rPr lang="tr-TR" sz="1600" dirty="0">
                          <a:effectLst/>
                        </a:rPr>
                        <a:t> </a:t>
                      </a:r>
                      <a:r>
                        <a:rPr lang="tr-TR" sz="1600" dirty="0" err="1">
                          <a:effectLst/>
                        </a:rPr>
                        <a:t>and</a:t>
                      </a:r>
                      <a:r>
                        <a:rPr lang="tr-TR" sz="1600" dirty="0">
                          <a:effectLst/>
                        </a:rPr>
                        <a:t> </a:t>
                      </a:r>
                      <a:r>
                        <a:rPr lang="tr-TR" sz="1600" dirty="0" err="1">
                          <a:effectLst/>
                        </a:rPr>
                        <a:t>repealing</a:t>
                      </a:r>
                      <a:r>
                        <a:rPr lang="tr-TR" sz="1600" dirty="0">
                          <a:effectLst/>
                        </a:rPr>
                        <a:t> </a:t>
                      </a:r>
                      <a:r>
                        <a:rPr lang="tr-TR" sz="1600" dirty="0" err="1">
                          <a:effectLst/>
                        </a:rPr>
                        <a:t>Regulation</a:t>
                      </a:r>
                      <a:r>
                        <a:rPr lang="tr-TR" sz="1600" dirty="0">
                          <a:effectLst/>
                        </a:rPr>
                        <a:t> (</a:t>
                      </a:r>
                      <a:r>
                        <a:rPr lang="tr-TR" sz="1600" dirty="0" err="1">
                          <a:effectLst/>
                        </a:rPr>
                        <a:t>EC</a:t>
                      </a:r>
                      <a:r>
                        <a:rPr lang="tr-TR" sz="1600" dirty="0">
                          <a:effectLst/>
                        </a:rPr>
                        <a:t>) No 258/97 of </a:t>
                      </a:r>
                      <a:r>
                        <a:rPr lang="tr-TR" sz="1600" dirty="0" err="1">
                          <a:effectLst/>
                        </a:rPr>
                        <a:t>the</a:t>
                      </a:r>
                      <a:r>
                        <a:rPr lang="tr-TR" sz="1600" dirty="0">
                          <a:effectLst/>
                        </a:rPr>
                        <a:t> </a:t>
                      </a:r>
                      <a:r>
                        <a:rPr lang="tr-TR" sz="1600" dirty="0" err="1">
                          <a:effectLst/>
                        </a:rPr>
                        <a:t>European</a:t>
                      </a:r>
                      <a:r>
                        <a:rPr lang="tr-TR" sz="1600" dirty="0">
                          <a:effectLst/>
                        </a:rPr>
                        <a:t> </a:t>
                      </a:r>
                      <a:r>
                        <a:rPr lang="tr-TR" sz="1600" dirty="0" err="1">
                          <a:effectLst/>
                        </a:rPr>
                        <a:t>Parliament</a:t>
                      </a:r>
                      <a:r>
                        <a:rPr lang="tr-TR" sz="1600" dirty="0">
                          <a:effectLst/>
                        </a:rPr>
                        <a:t> </a:t>
                      </a:r>
                      <a:r>
                        <a:rPr lang="tr-TR" sz="1600" dirty="0" err="1">
                          <a:effectLst/>
                        </a:rPr>
                        <a:t>and</a:t>
                      </a:r>
                      <a:r>
                        <a:rPr lang="tr-TR" sz="1600" dirty="0">
                          <a:effectLst/>
                        </a:rPr>
                        <a:t> of </a:t>
                      </a:r>
                      <a:r>
                        <a:rPr lang="tr-TR" sz="1600" dirty="0" err="1">
                          <a:effectLst/>
                        </a:rPr>
                        <a:t>the</a:t>
                      </a:r>
                      <a:r>
                        <a:rPr lang="tr-TR" sz="1600" dirty="0">
                          <a:effectLst/>
                        </a:rPr>
                        <a:t> </a:t>
                      </a:r>
                      <a:r>
                        <a:rPr lang="tr-TR" sz="1600" dirty="0" err="1">
                          <a:effectLst/>
                        </a:rPr>
                        <a:t>Council</a:t>
                      </a:r>
                      <a:r>
                        <a:rPr lang="tr-TR" sz="1600" dirty="0">
                          <a:effectLst/>
                        </a:rPr>
                        <a:t> </a:t>
                      </a:r>
                      <a:r>
                        <a:rPr lang="tr-TR" sz="1600" dirty="0" err="1">
                          <a:effectLst/>
                        </a:rPr>
                        <a:t>and</a:t>
                      </a:r>
                      <a:r>
                        <a:rPr lang="tr-TR" sz="1600" dirty="0">
                          <a:effectLst/>
                        </a:rPr>
                        <a:t> </a:t>
                      </a:r>
                      <a:r>
                        <a:rPr lang="tr-TR" sz="1600" dirty="0" err="1">
                          <a:effectLst/>
                        </a:rPr>
                        <a:t>Commission</a:t>
                      </a:r>
                      <a:r>
                        <a:rPr lang="tr-TR" sz="1600" dirty="0">
                          <a:effectLst/>
                        </a:rPr>
                        <a:t> </a:t>
                      </a:r>
                      <a:r>
                        <a:rPr lang="tr-TR" sz="1600" dirty="0" err="1">
                          <a:effectLst/>
                        </a:rPr>
                        <a:t>Regulation</a:t>
                      </a:r>
                      <a:r>
                        <a:rPr lang="tr-TR" sz="1600" dirty="0">
                          <a:effectLst/>
                        </a:rPr>
                        <a:t> (</a:t>
                      </a:r>
                      <a:r>
                        <a:rPr lang="tr-TR" sz="1600" dirty="0" err="1">
                          <a:effectLst/>
                        </a:rPr>
                        <a:t>EC</a:t>
                      </a:r>
                      <a:r>
                        <a:rPr lang="tr-TR" sz="1600" dirty="0">
                          <a:effectLst/>
                        </a:rPr>
                        <a:t>) No 1852/2001</a:t>
                      </a:r>
                      <a:endParaRPr lang="tr-TR" sz="2400" dirty="0">
                        <a:effectLst/>
                      </a:endParaRPr>
                    </a:p>
                    <a:p>
                      <a:pPr algn="just">
                        <a:lnSpc>
                          <a:spcPct val="115000"/>
                        </a:lnSpc>
                        <a:spcAft>
                          <a:spcPts val="0"/>
                        </a:spcAft>
                      </a:pPr>
                      <a:r>
                        <a:rPr lang="tr-TR" sz="1600" dirty="0">
                          <a:effectLst/>
                        </a:rPr>
                        <a:t>7. 97/618/</a:t>
                      </a:r>
                      <a:r>
                        <a:rPr lang="tr-TR" sz="1600" dirty="0" err="1">
                          <a:effectLst/>
                        </a:rPr>
                        <a:t>EC</a:t>
                      </a:r>
                      <a:r>
                        <a:rPr lang="tr-TR" sz="1600" dirty="0">
                          <a:effectLst/>
                        </a:rPr>
                        <a:t>. </a:t>
                      </a:r>
                      <a:r>
                        <a:rPr lang="tr-TR" sz="1600" dirty="0" err="1">
                          <a:effectLst/>
                        </a:rPr>
                        <a:t>Commission</a:t>
                      </a:r>
                      <a:r>
                        <a:rPr lang="tr-TR" sz="1600" dirty="0">
                          <a:effectLst/>
                        </a:rPr>
                        <a:t> </a:t>
                      </a:r>
                      <a:r>
                        <a:rPr lang="tr-TR" sz="1600" dirty="0" err="1">
                          <a:effectLst/>
                        </a:rPr>
                        <a:t>Recommendation</a:t>
                      </a:r>
                      <a:r>
                        <a:rPr lang="tr-TR" sz="1600" dirty="0">
                          <a:effectLst/>
                        </a:rPr>
                        <a:t> of 29 </a:t>
                      </a:r>
                      <a:r>
                        <a:rPr lang="tr-TR" sz="1600" dirty="0" err="1">
                          <a:effectLst/>
                        </a:rPr>
                        <a:t>July</a:t>
                      </a:r>
                      <a:r>
                        <a:rPr lang="tr-TR" sz="1600" dirty="0">
                          <a:effectLst/>
                        </a:rPr>
                        <a:t> 1997 </a:t>
                      </a:r>
                      <a:r>
                        <a:rPr lang="tr-TR" sz="1600" dirty="0" err="1">
                          <a:effectLst/>
                        </a:rPr>
                        <a:t>concerning</a:t>
                      </a:r>
                      <a:r>
                        <a:rPr lang="tr-TR" sz="1600" dirty="0">
                          <a:effectLst/>
                        </a:rPr>
                        <a:t> </a:t>
                      </a:r>
                      <a:r>
                        <a:rPr lang="tr-TR" sz="1600" dirty="0" err="1">
                          <a:effectLst/>
                        </a:rPr>
                        <a:t>the</a:t>
                      </a:r>
                      <a:r>
                        <a:rPr lang="tr-TR" sz="1600" dirty="0">
                          <a:effectLst/>
                        </a:rPr>
                        <a:t> </a:t>
                      </a:r>
                      <a:r>
                        <a:rPr lang="tr-TR" sz="1600" dirty="0" err="1">
                          <a:effectLst/>
                        </a:rPr>
                        <a:t>scientific</a:t>
                      </a:r>
                      <a:r>
                        <a:rPr lang="tr-TR" sz="1600" dirty="0">
                          <a:effectLst/>
                        </a:rPr>
                        <a:t> </a:t>
                      </a:r>
                      <a:r>
                        <a:rPr lang="tr-TR" sz="1600" dirty="0" err="1">
                          <a:effectLst/>
                        </a:rPr>
                        <a:t>aspects</a:t>
                      </a:r>
                      <a:r>
                        <a:rPr lang="tr-TR" sz="1600" dirty="0">
                          <a:effectLst/>
                        </a:rPr>
                        <a:t> </a:t>
                      </a:r>
                      <a:r>
                        <a:rPr lang="tr-TR" sz="1600" dirty="0" err="1">
                          <a:effectLst/>
                        </a:rPr>
                        <a:t>and</a:t>
                      </a:r>
                      <a:r>
                        <a:rPr lang="tr-TR" sz="1600" dirty="0">
                          <a:effectLst/>
                        </a:rPr>
                        <a:t> </a:t>
                      </a:r>
                      <a:r>
                        <a:rPr lang="tr-TR" sz="1600" dirty="0" err="1">
                          <a:effectLst/>
                        </a:rPr>
                        <a:t>the</a:t>
                      </a:r>
                      <a:r>
                        <a:rPr lang="tr-TR" sz="1600" dirty="0">
                          <a:effectLst/>
                        </a:rPr>
                        <a:t> </a:t>
                      </a:r>
                      <a:r>
                        <a:rPr lang="tr-TR" sz="1600" dirty="0" err="1">
                          <a:effectLst/>
                        </a:rPr>
                        <a:t>presentation</a:t>
                      </a:r>
                      <a:r>
                        <a:rPr lang="tr-TR" sz="1600" dirty="0">
                          <a:effectLst/>
                        </a:rPr>
                        <a:t> of </a:t>
                      </a:r>
                      <a:r>
                        <a:rPr lang="tr-TR" sz="1600" dirty="0" err="1">
                          <a:effectLst/>
                        </a:rPr>
                        <a:t>information</a:t>
                      </a:r>
                      <a:r>
                        <a:rPr lang="tr-TR" sz="1600" dirty="0">
                          <a:effectLst/>
                        </a:rPr>
                        <a:t> </a:t>
                      </a:r>
                      <a:r>
                        <a:rPr lang="tr-TR" sz="1600" dirty="0" err="1">
                          <a:effectLst/>
                        </a:rPr>
                        <a:t>necessary</a:t>
                      </a:r>
                      <a:r>
                        <a:rPr lang="tr-TR" sz="1600" dirty="0">
                          <a:effectLst/>
                        </a:rPr>
                        <a:t> </a:t>
                      </a:r>
                      <a:r>
                        <a:rPr lang="tr-TR" sz="1600" dirty="0" err="1">
                          <a:effectLst/>
                        </a:rPr>
                        <a:t>to</a:t>
                      </a:r>
                      <a:r>
                        <a:rPr lang="tr-TR" sz="1600" dirty="0">
                          <a:effectLst/>
                        </a:rPr>
                        <a:t> </a:t>
                      </a:r>
                      <a:r>
                        <a:rPr lang="tr-TR" sz="1600" dirty="0" err="1">
                          <a:effectLst/>
                        </a:rPr>
                        <a:t>support</a:t>
                      </a:r>
                      <a:r>
                        <a:rPr lang="tr-TR" sz="1600" dirty="0">
                          <a:effectLst/>
                        </a:rPr>
                        <a:t> </a:t>
                      </a:r>
                      <a:r>
                        <a:rPr lang="tr-TR" sz="1600" dirty="0" err="1">
                          <a:effectLst/>
                        </a:rPr>
                        <a:t>applications</a:t>
                      </a:r>
                      <a:r>
                        <a:rPr lang="tr-TR" sz="1600" dirty="0">
                          <a:effectLst/>
                        </a:rPr>
                        <a:t> </a:t>
                      </a:r>
                      <a:r>
                        <a:rPr lang="tr-TR" sz="1600" dirty="0" err="1">
                          <a:effectLst/>
                        </a:rPr>
                        <a:t>for</a:t>
                      </a:r>
                      <a:r>
                        <a:rPr lang="tr-TR" sz="1600" dirty="0">
                          <a:effectLst/>
                        </a:rPr>
                        <a:t> </a:t>
                      </a:r>
                      <a:r>
                        <a:rPr lang="tr-TR" sz="1600" dirty="0" err="1">
                          <a:effectLst/>
                        </a:rPr>
                        <a:t>the</a:t>
                      </a:r>
                      <a:r>
                        <a:rPr lang="tr-TR" sz="1600" dirty="0">
                          <a:effectLst/>
                        </a:rPr>
                        <a:t> </a:t>
                      </a:r>
                      <a:r>
                        <a:rPr lang="tr-TR" sz="1600" dirty="0" err="1">
                          <a:effectLst/>
                        </a:rPr>
                        <a:t>placing</a:t>
                      </a:r>
                      <a:r>
                        <a:rPr lang="tr-TR" sz="1600" dirty="0">
                          <a:effectLst/>
                        </a:rPr>
                        <a:t> on </a:t>
                      </a:r>
                      <a:r>
                        <a:rPr lang="tr-TR" sz="1600" dirty="0" err="1">
                          <a:effectLst/>
                        </a:rPr>
                        <a:t>the</a:t>
                      </a:r>
                      <a:r>
                        <a:rPr lang="tr-TR" sz="1600" dirty="0">
                          <a:effectLst/>
                        </a:rPr>
                        <a:t> market of </a:t>
                      </a:r>
                      <a:r>
                        <a:rPr lang="tr-TR" sz="1600" dirty="0" err="1">
                          <a:effectLst/>
                        </a:rPr>
                        <a:t>novel</a:t>
                      </a:r>
                      <a:r>
                        <a:rPr lang="tr-TR" sz="1600" dirty="0">
                          <a:effectLst/>
                        </a:rPr>
                        <a:t> </a:t>
                      </a:r>
                      <a:r>
                        <a:rPr lang="tr-TR" sz="1600" dirty="0" err="1">
                          <a:effectLst/>
                        </a:rPr>
                        <a:t>foods</a:t>
                      </a:r>
                      <a:r>
                        <a:rPr lang="tr-TR" sz="1600" dirty="0">
                          <a:effectLst/>
                        </a:rPr>
                        <a:t> </a:t>
                      </a:r>
                      <a:r>
                        <a:rPr lang="tr-TR" sz="1600" dirty="0" err="1">
                          <a:effectLst/>
                        </a:rPr>
                        <a:t>and</a:t>
                      </a:r>
                      <a:r>
                        <a:rPr lang="tr-TR" sz="1600" dirty="0">
                          <a:effectLst/>
                        </a:rPr>
                        <a:t> </a:t>
                      </a:r>
                      <a:r>
                        <a:rPr lang="tr-TR" sz="1600" dirty="0" err="1">
                          <a:effectLst/>
                        </a:rPr>
                        <a:t>novel</a:t>
                      </a:r>
                      <a:r>
                        <a:rPr lang="tr-TR" sz="1600" dirty="0">
                          <a:effectLst/>
                        </a:rPr>
                        <a:t> </a:t>
                      </a:r>
                      <a:r>
                        <a:rPr lang="tr-TR" sz="1600" dirty="0" err="1">
                          <a:effectLst/>
                        </a:rPr>
                        <a:t>food</a:t>
                      </a:r>
                      <a:r>
                        <a:rPr lang="tr-TR" sz="1600" dirty="0">
                          <a:effectLst/>
                        </a:rPr>
                        <a:t> </a:t>
                      </a:r>
                      <a:r>
                        <a:rPr lang="tr-TR" sz="1600" dirty="0" err="1">
                          <a:effectLst/>
                        </a:rPr>
                        <a:t>ingredients</a:t>
                      </a:r>
                      <a:endParaRPr lang="tr-TR"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40719667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o 3"/>
          <p:cNvGraphicFramePr>
            <a:graphicFrameLocks noGrp="1"/>
          </p:cNvGraphicFramePr>
          <p:nvPr>
            <p:extLst>
              <p:ext uri="{D42A27DB-BD31-4B8C-83A1-F6EECF244321}">
                <p14:modId xmlns:p14="http://schemas.microsoft.com/office/powerpoint/2010/main" val="1658695535"/>
              </p:ext>
            </p:extLst>
          </p:nvPr>
        </p:nvGraphicFramePr>
        <p:xfrm>
          <a:off x="0" y="1"/>
          <a:ext cx="12192000" cy="6381560"/>
        </p:xfrm>
        <a:graphic>
          <a:graphicData uri="http://schemas.openxmlformats.org/drawingml/2006/table">
            <a:tbl>
              <a:tblPr firstRow="1" firstCol="1" bandRow="1">
                <a:tableStyleId>{5C22544A-7EE6-4342-B048-85BDC9FD1C3A}</a:tableStyleId>
              </a:tblPr>
              <a:tblGrid>
                <a:gridCol w="12192000"/>
              </a:tblGrid>
              <a:tr h="659162">
                <a:tc>
                  <a:txBody>
                    <a:bodyPr/>
                    <a:lstStyle/>
                    <a:p>
                      <a:pPr>
                        <a:lnSpc>
                          <a:spcPct val="115000"/>
                        </a:lnSpc>
                        <a:spcAft>
                          <a:spcPts val="0"/>
                        </a:spcAft>
                      </a:pPr>
                      <a:r>
                        <a:rPr lang="tr-TR" sz="1800" dirty="0">
                          <a:solidFill>
                            <a:srgbClr val="FFFF00"/>
                          </a:solidFill>
                          <a:effectLst/>
                        </a:rPr>
                        <a:t>Ar-Ge Sürecinde Kullanılacak Yöntemler </a:t>
                      </a:r>
                      <a:endParaRPr lang="tr-TR" sz="1600" dirty="0">
                        <a:solidFill>
                          <a:srgbClr val="FFFF00"/>
                        </a:solidFill>
                        <a:effectLst/>
                      </a:endParaRPr>
                    </a:p>
                    <a:p>
                      <a:pPr>
                        <a:lnSpc>
                          <a:spcPct val="115000"/>
                        </a:lnSpc>
                        <a:spcAft>
                          <a:spcPts val="0"/>
                        </a:spcAft>
                      </a:pPr>
                      <a:r>
                        <a:rPr lang="tr-TR" sz="1800" dirty="0">
                          <a:solidFill>
                            <a:srgbClr val="FFFF00"/>
                          </a:solidFill>
                          <a:effectLst/>
                        </a:rPr>
                        <a:t>Yukarıda tanımlanan proje hedeflerine ulaşmak için uygulanacak analitik / deneysel çözüm yöntemlerini belirtiniz. (NOT: Bu bölümde sunulan proje özelinde hangi teknik / bilimsel yaklaşımların  ve bunlara ait aşamaların takip edileceği açıklanmalı, iş paketleri isimleri ya da her projede olabilecek standart / rutin çalışma yöntemleri tekrarlanmamalıdır.) (En fazla 3000 karakter)</a:t>
                      </a:r>
                      <a:endParaRPr lang="tr-TR" sz="16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endParaRPr>
                    </a:p>
                  </a:txBody>
                  <a:tcPr marL="45771" marR="45771" marT="0" marB="0"/>
                </a:tc>
              </a:tr>
              <a:tr h="4531023">
                <a:tc>
                  <a:txBody>
                    <a:bodyPr/>
                    <a:lstStyle/>
                    <a:p>
                      <a:pPr algn="just">
                        <a:lnSpc>
                          <a:spcPct val="115000"/>
                        </a:lnSpc>
                        <a:spcAft>
                          <a:spcPts val="0"/>
                        </a:spcAft>
                      </a:pPr>
                      <a:r>
                        <a:rPr lang="tr-TR" sz="1400" dirty="0">
                          <a:effectLst/>
                        </a:rPr>
                        <a:t>Kolostrumun görece daha fonksiyonel bileşenleri kazein ve yağa oranla daha düşük molekül ağırlıklı olup serum fazında yer almaktadır. Bu durum membran teknolojileri yardımıyla </a:t>
                      </a:r>
                      <a:r>
                        <a:rPr lang="tr-TR" sz="1400" dirty="0" err="1">
                          <a:effectLst/>
                        </a:rPr>
                        <a:t>biyofonksiyonel</a:t>
                      </a:r>
                      <a:r>
                        <a:rPr lang="tr-TR" sz="1400" dirty="0">
                          <a:effectLst/>
                        </a:rPr>
                        <a:t> bileşenlerin konsantre edilebilmesini olanaklı kılmaktadır. Proje kapsamında öncelikle </a:t>
                      </a:r>
                      <a:r>
                        <a:rPr lang="tr-TR" sz="1400" dirty="0" err="1">
                          <a:effectLst/>
                        </a:rPr>
                        <a:t>separasyon</a:t>
                      </a:r>
                      <a:r>
                        <a:rPr lang="tr-TR" sz="1400" dirty="0">
                          <a:effectLst/>
                        </a:rPr>
                        <a:t> yöntemiyle süt yağı uzaklaştırılacaktır. Yağsız kolostrum </a:t>
                      </a:r>
                      <a:r>
                        <a:rPr lang="tr-TR" sz="1400" dirty="0" err="1">
                          <a:effectLst/>
                        </a:rPr>
                        <a:t>Mikrofiltrasyon</a:t>
                      </a:r>
                      <a:r>
                        <a:rPr lang="tr-TR" sz="1400" dirty="0">
                          <a:effectLst/>
                        </a:rPr>
                        <a:t> (</a:t>
                      </a:r>
                      <a:r>
                        <a:rPr lang="tr-TR" sz="1400" dirty="0" err="1">
                          <a:effectLst/>
                        </a:rPr>
                        <a:t>MF</a:t>
                      </a:r>
                      <a:r>
                        <a:rPr lang="tr-TR" sz="1400" dirty="0">
                          <a:effectLst/>
                        </a:rPr>
                        <a:t>) </a:t>
                      </a:r>
                      <a:r>
                        <a:rPr lang="tr-TR" sz="1400" dirty="0" err="1">
                          <a:effectLst/>
                        </a:rPr>
                        <a:t>membrandan</a:t>
                      </a:r>
                      <a:r>
                        <a:rPr lang="tr-TR" sz="1400" dirty="0">
                          <a:effectLst/>
                        </a:rPr>
                        <a:t> geçirilerek olabildiğince yüksek düzeyde bakterinin </a:t>
                      </a:r>
                      <a:r>
                        <a:rPr lang="tr-TR" sz="1400" dirty="0" err="1">
                          <a:effectLst/>
                        </a:rPr>
                        <a:t>retentatta</a:t>
                      </a:r>
                      <a:r>
                        <a:rPr lang="tr-TR" sz="1400" dirty="0">
                          <a:effectLst/>
                        </a:rPr>
                        <a:t> kalması sağlanacaktır. Bilindiği gibi </a:t>
                      </a:r>
                      <a:r>
                        <a:rPr lang="tr-TR" sz="1400" dirty="0" err="1">
                          <a:effectLst/>
                        </a:rPr>
                        <a:t>MF</a:t>
                      </a:r>
                      <a:r>
                        <a:rPr lang="tr-TR" sz="1400" dirty="0">
                          <a:effectLst/>
                        </a:rPr>
                        <a:t> uygulaması ülkemizde de raf ömrü uzatılmış pastörize süt üretiminde kullanılmaktadır. </a:t>
                      </a:r>
                      <a:r>
                        <a:rPr lang="tr-TR" sz="1400" dirty="0" err="1">
                          <a:effectLst/>
                        </a:rPr>
                        <a:t>MF</a:t>
                      </a:r>
                      <a:r>
                        <a:rPr lang="tr-TR" sz="1400" dirty="0">
                          <a:effectLst/>
                        </a:rPr>
                        <a:t> uygulaması sonunda elde edilen </a:t>
                      </a:r>
                      <a:r>
                        <a:rPr lang="tr-TR" sz="1400" dirty="0" err="1">
                          <a:effectLst/>
                        </a:rPr>
                        <a:t>permeat</a:t>
                      </a:r>
                      <a:r>
                        <a:rPr lang="tr-TR" sz="1400" dirty="0">
                          <a:effectLst/>
                        </a:rPr>
                        <a:t> (büyük ölçüde mikroorganizmalardan arındırılmış) farklı moleküler ayırım kapasitesine sahip </a:t>
                      </a:r>
                      <a:r>
                        <a:rPr lang="tr-TR" sz="1400" dirty="0" err="1">
                          <a:effectLst/>
                        </a:rPr>
                        <a:t>ultrafiltrasyon</a:t>
                      </a:r>
                      <a:r>
                        <a:rPr lang="tr-TR" sz="1400" dirty="0">
                          <a:effectLst/>
                        </a:rPr>
                        <a:t> (UF) </a:t>
                      </a:r>
                      <a:r>
                        <a:rPr lang="tr-TR" sz="1400" dirty="0" err="1">
                          <a:effectLst/>
                        </a:rPr>
                        <a:t>membranları</a:t>
                      </a:r>
                      <a:r>
                        <a:rPr lang="tr-TR" sz="1400" dirty="0">
                          <a:effectLst/>
                        </a:rPr>
                        <a:t> aracılığı ile </a:t>
                      </a:r>
                      <a:r>
                        <a:rPr lang="tr-TR" sz="1400" dirty="0" err="1">
                          <a:effectLst/>
                        </a:rPr>
                        <a:t>diyafiltrasyona</a:t>
                      </a:r>
                      <a:r>
                        <a:rPr lang="tr-TR" sz="1400" dirty="0">
                          <a:effectLst/>
                        </a:rPr>
                        <a:t> (</a:t>
                      </a:r>
                      <a:r>
                        <a:rPr lang="tr-TR" sz="1400" dirty="0" err="1">
                          <a:effectLst/>
                        </a:rPr>
                        <a:t>DF</a:t>
                      </a:r>
                      <a:r>
                        <a:rPr lang="tr-TR" sz="1400" dirty="0">
                          <a:effectLst/>
                        </a:rPr>
                        <a:t>) tabi tutulacak ve konsantre edilecektir. Ardından konsantre UF </a:t>
                      </a:r>
                      <a:r>
                        <a:rPr lang="tr-TR" sz="1400" dirty="0" err="1">
                          <a:effectLst/>
                        </a:rPr>
                        <a:t>retentatı</a:t>
                      </a:r>
                      <a:r>
                        <a:rPr lang="tr-TR" sz="1400" dirty="0">
                          <a:effectLst/>
                        </a:rPr>
                        <a:t> polietilen vb. ambalaj malzemeleri içerisine konulduktan sonra yüksek hidrostatik basınç altında proses edilerek mikrobiyel güvenlik sağlanacaktır. Bu şekilde elde edilen üründe hem kalite kontrol hem de mikrobiyel güvenlik testleri uygulanacaktır. </a:t>
                      </a:r>
                      <a:endParaRPr lang="tr-TR" sz="1600" dirty="0">
                        <a:effectLst/>
                      </a:endParaRPr>
                    </a:p>
                    <a:p>
                      <a:pPr algn="just">
                        <a:lnSpc>
                          <a:spcPct val="115000"/>
                        </a:lnSpc>
                        <a:spcAft>
                          <a:spcPts val="0"/>
                        </a:spcAft>
                      </a:pPr>
                      <a:r>
                        <a:rPr lang="tr-TR" sz="1400" dirty="0">
                          <a:effectLst/>
                        </a:rPr>
                        <a:t>Kalite kontrol testleri kapsamında ürünün 4 °C’de raf ömrü süresince fiziksel, mikrobiyel ve duyusal özelliklerdeki değişimler ile </a:t>
                      </a:r>
                      <a:r>
                        <a:rPr lang="tr-TR" sz="1400" dirty="0" err="1">
                          <a:effectLst/>
                        </a:rPr>
                        <a:t>biyofonksiyonel</a:t>
                      </a:r>
                      <a:r>
                        <a:rPr lang="tr-TR" sz="1400" dirty="0">
                          <a:effectLst/>
                        </a:rPr>
                        <a:t> bileşen düzeylerindeki değişimler takip edilecektir. Raf ömrü süresi tespitinde </a:t>
                      </a:r>
                      <a:r>
                        <a:rPr lang="tr-TR" sz="1400" dirty="0" err="1">
                          <a:effectLst/>
                        </a:rPr>
                        <a:t>Weibull</a:t>
                      </a:r>
                      <a:r>
                        <a:rPr lang="tr-TR" sz="1400" dirty="0">
                          <a:effectLst/>
                        </a:rPr>
                        <a:t> dağılımının tehlike fonksiyonu modelinden yararlanılacaktır. </a:t>
                      </a:r>
                      <a:r>
                        <a:rPr lang="tr-TR" sz="1400" dirty="0" err="1">
                          <a:effectLst/>
                        </a:rPr>
                        <a:t>Weibull</a:t>
                      </a:r>
                      <a:r>
                        <a:rPr lang="tr-TR" sz="1400" dirty="0">
                          <a:effectLst/>
                        </a:rPr>
                        <a:t> dağılımının uygunluğu </a:t>
                      </a:r>
                      <a:r>
                        <a:rPr lang="tr-TR" sz="1400" dirty="0" err="1">
                          <a:effectLst/>
                        </a:rPr>
                        <a:t>Kolmogorov-Smirnov</a:t>
                      </a:r>
                      <a:r>
                        <a:rPr lang="tr-TR" sz="1400" dirty="0">
                          <a:effectLst/>
                        </a:rPr>
                        <a:t> testi ile analiz edilecektir.  Temel hedef raf ömrünün </a:t>
                      </a:r>
                      <a:r>
                        <a:rPr lang="tr-TR" sz="1400" dirty="0">
                          <a:effectLst/>
                          <a:sym typeface="Symbol" panose="05050102010706020507" pitchFamily="18" charset="2"/>
                        </a:rPr>
                        <a:t></a:t>
                      </a:r>
                      <a:r>
                        <a:rPr lang="tr-TR" sz="1400" dirty="0">
                          <a:effectLst/>
                        </a:rPr>
                        <a:t>20 gün olmasıdır. </a:t>
                      </a:r>
                      <a:endParaRPr lang="tr-TR" sz="1600" dirty="0">
                        <a:effectLst/>
                      </a:endParaRPr>
                    </a:p>
                    <a:p>
                      <a:pPr algn="just">
                        <a:lnSpc>
                          <a:spcPct val="115000"/>
                        </a:lnSpc>
                        <a:spcAft>
                          <a:spcPts val="0"/>
                        </a:spcAft>
                      </a:pPr>
                      <a:r>
                        <a:rPr lang="tr-TR" sz="1400" dirty="0">
                          <a:effectLst/>
                        </a:rPr>
                        <a:t> </a:t>
                      </a:r>
                      <a:endParaRPr lang="tr-TR" sz="1600" dirty="0">
                        <a:effectLst/>
                      </a:endParaRPr>
                    </a:p>
                    <a:p>
                      <a:pPr algn="just">
                        <a:lnSpc>
                          <a:spcPct val="115000"/>
                        </a:lnSpc>
                        <a:spcAft>
                          <a:spcPts val="0"/>
                        </a:spcAft>
                      </a:pPr>
                      <a:r>
                        <a:rPr lang="tr-TR" sz="1400" dirty="0">
                          <a:effectLst/>
                        </a:rPr>
                        <a:t>Mikrobiyel güvenlik testlerinde ise son üründe aşağıdaki mikroorganizma gruplarının sayılarındaki değişimler izlenecek ve 4 °C’de 20 gün depolama sonrası bu patojen bakterilerin tespit edilemediği Yüksek Basınç-süre normu kombinasyonu saptanacaktır. </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a:effectLst/>
                        </a:rPr>
                        <a:t>Toplam aerobik mezofilik bakteri sayısı (</a:t>
                      </a:r>
                      <a:r>
                        <a:rPr lang="tr-TR" sz="1400" dirty="0" err="1">
                          <a:effectLst/>
                        </a:rPr>
                        <a:t>TAMB</a:t>
                      </a:r>
                      <a:r>
                        <a:rPr lang="tr-TR" sz="1400" dirty="0">
                          <a:effectLst/>
                        </a:rPr>
                        <a:t> )</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err="1">
                          <a:effectLst/>
                        </a:rPr>
                        <a:t>Salmonella</a:t>
                      </a:r>
                      <a:r>
                        <a:rPr lang="tr-TR" sz="1400" dirty="0">
                          <a:effectLst/>
                        </a:rPr>
                        <a:t> </a:t>
                      </a:r>
                      <a:r>
                        <a:rPr lang="tr-TR" sz="1400" dirty="0" err="1">
                          <a:effectLst/>
                        </a:rPr>
                        <a:t>spp</a:t>
                      </a:r>
                      <a:r>
                        <a:rPr lang="tr-TR" sz="1400" dirty="0">
                          <a:effectLst/>
                        </a:rPr>
                        <a:t> </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err="1">
                          <a:effectLst/>
                        </a:rPr>
                        <a:t>Listeria</a:t>
                      </a:r>
                      <a:r>
                        <a:rPr lang="tr-TR" sz="1400" dirty="0">
                          <a:effectLst/>
                        </a:rPr>
                        <a:t> </a:t>
                      </a:r>
                      <a:r>
                        <a:rPr lang="tr-TR" sz="1400" dirty="0" err="1">
                          <a:effectLst/>
                        </a:rPr>
                        <a:t>monocytogenes</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err="1">
                          <a:effectLst/>
                        </a:rPr>
                        <a:t>Campylobacter</a:t>
                      </a:r>
                      <a:r>
                        <a:rPr lang="tr-TR" sz="1400" dirty="0">
                          <a:effectLst/>
                        </a:rPr>
                        <a:t> </a:t>
                      </a:r>
                      <a:r>
                        <a:rPr lang="tr-TR" sz="1400" dirty="0" err="1">
                          <a:effectLst/>
                        </a:rPr>
                        <a:t>spp</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err="1">
                          <a:effectLst/>
                        </a:rPr>
                        <a:t>Bacillus</a:t>
                      </a:r>
                      <a:r>
                        <a:rPr lang="tr-TR" sz="1400" dirty="0">
                          <a:effectLst/>
                        </a:rPr>
                        <a:t> </a:t>
                      </a:r>
                      <a:r>
                        <a:rPr lang="tr-TR" sz="1400" dirty="0" err="1">
                          <a:effectLst/>
                        </a:rPr>
                        <a:t>spp</a:t>
                      </a:r>
                      <a:r>
                        <a:rPr lang="tr-TR" sz="1400" dirty="0">
                          <a:effectLst/>
                        </a:rPr>
                        <a:t>.</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a:effectLst/>
                        </a:rPr>
                        <a:t>Sülfit indirgeyen </a:t>
                      </a:r>
                      <a:r>
                        <a:rPr lang="tr-TR" sz="1400" dirty="0" err="1">
                          <a:effectLst/>
                        </a:rPr>
                        <a:t>anaerob</a:t>
                      </a:r>
                      <a:r>
                        <a:rPr lang="tr-TR" sz="1400" dirty="0">
                          <a:effectLst/>
                        </a:rPr>
                        <a:t> bakteri (</a:t>
                      </a:r>
                      <a:r>
                        <a:rPr lang="tr-TR" sz="1400" dirty="0" err="1">
                          <a:effectLst/>
                        </a:rPr>
                        <a:t>Clostridium</a:t>
                      </a:r>
                      <a:r>
                        <a:rPr lang="tr-TR" sz="1400" dirty="0">
                          <a:effectLst/>
                        </a:rPr>
                        <a:t> </a:t>
                      </a:r>
                      <a:r>
                        <a:rPr lang="tr-TR" sz="1400" dirty="0" err="1">
                          <a:effectLst/>
                        </a:rPr>
                        <a:t>spp</a:t>
                      </a:r>
                      <a:r>
                        <a:rPr lang="tr-TR" sz="1400" dirty="0">
                          <a:effectLst/>
                        </a:rPr>
                        <a:t>.)</a:t>
                      </a:r>
                      <a:endParaRPr lang="tr-TR" sz="1600" dirty="0">
                        <a:effectLst/>
                      </a:endParaRPr>
                    </a:p>
                    <a:p>
                      <a:pPr marL="342900" lvl="0" indent="-342900" algn="just">
                        <a:lnSpc>
                          <a:spcPct val="115000"/>
                        </a:lnSpc>
                        <a:spcAft>
                          <a:spcPts val="0"/>
                        </a:spcAft>
                        <a:buSzPts val="1000"/>
                        <a:buFont typeface="Symbol" panose="05050102010706020507" pitchFamily="18" charset="2"/>
                        <a:buChar char=""/>
                      </a:pPr>
                      <a:r>
                        <a:rPr lang="tr-TR" sz="1400" dirty="0">
                          <a:effectLst/>
                        </a:rPr>
                        <a:t>Toplam </a:t>
                      </a:r>
                      <a:r>
                        <a:rPr lang="tr-TR" sz="1400" dirty="0" err="1">
                          <a:effectLst/>
                        </a:rPr>
                        <a:t>koliform</a:t>
                      </a:r>
                      <a:r>
                        <a:rPr lang="tr-TR" sz="1400" dirty="0">
                          <a:effectLst/>
                        </a:rPr>
                        <a:t> sayısı/</a:t>
                      </a:r>
                      <a:r>
                        <a:rPr lang="tr-TR" sz="1400" dirty="0" err="1">
                          <a:effectLst/>
                        </a:rPr>
                        <a:t>Eschericia</a:t>
                      </a:r>
                      <a:r>
                        <a:rPr lang="tr-TR" sz="1400" dirty="0">
                          <a:effectLst/>
                        </a:rPr>
                        <a:t> </a:t>
                      </a:r>
                      <a:r>
                        <a:rPr lang="tr-TR" sz="1400" dirty="0" err="1">
                          <a:effectLst/>
                        </a:rPr>
                        <a:t>coli</a:t>
                      </a:r>
                      <a:r>
                        <a:rPr lang="tr-TR" sz="1400" dirty="0">
                          <a:effectLst/>
                        </a:rPr>
                        <a:t> </a:t>
                      </a:r>
                      <a:r>
                        <a:rPr lang="tr-TR" sz="1400" dirty="0" err="1">
                          <a:effectLst/>
                        </a:rPr>
                        <a:t>O157:H7</a:t>
                      </a:r>
                      <a:r>
                        <a:rPr lang="tr-TR" sz="1400" dirty="0">
                          <a:effectLst/>
                        </a:rPr>
                        <a:t> sayıları</a:t>
                      </a:r>
                      <a:endParaRPr lang="tr-TR" sz="1600" dirty="0">
                        <a:effectLst/>
                      </a:endParaRPr>
                    </a:p>
                    <a:p>
                      <a:pPr algn="just">
                        <a:lnSpc>
                          <a:spcPct val="115000"/>
                        </a:lnSpc>
                        <a:spcAft>
                          <a:spcPts val="0"/>
                        </a:spcAft>
                      </a:pPr>
                      <a:r>
                        <a:rPr lang="tr-TR" sz="1400" dirty="0">
                          <a:effectLst/>
                        </a:rPr>
                        <a:t> </a:t>
                      </a:r>
                      <a:endParaRPr lang="tr-TR" sz="1600" dirty="0">
                        <a:effectLst/>
                      </a:endParaRPr>
                    </a:p>
                  </a:txBody>
                  <a:tcPr marL="45771" marR="45771" marT="0" marB="0"/>
                </a:tc>
              </a:tr>
            </a:tbl>
          </a:graphicData>
        </a:graphic>
      </p:graphicFrame>
    </p:spTree>
    <p:extLst>
      <p:ext uri="{BB962C8B-B14F-4D97-AF65-F5344CB8AC3E}">
        <p14:creationId xmlns:p14="http://schemas.microsoft.com/office/powerpoint/2010/main" val="320155928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1310</Words>
  <Application>Microsoft Office PowerPoint</Application>
  <PresentationFormat>Geniş ekran</PresentationFormat>
  <Paragraphs>103</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Calibri</vt:lpstr>
      <vt:lpstr>Calibri Light</vt:lpstr>
      <vt:lpstr>Symbol</vt:lpstr>
      <vt:lpstr>Times New Roman</vt:lpstr>
      <vt:lpstr>Trebuchet MS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süt</dc:creator>
  <cp:lastModifiedBy>süt</cp:lastModifiedBy>
  <cp:revision>2</cp:revision>
  <dcterms:created xsi:type="dcterms:W3CDTF">2021-04-04T16:19:41Z</dcterms:created>
  <dcterms:modified xsi:type="dcterms:W3CDTF">2021-04-04T16:22:22Z</dcterms:modified>
</cp:coreProperties>
</file>