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1"/>
  </p:notesMasterIdLst>
  <p:sldIdLst>
    <p:sldId id="256" r:id="rId2"/>
    <p:sldId id="259" r:id="rId3"/>
    <p:sldId id="257" r:id="rId4"/>
    <p:sldId id="285" r:id="rId5"/>
    <p:sldId id="263" r:id="rId6"/>
    <p:sldId id="260" r:id="rId7"/>
    <p:sldId id="261" r:id="rId8"/>
    <p:sldId id="264" r:id="rId9"/>
    <p:sldId id="265" r:id="rId10"/>
    <p:sldId id="266" r:id="rId11"/>
    <p:sldId id="268" r:id="rId12"/>
    <p:sldId id="269" r:id="rId13"/>
    <p:sldId id="270" r:id="rId14"/>
    <p:sldId id="286" r:id="rId15"/>
    <p:sldId id="272" r:id="rId16"/>
    <p:sldId id="273" r:id="rId17"/>
    <p:sldId id="271" r:id="rId18"/>
    <p:sldId id="275" r:id="rId19"/>
    <p:sldId id="267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74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B9547-4BEE-4C64-8874-0AC0C84A85A4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r-TR"/>
        </a:p>
      </dgm:t>
    </dgm:pt>
    <dgm:pt modelId="{E013B710-8E76-4CA1-B114-FBA06B2E6879}">
      <dgm:prSet phldrT="[Metin]" custT="1"/>
      <dgm:spPr/>
      <dgm:t>
        <a:bodyPr/>
        <a:lstStyle/>
        <a:p>
          <a:r>
            <a:rPr lang="tr-TR" sz="1800" dirty="0" smtClean="0"/>
            <a:t>Posture</a:t>
          </a:r>
          <a:endParaRPr lang="tr-TR" sz="1800" dirty="0"/>
        </a:p>
      </dgm:t>
    </dgm:pt>
    <dgm:pt modelId="{2EB510AC-8076-46F6-ACAF-E69405E31635}" type="parTrans" cxnId="{A6F3916E-75AB-4E30-8B0D-FA29C59B9621}">
      <dgm:prSet/>
      <dgm:spPr/>
      <dgm:t>
        <a:bodyPr/>
        <a:lstStyle/>
        <a:p>
          <a:endParaRPr lang="tr-TR" sz="1800"/>
        </a:p>
      </dgm:t>
    </dgm:pt>
    <dgm:pt modelId="{FA1D9EFF-CF5F-4871-A8AB-B2B99B4D9477}" type="sibTrans" cxnId="{A6F3916E-75AB-4E30-8B0D-FA29C59B9621}">
      <dgm:prSet/>
      <dgm:spPr/>
      <dgm:t>
        <a:bodyPr/>
        <a:lstStyle/>
        <a:p>
          <a:endParaRPr lang="tr-TR" sz="1800"/>
        </a:p>
      </dgm:t>
    </dgm:pt>
    <dgm:pt modelId="{D3423121-D111-4B6E-8102-5091674ED33D}">
      <dgm:prSet phldrT="[Metin]" custT="1"/>
      <dgm:spPr/>
      <dgm:t>
        <a:bodyPr/>
        <a:lstStyle/>
        <a:p>
          <a:pPr>
            <a:lnSpc>
              <a:spcPct val="100000"/>
            </a:lnSpc>
          </a:pPr>
          <a:r>
            <a:rPr lang="tr-TR" sz="2000" dirty="0" smtClean="0"/>
            <a:t>Static</a:t>
          </a:r>
        </a:p>
        <a:p>
          <a:pPr>
            <a:lnSpc>
              <a:spcPct val="100000"/>
            </a:lnSpc>
          </a:pPr>
          <a:r>
            <a:rPr lang="tr-TR" sz="1800" dirty="0" smtClean="0"/>
            <a:t>. Siting, standing, sleeping  </a:t>
          </a:r>
          <a:endParaRPr lang="tr-TR" sz="1800" dirty="0"/>
        </a:p>
      </dgm:t>
    </dgm:pt>
    <dgm:pt modelId="{A4CB4EB1-8BE9-4A27-BB45-F16DB0552D26}" type="parTrans" cxnId="{39397E93-49AC-430D-AB25-E0CEF16B80EF}">
      <dgm:prSet/>
      <dgm:spPr/>
      <dgm:t>
        <a:bodyPr/>
        <a:lstStyle/>
        <a:p>
          <a:endParaRPr lang="tr-TR" sz="1800"/>
        </a:p>
      </dgm:t>
    </dgm:pt>
    <dgm:pt modelId="{EC7F33A0-5D7F-41F7-938F-5DAFF8247430}" type="sibTrans" cxnId="{39397E93-49AC-430D-AB25-E0CEF16B80EF}">
      <dgm:prSet/>
      <dgm:spPr/>
      <dgm:t>
        <a:bodyPr/>
        <a:lstStyle/>
        <a:p>
          <a:endParaRPr lang="tr-TR" sz="1800"/>
        </a:p>
      </dgm:t>
    </dgm:pt>
    <dgm:pt modelId="{003979B9-6C4F-4E73-B24E-45349A6A8F51}">
      <dgm:prSet phldrT="[Metin]" custT="1"/>
      <dgm:spPr/>
      <dgm:t>
        <a:bodyPr/>
        <a:lstStyle/>
        <a:p>
          <a:endParaRPr lang="tr-TR" sz="2000" dirty="0" smtClean="0"/>
        </a:p>
        <a:p>
          <a:r>
            <a:rPr lang="tr-TR" sz="2000" dirty="0" smtClean="0"/>
            <a:t>Dynamic</a:t>
          </a:r>
        </a:p>
        <a:p>
          <a:r>
            <a:rPr lang="tr-TR" sz="1800" dirty="0" smtClean="0"/>
            <a:t>. Walking, running, bending etc.</a:t>
          </a:r>
        </a:p>
        <a:p>
          <a:endParaRPr lang="tr-TR" sz="1800" dirty="0"/>
        </a:p>
      </dgm:t>
    </dgm:pt>
    <dgm:pt modelId="{0F63C0BE-6848-4812-8D6A-184A9AC493D6}" type="parTrans" cxnId="{7E951C13-652E-4EF2-903A-DDC40189D9E3}">
      <dgm:prSet/>
      <dgm:spPr/>
      <dgm:t>
        <a:bodyPr/>
        <a:lstStyle/>
        <a:p>
          <a:endParaRPr lang="tr-TR" sz="1800"/>
        </a:p>
      </dgm:t>
    </dgm:pt>
    <dgm:pt modelId="{2A6FD172-2C39-4F75-BA88-9C0536207D07}" type="sibTrans" cxnId="{7E951C13-652E-4EF2-903A-DDC40189D9E3}">
      <dgm:prSet/>
      <dgm:spPr/>
      <dgm:t>
        <a:bodyPr/>
        <a:lstStyle/>
        <a:p>
          <a:endParaRPr lang="tr-TR" sz="1800"/>
        </a:p>
      </dgm:t>
    </dgm:pt>
    <dgm:pt modelId="{C0E426D4-0373-4C97-BB8B-0641CFDC09C9}" type="pres">
      <dgm:prSet presAssocID="{D2EB9547-4BEE-4C64-8874-0AC0C84A85A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35446AA-17F2-4487-BDD8-B00B9551A8D4}" type="pres">
      <dgm:prSet presAssocID="{E013B710-8E76-4CA1-B114-FBA06B2E6879}" presName="root1" presStyleCnt="0"/>
      <dgm:spPr/>
    </dgm:pt>
    <dgm:pt modelId="{36D1AF00-0450-4C4C-BE83-77F4552313FC}" type="pres">
      <dgm:prSet presAssocID="{E013B710-8E76-4CA1-B114-FBA06B2E6879}" presName="LevelOneTextNode" presStyleLbl="node0" presStyleIdx="0" presStyleCnt="1" custLinFactNeighborX="4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C0B056C-4CBE-4575-AEBD-C68D7214EA56}" type="pres">
      <dgm:prSet presAssocID="{E013B710-8E76-4CA1-B114-FBA06B2E6879}" presName="level2hierChild" presStyleCnt="0"/>
      <dgm:spPr/>
    </dgm:pt>
    <dgm:pt modelId="{3FFDC031-C0E6-4AE6-8ADF-8B2EA9579671}" type="pres">
      <dgm:prSet presAssocID="{A4CB4EB1-8BE9-4A27-BB45-F16DB0552D26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965BE60E-74DF-40C7-9EFF-F2D0FFDA5289}" type="pres">
      <dgm:prSet presAssocID="{A4CB4EB1-8BE9-4A27-BB45-F16DB0552D26}" presName="connTx" presStyleLbl="parChTrans1D2" presStyleIdx="0" presStyleCnt="2"/>
      <dgm:spPr/>
      <dgm:t>
        <a:bodyPr/>
        <a:lstStyle/>
        <a:p>
          <a:endParaRPr lang="tr-TR"/>
        </a:p>
      </dgm:t>
    </dgm:pt>
    <dgm:pt modelId="{546BB31C-DCB7-4421-B214-C2B3AC5C569A}" type="pres">
      <dgm:prSet presAssocID="{D3423121-D111-4B6E-8102-5091674ED33D}" presName="root2" presStyleCnt="0"/>
      <dgm:spPr/>
    </dgm:pt>
    <dgm:pt modelId="{4D5DC4EE-36FF-480C-9F20-D668C4477BD2}" type="pres">
      <dgm:prSet presAssocID="{D3423121-D111-4B6E-8102-5091674ED33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4EE61B-682D-475B-956D-0A220F425B89}" type="pres">
      <dgm:prSet presAssocID="{D3423121-D111-4B6E-8102-5091674ED33D}" presName="level3hierChild" presStyleCnt="0"/>
      <dgm:spPr/>
    </dgm:pt>
    <dgm:pt modelId="{F0E4C033-595D-41CD-8019-27E9A4579B17}" type="pres">
      <dgm:prSet presAssocID="{0F63C0BE-6848-4812-8D6A-184A9AC493D6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0D6E14F5-5928-4F99-B8EA-0D5A2C0DCC4C}" type="pres">
      <dgm:prSet presAssocID="{0F63C0BE-6848-4812-8D6A-184A9AC493D6}" presName="connTx" presStyleLbl="parChTrans1D2" presStyleIdx="1" presStyleCnt="2"/>
      <dgm:spPr/>
      <dgm:t>
        <a:bodyPr/>
        <a:lstStyle/>
        <a:p>
          <a:endParaRPr lang="tr-TR"/>
        </a:p>
      </dgm:t>
    </dgm:pt>
    <dgm:pt modelId="{6EB96229-BC7E-4440-AF99-171FACA8DE68}" type="pres">
      <dgm:prSet presAssocID="{003979B9-6C4F-4E73-B24E-45349A6A8F51}" presName="root2" presStyleCnt="0"/>
      <dgm:spPr/>
    </dgm:pt>
    <dgm:pt modelId="{DBC76BA2-8979-483A-9ACE-1B490265F80B}" type="pres">
      <dgm:prSet presAssocID="{003979B9-6C4F-4E73-B24E-45349A6A8F5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FA5ED98-3887-4F4A-82E8-4E9315CFD976}" type="pres">
      <dgm:prSet presAssocID="{003979B9-6C4F-4E73-B24E-45349A6A8F51}" presName="level3hierChild" presStyleCnt="0"/>
      <dgm:spPr/>
    </dgm:pt>
  </dgm:ptLst>
  <dgm:cxnLst>
    <dgm:cxn modelId="{E2211E16-9385-4A34-9D91-D9409876859B}" type="presOf" srcId="{D2EB9547-4BEE-4C64-8874-0AC0C84A85A4}" destId="{C0E426D4-0373-4C97-BB8B-0641CFDC09C9}" srcOrd="0" destOrd="0" presId="urn:microsoft.com/office/officeart/2005/8/layout/hierarchy2"/>
    <dgm:cxn modelId="{F7AF4C3C-0CD8-45E5-AFEE-F6BEE1514C91}" type="presOf" srcId="{D3423121-D111-4B6E-8102-5091674ED33D}" destId="{4D5DC4EE-36FF-480C-9F20-D668C4477BD2}" srcOrd="0" destOrd="0" presId="urn:microsoft.com/office/officeart/2005/8/layout/hierarchy2"/>
    <dgm:cxn modelId="{56DE84F4-AC97-4F5C-A0C2-452301D2BACC}" type="presOf" srcId="{A4CB4EB1-8BE9-4A27-BB45-F16DB0552D26}" destId="{3FFDC031-C0E6-4AE6-8ADF-8B2EA9579671}" srcOrd="0" destOrd="0" presId="urn:microsoft.com/office/officeart/2005/8/layout/hierarchy2"/>
    <dgm:cxn modelId="{B34FF416-1592-49E8-B4AE-ADEDB3F4BF61}" type="presOf" srcId="{E013B710-8E76-4CA1-B114-FBA06B2E6879}" destId="{36D1AF00-0450-4C4C-BE83-77F4552313FC}" srcOrd="0" destOrd="0" presId="urn:microsoft.com/office/officeart/2005/8/layout/hierarchy2"/>
    <dgm:cxn modelId="{39397E93-49AC-430D-AB25-E0CEF16B80EF}" srcId="{E013B710-8E76-4CA1-B114-FBA06B2E6879}" destId="{D3423121-D111-4B6E-8102-5091674ED33D}" srcOrd="0" destOrd="0" parTransId="{A4CB4EB1-8BE9-4A27-BB45-F16DB0552D26}" sibTransId="{EC7F33A0-5D7F-41F7-938F-5DAFF8247430}"/>
    <dgm:cxn modelId="{A6F3916E-75AB-4E30-8B0D-FA29C59B9621}" srcId="{D2EB9547-4BEE-4C64-8874-0AC0C84A85A4}" destId="{E013B710-8E76-4CA1-B114-FBA06B2E6879}" srcOrd="0" destOrd="0" parTransId="{2EB510AC-8076-46F6-ACAF-E69405E31635}" sibTransId="{FA1D9EFF-CF5F-4871-A8AB-B2B99B4D9477}"/>
    <dgm:cxn modelId="{7E951C13-652E-4EF2-903A-DDC40189D9E3}" srcId="{E013B710-8E76-4CA1-B114-FBA06B2E6879}" destId="{003979B9-6C4F-4E73-B24E-45349A6A8F51}" srcOrd="1" destOrd="0" parTransId="{0F63C0BE-6848-4812-8D6A-184A9AC493D6}" sibTransId="{2A6FD172-2C39-4F75-BA88-9C0536207D07}"/>
    <dgm:cxn modelId="{8B6B04CF-AAFA-4805-93D5-6586F9277737}" type="presOf" srcId="{003979B9-6C4F-4E73-B24E-45349A6A8F51}" destId="{DBC76BA2-8979-483A-9ACE-1B490265F80B}" srcOrd="0" destOrd="0" presId="urn:microsoft.com/office/officeart/2005/8/layout/hierarchy2"/>
    <dgm:cxn modelId="{A02C0E33-B2CF-44CF-B7CE-CBA107535B8F}" type="presOf" srcId="{A4CB4EB1-8BE9-4A27-BB45-F16DB0552D26}" destId="{965BE60E-74DF-40C7-9EFF-F2D0FFDA5289}" srcOrd="1" destOrd="0" presId="urn:microsoft.com/office/officeart/2005/8/layout/hierarchy2"/>
    <dgm:cxn modelId="{ED1C9D48-5C03-4963-A469-B9D99512D2DA}" type="presOf" srcId="{0F63C0BE-6848-4812-8D6A-184A9AC493D6}" destId="{0D6E14F5-5928-4F99-B8EA-0D5A2C0DCC4C}" srcOrd="1" destOrd="0" presId="urn:microsoft.com/office/officeart/2005/8/layout/hierarchy2"/>
    <dgm:cxn modelId="{FD52ED92-9B80-4C0E-94F1-2BD2673325E7}" type="presOf" srcId="{0F63C0BE-6848-4812-8D6A-184A9AC493D6}" destId="{F0E4C033-595D-41CD-8019-27E9A4579B17}" srcOrd="0" destOrd="0" presId="urn:microsoft.com/office/officeart/2005/8/layout/hierarchy2"/>
    <dgm:cxn modelId="{4681A3BA-E16A-4983-A340-2DDCD6103607}" type="presParOf" srcId="{C0E426D4-0373-4C97-BB8B-0641CFDC09C9}" destId="{C35446AA-17F2-4487-BDD8-B00B9551A8D4}" srcOrd="0" destOrd="0" presId="urn:microsoft.com/office/officeart/2005/8/layout/hierarchy2"/>
    <dgm:cxn modelId="{5CEC51A2-77B0-4708-BFFB-29B45B4FC1B1}" type="presParOf" srcId="{C35446AA-17F2-4487-BDD8-B00B9551A8D4}" destId="{36D1AF00-0450-4C4C-BE83-77F4552313FC}" srcOrd="0" destOrd="0" presId="urn:microsoft.com/office/officeart/2005/8/layout/hierarchy2"/>
    <dgm:cxn modelId="{26E1836B-67EE-4F77-ACAB-83C88F32491C}" type="presParOf" srcId="{C35446AA-17F2-4487-BDD8-B00B9551A8D4}" destId="{2C0B056C-4CBE-4575-AEBD-C68D7214EA56}" srcOrd="1" destOrd="0" presId="urn:microsoft.com/office/officeart/2005/8/layout/hierarchy2"/>
    <dgm:cxn modelId="{D81DD970-3059-4E3A-9286-93B8DE5609C9}" type="presParOf" srcId="{2C0B056C-4CBE-4575-AEBD-C68D7214EA56}" destId="{3FFDC031-C0E6-4AE6-8ADF-8B2EA9579671}" srcOrd="0" destOrd="0" presId="urn:microsoft.com/office/officeart/2005/8/layout/hierarchy2"/>
    <dgm:cxn modelId="{7059A32B-4269-4FAE-B7AA-A117117A0D0F}" type="presParOf" srcId="{3FFDC031-C0E6-4AE6-8ADF-8B2EA9579671}" destId="{965BE60E-74DF-40C7-9EFF-F2D0FFDA5289}" srcOrd="0" destOrd="0" presId="urn:microsoft.com/office/officeart/2005/8/layout/hierarchy2"/>
    <dgm:cxn modelId="{7F7801D9-7A01-448C-8F98-5422C59AFDE5}" type="presParOf" srcId="{2C0B056C-4CBE-4575-AEBD-C68D7214EA56}" destId="{546BB31C-DCB7-4421-B214-C2B3AC5C569A}" srcOrd="1" destOrd="0" presId="urn:microsoft.com/office/officeart/2005/8/layout/hierarchy2"/>
    <dgm:cxn modelId="{42ACAA52-0DD9-4EEF-858A-B44927A513E3}" type="presParOf" srcId="{546BB31C-DCB7-4421-B214-C2B3AC5C569A}" destId="{4D5DC4EE-36FF-480C-9F20-D668C4477BD2}" srcOrd="0" destOrd="0" presId="urn:microsoft.com/office/officeart/2005/8/layout/hierarchy2"/>
    <dgm:cxn modelId="{522A5EDB-9D27-4B70-AEF9-764F589F9A68}" type="presParOf" srcId="{546BB31C-DCB7-4421-B214-C2B3AC5C569A}" destId="{D54EE61B-682D-475B-956D-0A220F425B89}" srcOrd="1" destOrd="0" presId="urn:microsoft.com/office/officeart/2005/8/layout/hierarchy2"/>
    <dgm:cxn modelId="{33AA5C57-D98E-4CF3-BF90-7A3A74810FB8}" type="presParOf" srcId="{2C0B056C-4CBE-4575-AEBD-C68D7214EA56}" destId="{F0E4C033-595D-41CD-8019-27E9A4579B17}" srcOrd="2" destOrd="0" presId="urn:microsoft.com/office/officeart/2005/8/layout/hierarchy2"/>
    <dgm:cxn modelId="{0B7F3E51-151E-42DA-A723-F1431F3C4B2B}" type="presParOf" srcId="{F0E4C033-595D-41CD-8019-27E9A4579B17}" destId="{0D6E14F5-5928-4F99-B8EA-0D5A2C0DCC4C}" srcOrd="0" destOrd="0" presId="urn:microsoft.com/office/officeart/2005/8/layout/hierarchy2"/>
    <dgm:cxn modelId="{E8535788-3198-444B-80B0-0BAFC349D467}" type="presParOf" srcId="{2C0B056C-4CBE-4575-AEBD-C68D7214EA56}" destId="{6EB96229-BC7E-4440-AF99-171FACA8DE68}" srcOrd="3" destOrd="0" presId="urn:microsoft.com/office/officeart/2005/8/layout/hierarchy2"/>
    <dgm:cxn modelId="{85DC8F4B-964E-4A5E-832C-78B0DE0CB2E5}" type="presParOf" srcId="{6EB96229-BC7E-4440-AF99-171FACA8DE68}" destId="{DBC76BA2-8979-483A-9ACE-1B490265F80B}" srcOrd="0" destOrd="0" presId="urn:microsoft.com/office/officeart/2005/8/layout/hierarchy2"/>
    <dgm:cxn modelId="{E214E60B-C341-48E2-B18E-42027ADED7BE}" type="presParOf" srcId="{6EB96229-BC7E-4440-AF99-171FACA8DE68}" destId="{CFA5ED98-3887-4F4A-82E8-4E9315CFD9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8B86BA-0BA9-40C9-A024-752DF1916AB9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tr-TR"/>
        </a:p>
      </dgm:t>
    </dgm:pt>
    <dgm:pt modelId="{49BD3856-74EA-436E-8EF8-563C30200EC0}">
      <dgm:prSet phldrT="[Metin]" custT="1"/>
      <dgm:spPr/>
      <dgm:t>
        <a:bodyPr/>
        <a:lstStyle/>
        <a:p>
          <a:r>
            <a:rPr lang="tr-TR" sz="1600" dirty="0" smtClean="0"/>
            <a:t>Abnormal compensatory posture</a:t>
          </a:r>
          <a:endParaRPr lang="tr-TR" sz="1600" dirty="0"/>
        </a:p>
      </dgm:t>
    </dgm:pt>
    <dgm:pt modelId="{FCC1A0CD-10AC-4E61-B7E8-3A4BE713272C}" type="parTrans" cxnId="{CACCF927-8195-4815-8645-EAF8A67D1710}">
      <dgm:prSet/>
      <dgm:spPr/>
      <dgm:t>
        <a:bodyPr/>
        <a:lstStyle/>
        <a:p>
          <a:endParaRPr lang="tr-TR"/>
        </a:p>
      </dgm:t>
    </dgm:pt>
    <dgm:pt modelId="{FE177B90-92EB-4C44-9E10-4222E0026F01}" type="sibTrans" cxnId="{CACCF927-8195-4815-8645-EAF8A67D1710}">
      <dgm:prSet/>
      <dgm:spPr/>
      <dgm:t>
        <a:bodyPr/>
        <a:lstStyle/>
        <a:p>
          <a:endParaRPr lang="tr-TR"/>
        </a:p>
      </dgm:t>
    </dgm:pt>
    <dgm:pt modelId="{A22DAD52-EC61-4865-B61F-78E5A9F31996}">
      <dgm:prSet phldrT="[Metin]" custT="1"/>
      <dgm:spPr/>
      <dgm:t>
        <a:bodyPr/>
        <a:lstStyle/>
        <a:p>
          <a:r>
            <a:rPr lang="tr-TR" sz="1600" dirty="0" smtClean="0"/>
            <a:t>Somatic distorsion</a:t>
          </a:r>
          <a:endParaRPr lang="tr-TR" sz="1600" dirty="0"/>
        </a:p>
      </dgm:t>
    </dgm:pt>
    <dgm:pt modelId="{5476103D-5668-415D-9E74-9CC4240BAA5C}" type="parTrans" cxnId="{86B36470-2CA0-41F9-A1E8-1348E7AAF813}">
      <dgm:prSet/>
      <dgm:spPr/>
      <dgm:t>
        <a:bodyPr/>
        <a:lstStyle/>
        <a:p>
          <a:endParaRPr lang="tr-TR"/>
        </a:p>
      </dgm:t>
    </dgm:pt>
    <dgm:pt modelId="{0E10E8B7-87BD-4A68-B174-245E81AFFEA4}" type="sibTrans" cxnId="{86B36470-2CA0-41F9-A1E8-1348E7AAF813}">
      <dgm:prSet/>
      <dgm:spPr/>
      <dgm:t>
        <a:bodyPr/>
        <a:lstStyle/>
        <a:p>
          <a:endParaRPr lang="tr-TR"/>
        </a:p>
      </dgm:t>
    </dgm:pt>
    <dgm:pt modelId="{1088F3CD-C2F8-4BA5-BBFE-572B43535FE1}">
      <dgm:prSet phldrT="[Metin]" custT="1"/>
      <dgm:spPr/>
      <dgm:t>
        <a:bodyPr/>
        <a:lstStyle/>
        <a:p>
          <a:r>
            <a:rPr lang="tr-TR" sz="1200" dirty="0" smtClean="0"/>
            <a:t>Impaired proprioception</a:t>
          </a:r>
          <a:endParaRPr lang="tr-TR" sz="1200" dirty="0"/>
        </a:p>
      </dgm:t>
    </dgm:pt>
    <dgm:pt modelId="{53B335CB-A063-417F-94A2-F522172DD978}" type="parTrans" cxnId="{B4061771-05F8-43D9-8ACF-79CAD756C226}">
      <dgm:prSet/>
      <dgm:spPr/>
      <dgm:t>
        <a:bodyPr/>
        <a:lstStyle/>
        <a:p>
          <a:endParaRPr lang="tr-TR"/>
        </a:p>
      </dgm:t>
    </dgm:pt>
    <dgm:pt modelId="{649ADC09-9B62-405D-BEAE-7A8B11409E53}" type="sibTrans" cxnId="{B4061771-05F8-43D9-8ACF-79CAD756C226}">
      <dgm:prSet/>
      <dgm:spPr/>
      <dgm:t>
        <a:bodyPr/>
        <a:lstStyle/>
        <a:p>
          <a:endParaRPr lang="tr-TR"/>
        </a:p>
      </dgm:t>
    </dgm:pt>
    <dgm:pt modelId="{E494D955-1925-48EC-A8D4-C9F4FAD1F81C}">
      <dgm:prSet phldrT="[Metin]" custT="1"/>
      <dgm:spPr/>
      <dgm:t>
        <a:bodyPr/>
        <a:lstStyle/>
        <a:p>
          <a:r>
            <a:rPr lang="tr-TR" sz="1600" dirty="0" smtClean="0"/>
            <a:t>Poor gait timing</a:t>
          </a:r>
          <a:endParaRPr lang="tr-TR" sz="1600" dirty="0"/>
        </a:p>
      </dgm:t>
    </dgm:pt>
    <dgm:pt modelId="{2B175A80-C45B-4822-9932-A30DF83ED735}" type="parTrans" cxnId="{7252905F-85D8-4565-AF82-03CAC6D6D5BF}">
      <dgm:prSet/>
      <dgm:spPr/>
      <dgm:t>
        <a:bodyPr/>
        <a:lstStyle/>
        <a:p>
          <a:endParaRPr lang="tr-TR"/>
        </a:p>
      </dgm:t>
    </dgm:pt>
    <dgm:pt modelId="{533C46F3-111F-4EE0-98D4-5A2D4E5DB738}" type="sibTrans" cxnId="{7252905F-85D8-4565-AF82-03CAC6D6D5BF}">
      <dgm:prSet/>
      <dgm:spPr/>
      <dgm:t>
        <a:bodyPr/>
        <a:lstStyle/>
        <a:p>
          <a:endParaRPr lang="tr-TR"/>
        </a:p>
      </dgm:t>
    </dgm:pt>
    <dgm:pt modelId="{0CDB7A86-C24B-4B56-BDF5-336B3F4DD709}">
      <dgm:prSet phldrT="[Metin]" custT="1"/>
      <dgm:spPr/>
      <dgm:t>
        <a:bodyPr/>
        <a:lstStyle/>
        <a:p>
          <a:r>
            <a:rPr lang="tr-TR" sz="1600" dirty="0" smtClean="0"/>
            <a:t>Chronic lameness</a:t>
          </a:r>
          <a:endParaRPr lang="tr-TR" sz="1600" dirty="0"/>
        </a:p>
      </dgm:t>
    </dgm:pt>
    <dgm:pt modelId="{64FEC501-41AD-4C12-92F3-D8B77BEF0F9D}" type="parTrans" cxnId="{67625E60-8AC8-41A3-8DB7-2E480879A206}">
      <dgm:prSet/>
      <dgm:spPr/>
      <dgm:t>
        <a:bodyPr/>
        <a:lstStyle/>
        <a:p>
          <a:endParaRPr lang="tr-TR"/>
        </a:p>
      </dgm:t>
    </dgm:pt>
    <dgm:pt modelId="{2A12712B-2041-4D81-AC61-9A74F2A9339C}" type="sibTrans" cxnId="{67625E60-8AC8-41A3-8DB7-2E480879A206}">
      <dgm:prSet/>
      <dgm:spPr/>
      <dgm:t>
        <a:bodyPr/>
        <a:lstStyle/>
        <a:p>
          <a:endParaRPr lang="tr-TR"/>
        </a:p>
      </dgm:t>
    </dgm:pt>
    <dgm:pt modelId="{442BAC70-ADDA-4F78-914C-52B443B0BF93}">
      <dgm:prSet custT="1"/>
      <dgm:spPr/>
      <dgm:t>
        <a:bodyPr/>
        <a:lstStyle/>
        <a:p>
          <a:r>
            <a:rPr lang="tr-TR" sz="1400" dirty="0" smtClean="0"/>
            <a:t>Predisposition to injury</a:t>
          </a:r>
          <a:endParaRPr lang="tr-TR" sz="1400" dirty="0"/>
        </a:p>
      </dgm:t>
    </dgm:pt>
    <dgm:pt modelId="{8A099380-EF5A-4B1D-A01D-574546CA233F}" type="parTrans" cxnId="{74D47629-45CC-4E8F-8C36-DB7C5B132543}">
      <dgm:prSet/>
      <dgm:spPr/>
      <dgm:t>
        <a:bodyPr/>
        <a:lstStyle/>
        <a:p>
          <a:endParaRPr lang="tr-TR"/>
        </a:p>
      </dgm:t>
    </dgm:pt>
    <dgm:pt modelId="{F306CBCB-F751-4E66-957B-E3BAC0D88911}" type="sibTrans" cxnId="{74D47629-45CC-4E8F-8C36-DB7C5B132543}">
      <dgm:prSet/>
      <dgm:spPr/>
      <dgm:t>
        <a:bodyPr/>
        <a:lstStyle/>
        <a:p>
          <a:endParaRPr lang="tr-TR"/>
        </a:p>
      </dgm:t>
    </dgm:pt>
    <dgm:pt modelId="{56C8097E-4AE2-440B-8C52-3AEAE584A797}">
      <dgm:prSet custT="1"/>
      <dgm:spPr/>
      <dgm:t>
        <a:bodyPr/>
        <a:lstStyle/>
        <a:p>
          <a:r>
            <a:rPr lang="tr-TR" sz="1600" dirty="0" smtClean="0"/>
            <a:t>Delayed healing</a:t>
          </a:r>
          <a:endParaRPr lang="tr-TR" sz="1600" dirty="0"/>
        </a:p>
      </dgm:t>
    </dgm:pt>
    <dgm:pt modelId="{C1381F35-D2A7-42E8-9494-36452DC98FCD}" type="parTrans" cxnId="{9A5FCEBE-5A40-4496-A6C7-CEACF1424B07}">
      <dgm:prSet/>
      <dgm:spPr/>
      <dgm:t>
        <a:bodyPr/>
        <a:lstStyle/>
        <a:p>
          <a:endParaRPr lang="tr-TR"/>
        </a:p>
      </dgm:t>
    </dgm:pt>
    <dgm:pt modelId="{1C7B35B1-2611-4634-A148-CA649A0318F8}" type="sibTrans" cxnId="{9A5FCEBE-5A40-4496-A6C7-CEACF1424B07}">
      <dgm:prSet/>
      <dgm:spPr/>
      <dgm:t>
        <a:bodyPr/>
        <a:lstStyle/>
        <a:p>
          <a:endParaRPr lang="tr-TR"/>
        </a:p>
      </dgm:t>
    </dgm:pt>
    <dgm:pt modelId="{6A3069F1-CCCD-49E3-8ED4-976B7A503ACA}">
      <dgm:prSet custT="1"/>
      <dgm:spPr/>
      <dgm:t>
        <a:bodyPr/>
        <a:lstStyle/>
        <a:p>
          <a:r>
            <a:rPr lang="tr-TR" sz="1600" dirty="0" smtClean="0"/>
            <a:t>Physical and emotional stress</a:t>
          </a:r>
          <a:endParaRPr lang="tr-TR" sz="1600" dirty="0"/>
        </a:p>
      </dgm:t>
    </dgm:pt>
    <dgm:pt modelId="{FD7D9C3C-67D6-4E26-8513-0EF08D101521}" type="parTrans" cxnId="{7F3EADFF-C9E4-429C-8514-881A48E74FB0}">
      <dgm:prSet/>
      <dgm:spPr/>
      <dgm:t>
        <a:bodyPr/>
        <a:lstStyle/>
        <a:p>
          <a:endParaRPr lang="tr-TR"/>
        </a:p>
      </dgm:t>
    </dgm:pt>
    <dgm:pt modelId="{33D576EB-FEFA-4516-957D-54D666188884}" type="sibTrans" cxnId="{7F3EADFF-C9E4-429C-8514-881A48E74FB0}">
      <dgm:prSet/>
      <dgm:spPr/>
      <dgm:t>
        <a:bodyPr/>
        <a:lstStyle/>
        <a:p>
          <a:endParaRPr lang="tr-TR"/>
        </a:p>
      </dgm:t>
    </dgm:pt>
    <dgm:pt modelId="{2D4194DE-02E3-4111-B2E3-DC3CD8B94A8B}" type="pres">
      <dgm:prSet presAssocID="{0B8B86BA-0BA9-40C9-A024-752DF1916AB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C16B5D47-78B5-462A-9B1F-7EC85CDB2F45}" type="pres">
      <dgm:prSet presAssocID="{49BD3856-74EA-436E-8EF8-563C30200EC0}" presName="singleCycle" presStyleCnt="0"/>
      <dgm:spPr/>
    </dgm:pt>
    <dgm:pt modelId="{321BB2A4-14EB-4DD8-A6F3-4EDFBC16D2D3}" type="pres">
      <dgm:prSet presAssocID="{49BD3856-74EA-436E-8EF8-563C30200EC0}" presName="singleCenter" presStyleLbl="node1" presStyleIdx="0" presStyleCnt="8" custScaleX="83175" custScaleY="77926">
        <dgm:presLayoutVars>
          <dgm:chMax val="7"/>
          <dgm:chPref val="7"/>
        </dgm:presLayoutVars>
      </dgm:prSet>
      <dgm:spPr/>
      <dgm:t>
        <a:bodyPr/>
        <a:lstStyle/>
        <a:p>
          <a:endParaRPr lang="tr-TR"/>
        </a:p>
      </dgm:t>
    </dgm:pt>
    <dgm:pt modelId="{D25EF12D-2D7E-4A87-B87A-D720341E22DF}" type="pres">
      <dgm:prSet presAssocID="{5476103D-5668-415D-9E74-9CC4240BAA5C}" presName="Name56" presStyleLbl="parChTrans1D2" presStyleIdx="0" presStyleCnt="7"/>
      <dgm:spPr/>
      <dgm:t>
        <a:bodyPr/>
        <a:lstStyle/>
        <a:p>
          <a:endParaRPr lang="tr-TR"/>
        </a:p>
      </dgm:t>
    </dgm:pt>
    <dgm:pt modelId="{AFDE603B-226F-46AE-A100-37F7CEB7E31E}" type="pres">
      <dgm:prSet presAssocID="{A22DAD52-EC61-4865-B61F-78E5A9F31996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123920-FB5D-473F-A4A6-D8AB3EED0C67}" type="pres">
      <dgm:prSet presAssocID="{53B335CB-A063-417F-94A2-F522172DD978}" presName="Name56" presStyleLbl="parChTrans1D2" presStyleIdx="1" presStyleCnt="7"/>
      <dgm:spPr/>
      <dgm:t>
        <a:bodyPr/>
        <a:lstStyle/>
        <a:p>
          <a:endParaRPr lang="tr-TR"/>
        </a:p>
      </dgm:t>
    </dgm:pt>
    <dgm:pt modelId="{21BD8DBF-F777-4C2F-947F-EA53E764AD5B}" type="pres">
      <dgm:prSet presAssocID="{1088F3CD-C2F8-4BA5-BBFE-572B43535FE1}" presName="text0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78C8CF3-FD88-4129-853A-485CE4AA2E86}" type="pres">
      <dgm:prSet presAssocID="{2B175A80-C45B-4822-9932-A30DF83ED735}" presName="Name56" presStyleLbl="parChTrans1D2" presStyleIdx="2" presStyleCnt="7"/>
      <dgm:spPr/>
      <dgm:t>
        <a:bodyPr/>
        <a:lstStyle/>
        <a:p>
          <a:endParaRPr lang="tr-TR"/>
        </a:p>
      </dgm:t>
    </dgm:pt>
    <dgm:pt modelId="{47C68E3C-93AC-45F7-8C38-94D2DEB3F104}" type="pres">
      <dgm:prSet presAssocID="{E494D955-1925-48EC-A8D4-C9F4FAD1F81C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ED9035-90A0-445F-B38E-2635CD7E9E50}" type="pres">
      <dgm:prSet presAssocID="{FD7D9C3C-67D6-4E26-8513-0EF08D101521}" presName="Name56" presStyleLbl="parChTrans1D2" presStyleIdx="3" presStyleCnt="7"/>
      <dgm:spPr/>
      <dgm:t>
        <a:bodyPr/>
        <a:lstStyle/>
        <a:p>
          <a:endParaRPr lang="tr-TR"/>
        </a:p>
      </dgm:t>
    </dgm:pt>
    <dgm:pt modelId="{7A324468-BF6D-4049-952F-1162512C1653}" type="pres">
      <dgm:prSet presAssocID="{6A3069F1-CCCD-49E3-8ED4-976B7A503ACA}" presName="text0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2231819-5DED-4F57-901B-FB146F7B06AE}" type="pres">
      <dgm:prSet presAssocID="{64FEC501-41AD-4C12-92F3-D8B77BEF0F9D}" presName="Name56" presStyleLbl="parChTrans1D2" presStyleIdx="4" presStyleCnt="7"/>
      <dgm:spPr/>
      <dgm:t>
        <a:bodyPr/>
        <a:lstStyle/>
        <a:p>
          <a:endParaRPr lang="tr-TR"/>
        </a:p>
      </dgm:t>
    </dgm:pt>
    <dgm:pt modelId="{AFBFC9D8-3D97-4B5E-9543-67BFE6D06E8E}" type="pres">
      <dgm:prSet presAssocID="{0CDB7A86-C24B-4B56-BDF5-336B3F4DD709}" presName="text0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D9A6B1-6E06-485C-8980-3082026107AA}" type="pres">
      <dgm:prSet presAssocID="{8A099380-EF5A-4B1D-A01D-574546CA233F}" presName="Name56" presStyleLbl="parChTrans1D2" presStyleIdx="5" presStyleCnt="7"/>
      <dgm:spPr/>
      <dgm:t>
        <a:bodyPr/>
        <a:lstStyle/>
        <a:p>
          <a:endParaRPr lang="tr-TR"/>
        </a:p>
      </dgm:t>
    </dgm:pt>
    <dgm:pt modelId="{230DF5A1-4F96-438C-BEBF-432E7C4A9277}" type="pres">
      <dgm:prSet presAssocID="{442BAC70-ADDA-4F78-914C-52B443B0BF93}" presName="text0" presStyleLbl="node1" presStyleIdx="6" presStyleCnt="8" custScaleX="111374" custScaleY="10536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128159-451D-408C-AB46-5EBCD02FC8A8}" type="pres">
      <dgm:prSet presAssocID="{C1381F35-D2A7-42E8-9494-36452DC98FCD}" presName="Name56" presStyleLbl="parChTrans1D2" presStyleIdx="6" presStyleCnt="7"/>
      <dgm:spPr/>
      <dgm:t>
        <a:bodyPr/>
        <a:lstStyle/>
        <a:p>
          <a:endParaRPr lang="tr-TR"/>
        </a:p>
      </dgm:t>
    </dgm:pt>
    <dgm:pt modelId="{1773564D-2AEE-496E-988C-01ED4A5E6402}" type="pres">
      <dgm:prSet presAssocID="{56C8097E-4AE2-440B-8C52-3AEAE584A797}" presName="text0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412064B-53D3-492A-A00A-83E2D72A43DC}" type="presOf" srcId="{FD7D9C3C-67D6-4E26-8513-0EF08D101521}" destId="{38ED9035-90A0-445F-B38E-2635CD7E9E50}" srcOrd="0" destOrd="0" presId="urn:microsoft.com/office/officeart/2008/layout/RadialCluster"/>
    <dgm:cxn modelId="{51202785-9D5D-41FD-A9A2-C7D0330CC5D6}" type="presOf" srcId="{64FEC501-41AD-4C12-92F3-D8B77BEF0F9D}" destId="{B2231819-5DED-4F57-901B-FB146F7B06AE}" srcOrd="0" destOrd="0" presId="urn:microsoft.com/office/officeart/2008/layout/RadialCluster"/>
    <dgm:cxn modelId="{93B6175F-2247-453C-8849-1505BBC59B79}" type="presOf" srcId="{0CDB7A86-C24B-4B56-BDF5-336B3F4DD709}" destId="{AFBFC9D8-3D97-4B5E-9543-67BFE6D06E8E}" srcOrd="0" destOrd="0" presId="urn:microsoft.com/office/officeart/2008/layout/RadialCluster"/>
    <dgm:cxn modelId="{C46189CC-3B79-4DAF-AA8B-C7B662FC6578}" type="presOf" srcId="{56C8097E-4AE2-440B-8C52-3AEAE584A797}" destId="{1773564D-2AEE-496E-988C-01ED4A5E6402}" srcOrd="0" destOrd="0" presId="urn:microsoft.com/office/officeart/2008/layout/RadialCluster"/>
    <dgm:cxn modelId="{8A864398-D18E-436D-A63A-9932482871A9}" type="presOf" srcId="{E494D955-1925-48EC-A8D4-C9F4FAD1F81C}" destId="{47C68E3C-93AC-45F7-8C38-94D2DEB3F104}" srcOrd="0" destOrd="0" presId="urn:microsoft.com/office/officeart/2008/layout/RadialCluster"/>
    <dgm:cxn modelId="{96ECC795-4CDF-4671-B73B-B50E335C541D}" type="presOf" srcId="{0B8B86BA-0BA9-40C9-A024-752DF1916AB9}" destId="{2D4194DE-02E3-4111-B2E3-DC3CD8B94A8B}" srcOrd="0" destOrd="0" presId="urn:microsoft.com/office/officeart/2008/layout/RadialCluster"/>
    <dgm:cxn modelId="{7252905F-85D8-4565-AF82-03CAC6D6D5BF}" srcId="{49BD3856-74EA-436E-8EF8-563C30200EC0}" destId="{E494D955-1925-48EC-A8D4-C9F4FAD1F81C}" srcOrd="2" destOrd="0" parTransId="{2B175A80-C45B-4822-9932-A30DF83ED735}" sibTransId="{533C46F3-111F-4EE0-98D4-5A2D4E5DB738}"/>
    <dgm:cxn modelId="{86B36470-2CA0-41F9-A1E8-1348E7AAF813}" srcId="{49BD3856-74EA-436E-8EF8-563C30200EC0}" destId="{A22DAD52-EC61-4865-B61F-78E5A9F31996}" srcOrd="0" destOrd="0" parTransId="{5476103D-5668-415D-9E74-9CC4240BAA5C}" sibTransId="{0E10E8B7-87BD-4A68-B174-245E81AFFEA4}"/>
    <dgm:cxn modelId="{A543AEE3-C948-4846-98B1-FB0954846BCC}" type="presOf" srcId="{8A099380-EF5A-4B1D-A01D-574546CA233F}" destId="{48D9A6B1-6E06-485C-8980-3082026107AA}" srcOrd="0" destOrd="0" presId="urn:microsoft.com/office/officeart/2008/layout/RadialCluster"/>
    <dgm:cxn modelId="{9A5FCEBE-5A40-4496-A6C7-CEACF1424B07}" srcId="{49BD3856-74EA-436E-8EF8-563C30200EC0}" destId="{56C8097E-4AE2-440B-8C52-3AEAE584A797}" srcOrd="6" destOrd="0" parTransId="{C1381F35-D2A7-42E8-9494-36452DC98FCD}" sibTransId="{1C7B35B1-2611-4634-A148-CA649A0318F8}"/>
    <dgm:cxn modelId="{3EEB0300-BDC5-4FF5-8DD2-D100489ADBFC}" type="presOf" srcId="{2B175A80-C45B-4822-9932-A30DF83ED735}" destId="{F78C8CF3-FD88-4129-853A-485CE4AA2E86}" srcOrd="0" destOrd="0" presId="urn:microsoft.com/office/officeart/2008/layout/RadialCluster"/>
    <dgm:cxn modelId="{1495DC71-2F59-41C8-97CB-E9CB1B8964C5}" type="presOf" srcId="{442BAC70-ADDA-4F78-914C-52B443B0BF93}" destId="{230DF5A1-4F96-438C-BEBF-432E7C4A9277}" srcOrd="0" destOrd="0" presId="urn:microsoft.com/office/officeart/2008/layout/RadialCluster"/>
    <dgm:cxn modelId="{90F81CF5-D44D-480F-8FAD-53D82C767BBD}" type="presOf" srcId="{6A3069F1-CCCD-49E3-8ED4-976B7A503ACA}" destId="{7A324468-BF6D-4049-952F-1162512C1653}" srcOrd="0" destOrd="0" presId="urn:microsoft.com/office/officeart/2008/layout/RadialCluster"/>
    <dgm:cxn modelId="{67625E60-8AC8-41A3-8DB7-2E480879A206}" srcId="{49BD3856-74EA-436E-8EF8-563C30200EC0}" destId="{0CDB7A86-C24B-4B56-BDF5-336B3F4DD709}" srcOrd="4" destOrd="0" parTransId="{64FEC501-41AD-4C12-92F3-D8B77BEF0F9D}" sibTransId="{2A12712B-2041-4D81-AC61-9A74F2A9339C}"/>
    <dgm:cxn modelId="{C9730F21-8BD1-45D4-80D3-C901F68A8F04}" type="presOf" srcId="{C1381F35-D2A7-42E8-9494-36452DC98FCD}" destId="{9B128159-451D-408C-AB46-5EBCD02FC8A8}" srcOrd="0" destOrd="0" presId="urn:microsoft.com/office/officeart/2008/layout/RadialCluster"/>
    <dgm:cxn modelId="{0243F41D-2E7B-4513-81EF-EADA836A4640}" type="presOf" srcId="{5476103D-5668-415D-9E74-9CC4240BAA5C}" destId="{D25EF12D-2D7E-4A87-B87A-D720341E22DF}" srcOrd="0" destOrd="0" presId="urn:microsoft.com/office/officeart/2008/layout/RadialCluster"/>
    <dgm:cxn modelId="{B14E3DC9-84BE-4282-B085-9E12215AA3F4}" type="presOf" srcId="{1088F3CD-C2F8-4BA5-BBFE-572B43535FE1}" destId="{21BD8DBF-F777-4C2F-947F-EA53E764AD5B}" srcOrd="0" destOrd="0" presId="urn:microsoft.com/office/officeart/2008/layout/RadialCluster"/>
    <dgm:cxn modelId="{7F3EADFF-C9E4-429C-8514-881A48E74FB0}" srcId="{49BD3856-74EA-436E-8EF8-563C30200EC0}" destId="{6A3069F1-CCCD-49E3-8ED4-976B7A503ACA}" srcOrd="3" destOrd="0" parTransId="{FD7D9C3C-67D6-4E26-8513-0EF08D101521}" sibTransId="{33D576EB-FEFA-4516-957D-54D666188884}"/>
    <dgm:cxn modelId="{74D47629-45CC-4E8F-8C36-DB7C5B132543}" srcId="{49BD3856-74EA-436E-8EF8-563C30200EC0}" destId="{442BAC70-ADDA-4F78-914C-52B443B0BF93}" srcOrd="5" destOrd="0" parTransId="{8A099380-EF5A-4B1D-A01D-574546CA233F}" sibTransId="{F306CBCB-F751-4E66-957B-E3BAC0D88911}"/>
    <dgm:cxn modelId="{B4061771-05F8-43D9-8ACF-79CAD756C226}" srcId="{49BD3856-74EA-436E-8EF8-563C30200EC0}" destId="{1088F3CD-C2F8-4BA5-BBFE-572B43535FE1}" srcOrd="1" destOrd="0" parTransId="{53B335CB-A063-417F-94A2-F522172DD978}" sibTransId="{649ADC09-9B62-405D-BEAE-7A8B11409E53}"/>
    <dgm:cxn modelId="{C78ADC55-407C-499A-91B3-9BA9C23BC62E}" type="presOf" srcId="{A22DAD52-EC61-4865-B61F-78E5A9F31996}" destId="{AFDE603B-226F-46AE-A100-37F7CEB7E31E}" srcOrd="0" destOrd="0" presId="urn:microsoft.com/office/officeart/2008/layout/RadialCluster"/>
    <dgm:cxn modelId="{A9A506E7-4BFF-485E-B64F-A053D86B028F}" type="presOf" srcId="{49BD3856-74EA-436E-8EF8-563C30200EC0}" destId="{321BB2A4-14EB-4DD8-A6F3-4EDFBC16D2D3}" srcOrd="0" destOrd="0" presId="urn:microsoft.com/office/officeart/2008/layout/RadialCluster"/>
    <dgm:cxn modelId="{F6DB2869-26C6-4464-B4AB-767408B3703C}" type="presOf" srcId="{53B335CB-A063-417F-94A2-F522172DD978}" destId="{9B123920-FB5D-473F-A4A6-D8AB3EED0C67}" srcOrd="0" destOrd="0" presId="urn:microsoft.com/office/officeart/2008/layout/RadialCluster"/>
    <dgm:cxn modelId="{CACCF927-8195-4815-8645-EAF8A67D1710}" srcId="{0B8B86BA-0BA9-40C9-A024-752DF1916AB9}" destId="{49BD3856-74EA-436E-8EF8-563C30200EC0}" srcOrd="0" destOrd="0" parTransId="{FCC1A0CD-10AC-4E61-B7E8-3A4BE713272C}" sibTransId="{FE177B90-92EB-4C44-9E10-4222E0026F01}"/>
    <dgm:cxn modelId="{C4765FEB-98E6-4725-8480-94F093CC6A42}" type="presParOf" srcId="{2D4194DE-02E3-4111-B2E3-DC3CD8B94A8B}" destId="{C16B5D47-78B5-462A-9B1F-7EC85CDB2F45}" srcOrd="0" destOrd="0" presId="urn:microsoft.com/office/officeart/2008/layout/RadialCluster"/>
    <dgm:cxn modelId="{CF84D5F1-51A5-43DF-B266-08248A389C77}" type="presParOf" srcId="{C16B5D47-78B5-462A-9B1F-7EC85CDB2F45}" destId="{321BB2A4-14EB-4DD8-A6F3-4EDFBC16D2D3}" srcOrd="0" destOrd="0" presId="urn:microsoft.com/office/officeart/2008/layout/RadialCluster"/>
    <dgm:cxn modelId="{50333297-0AB0-4800-BD96-97BB380FEF96}" type="presParOf" srcId="{C16B5D47-78B5-462A-9B1F-7EC85CDB2F45}" destId="{D25EF12D-2D7E-4A87-B87A-D720341E22DF}" srcOrd="1" destOrd="0" presId="urn:microsoft.com/office/officeart/2008/layout/RadialCluster"/>
    <dgm:cxn modelId="{21CD90AD-88A6-419A-82DA-7B922DF4F6B3}" type="presParOf" srcId="{C16B5D47-78B5-462A-9B1F-7EC85CDB2F45}" destId="{AFDE603B-226F-46AE-A100-37F7CEB7E31E}" srcOrd="2" destOrd="0" presId="urn:microsoft.com/office/officeart/2008/layout/RadialCluster"/>
    <dgm:cxn modelId="{FE39643D-9E0E-48E6-B5DF-FC44A185C1FF}" type="presParOf" srcId="{C16B5D47-78B5-462A-9B1F-7EC85CDB2F45}" destId="{9B123920-FB5D-473F-A4A6-D8AB3EED0C67}" srcOrd="3" destOrd="0" presId="urn:microsoft.com/office/officeart/2008/layout/RadialCluster"/>
    <dgm:cxn modelId="{4991E83C-8E9F-4156-87EB-D98B6F0A9999}" type="presParOf" srcId="{C16B5D47-78B5-462A-9B1F-7EC85CDB2F45}" destId="{21BD8DBF-F777-4C2F-947F-EA53E764AD5B}" srcOrd="4" destOrd="0" presId="urn:microsoft.com/office/officeart/2008/layout/RadialCluster"/>
    <dgm:cxn modelId="{73DD8B4F-93F9-470C-93B4-1225A2C83135}" type="presParOf" srcId="{C16B5D47-78B5-462A-9B1F-7EC85CDB2F45}" destId="{F78C8CF3-FD88-4129-853A-485CE4AA2E86}" srcOrd="5" destOrd="0" presId="urn:microsoft.com/office/officeart/2008/layout/RadialCluster"/>
    <dgm:cxn modelId="{63AD5CFA-A2D5-4435-9E53-7704D271EA4C}" type="presParOf" srcId="{C16B5D47-78B5-462A-9B1F-7EC85CDB2F45}" destId="{47C68E3C-93AC-45F7-8C38-94D2DEB3F104}" srcOrd="6" destOrd="0" presId="urn:microsoft.com/office/officeart/2008/layout/RadialCluster"/>
    <dgm:cxn modelId="{AE41F37F-5E7C-486C-A430-05A444E4ED34}" type="presParOf" srcId="{C16B5D47-78B5-462A-9B1F-7EC85CDB2F45}" destId="{38ED9035-90A0-445F-B38E-2635CD7E9E50}" srcOrd="7" destOrd="0" presId="urn:microsoft.com/office/officeart/2008/layout/RadialCluster"/>
    <dgm:cxn modelId="{99A5ADF2-F205-4A94-A6E5-816E3263E0EE}" type="presParOf" srcId="{C16B5D47-78B5-462A-9B1F-7EC85CDB2F45}" destId="{7A324468-BF6D-4049-952F-1162512C1653}" srcOrd="8" destOrd="0" presId="urn:microsoft.com/office/officeart/2008/layout/RadialCluster"/>
    <dgm:cxn modelId="{F0CBDB43-9819-476D-AE48-35DFD0B520FC}" type="presParOf" srcId="{C16B5D47-78B5-462A-9B1F-7EC85CDB2F45}" destId="{B2231819-5DED-4F57-901B-FB146F7B06AE}" srcOrd="9" destOrd="0" presId="urn:microsoft.com/office/officeart/2008/layout/RadialCluster"/>
    <dgm:cxn modelId="{9929650D-CF7D-4E43-BE13-7BC992AF5916}" type="presParOf" srcId="{C16B5D47-78B5-462A-9B1F-7EC85CDB2F45}" destId="{AFBFC9D8-3D97-4B5E-9543-67BFE6D06E8E}" srcOrd="10" destOrd="0" presId="urn:microsoft.com/office/officeart/2008/layout/RadialCluster"/>
    <dgm:cxn modelId="{9A3C4B52-28AD-4565-9CB0-CC0BCF6E099F}" type="presParOf" srcId="{C16B5D47-78B5-462A-9B1F-7EC85CDB2F45}" destId="{48D9A6B1-6E06-485C-8980-3082026107AA}" srcOrd="11" destOrd="0" presId="urn:microsoft.com/office/officeart/2008/layout/RadialCluster"/>
    <dgm:cxn modelId="{0BAE321B-EA13-436E-948C-4A6FD4469800}" type="presParOf" srcId="{C16B5D47-78B5-462A-9B1F-7EC85CDB2F45}" destId="{230DF5A1-4F96-438C-BEBF-432E7C4A9277}" srcOrd="12" destOrd="0" presId="urn:microsoft.com/office/officeart/2008/layout/RadialCluster"/>
    <dgm:cxn modelId="{803AA9E1-6724-4C1B-A76B-CF8A2ADBB6CD}" type="presParOf" srcId="{C16B5D47-78B5-462A-9B1F-7EC85CDB2F45}" destId="{9B128159-451D-408C-AB46-5EBCD02FC8A8}" srcOrd="13" destOrd="0" presId="urn:microsoft.com/office/officeart/2008/layout/RadialCluster"/>
    <dgm:cxn modelId="{F9D45085-560E-4DAA-B189-96FDC160DA04}" type="presParOf" srcId="{C16B5D47-78B5-462A-9B1F-7EC85CDB2F45}" destId="{1773564D-2AEE-496E-988C-01ED4A5E6402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1AF00-0450-4C4C-BE83-77F4552313FC}">
      <dsp:nvSpPr>
        <dsp:cNvPr id="0" name=""/>
        <dsp:cNvSpPr/>
      </dsp:nvSpPr>
      <dsp:spPr>
        <a:xfrm>
          <a:off x="19795" y="1218716"/>
          <a:ext cx="2866009" cy="14330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Posture</a:t>
          </a:r>
          <a:endParaRPr lang="tr-TR" sz="1800" kern="1200" dirty="0"/>
        </a:p>
      </dsp:txBody>
      <dsp:txXfrm>
        <a:off x="61766" y="1260687"/>
        <a:ext cx="2782067" cy="1349062"/>
      </dsp:txXfrm>
    </dsp:sp>
    <dsp:sp modelId="{3FFDC031-C0E6-4AE6-8ADF-8B2EA9579671}">
      <dsp:nvSpPr>
        <dsp:cNvPr id="0" name=""/>
        <dsp:cNvSpPr/>
      </dsp:nvSpPr>
      <dsp:spPr>
        <a:xfrm rot="19437768">
          <a:off x="2751793" y="1489908"/>
          <a:ext cx="1400583" cy="66643"/>
        </a:xfrm>
        <a:custGeom>
          <a:avLst/>
          <a:gdLst/>
          <a:ahLst/>
          <a:cxnLst/>
          <a:rect l="0" t="0" r="0" b="0"/>
          <a:pathLst>
            <a:path>
              <a:moveTo>
                <a:pt x="0" y="33321"/>
              </a:moveTo>
              <a:lnTo>
                <a:pt x="1400583" y="33321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417070" y="1488215"/>
        <a:ext cx="70029" cy="70029"/>
      </dsp:txXfrm>
    </dsp:sp>
    <dsp:sp modelId="{4D5DC4EE-36FF-480C-9F20-D668C4477BD2}">
      <dsp:nvSpPr>
        <dsp:cNvPr id="0" name=""/>
        <dsp:cNvSpPr/>
      </dsp:nvSpPr>
      <dsp:spPr>
        <a:xfrm>
          <a:off x="4018365" y="394738"/>
          <a:ext cx="2866009" cy="14330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Static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. Siting, standing, sleeping  </a:t>
          </a:r>
          <a:endParaRPr lang="tr-TR" sz="1800" kern="1200" dirty="0"/>
        </a:p>
      </dsp:txBody>
      <dsp:txXfrm>
        <a:off x="4060336" y="436709"/>
        <a:ext cx="2782067" cy="1349062"/>
      </dsp:txXfrm>
    </dsp:sp>
    <dsp:sp modelId="{F0E4C033-595D-41CD-8019-27E9A4579B17}">
      <dsp:nvSpPr>
        <dsp:cNvPr id="0" name=""/>
        <dsp:cNvSpPr/>
      </dsp:nvSpPr>
      <dsp:spPr>
        <a:xfrm rot="2162232">
          <a:off x="2751793" y="2313885"/>
          <a:ext cx="1400583" cy="66643"/>
        </a:xfrm>
        <a:custGeom>
          <a:avLst/>
          <a:gdLst/>
          <a:ahLst/>
          <a:cxnLst/>
          <a:rect l="0" t="0" r="0" b="0"/>
          <a:pathLst>
            <a:path>
              <a:moveTo>
                <a:pt x="0" y="33321"/>
              </a:moveTo>
              <a:lnTo>
                <a:pt x="1400583" y="33321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417070" y="2312193"/>
        <a:ext cx="70029" cy="70029"/>
      </dsp:txXfrm>
    </dsp:sp>
    <dsp:sp modelId="{DBC76BA2-8979-483A-9ACE-1B490265F80B}">
      <dsp:nvSpPr>
        <dsp:cNvPr id="0" name=""/>
        <dsp:cNvSpPr/>
      </dsp:nvSpPr>
      <dsp:spPr>
        <a:xfrm>
          <a:off x="4018365" y="2042694"/>
          <a:ext cx="2866009" cy="14330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Dynamic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. Walking, running, bending etc.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800" kern="1200" dirty="0"/>
        </a:p>
      </dsp:txBody>
      <dsp:txXfrm>
        <a:off x="4060336" y="2084665"/>
        <a:ext cx="2782067" cy="1349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BB2A4-14EB-4DD8-A6F3-4EDFBC16D2D3}">
      <dsp:nvSpPr>
        <dsp:cNvPr id="0" name=""/>
        <dsp:cNvSpPr/>
      </dsp:nvSpPr>
      <dsp:spPr>
        <a:xfrm>
          <a:off x="4139105" y="2649433"/>
          <a:ext cx="1638836" cy="15354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Abnormal compensatory posture</a:t>
          </a:r>
          <a:endParaRPr lang="tr-TR" sz="1600" kern="1200" dirty="0"/>
        </a:p>
      </dsp:txBody>
      <dsp:txXfrm>
        <a:off x="4214058" y="2724386"/>
        <a:ext cx="1488930" cy="1385506"/>
      </dsp:txXfrm>
    </dsp:sp>
    <dsp:sp modelId="{D25EF12D-2D7E-4A87-B87A-D720341E22DF}">
      <dsp:nvSpPr>
        <dsp:cNvPr id="0" name=""/>
        <dsp:cNvSpPr/>
      </dsp:nvSpPr>
      <dsp:spPr>
        <a:xfrm rot="16200000">
          <a:off x="4327096" y="2018006"/>
          <a:ext cx="12628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62854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E603B-226F-46AE-A100-37F7CEB7E31E}">
      <dsp:nvSpPr>
        <dsp:cNvPr id="0" name=""/>
        <dsp:cNvSpPr/>
      </dsp:nvSpPr>
      <dsp:spPr>
        <a:xfrm>
          <a:off x="4298457" y="66446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Somatic distorsion</a:t>
          </a:r>
          <a:endParaRPr lang="tr-TR" sz="1600" kern="1200" dirty="0"/>
        </a:p>
      </dsp:txBody>
      <dsp:txXfrm>
        <a:off x="4362901" y="130890"/>
        <a:ext cx="1191244" cy="1191244"/>
      </dsp:txXfrm>
    </dsp:sp>
    <dsp:sp modelId="{9B123920-FB5D-473F-A4A6-D8AB3EED0C67}">
      <dsp:nvSpPr>
        <dsp:cNvPr id="0" name=""/>
        <dsp:cNvSpPr/>
      </dsp:nvSpPr>
      <dsp:spPr>
        <a:xfrm rot="19285714">
          <a:off x="5690860" y="2514811"/>
          <a:ext cx="7982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8295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D8DBF-F777-4C2F-947F-EA53E764AD5B}">
      <dsp:nvSpPr>
        <dsp:cNvPr id="0" name=""/>
        <dsp:cNvSpPr/>
      </dsp:nvSpPr>
      <dsp:spPr>
        <a:xfrm>
          <a:off x="6402074" y="1079495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/>
            <a:t>Impaired proprioception</a:t>
          </a:r>
          <a:endParaRPr lang="tr-TR" sz="1200" kern="1200" dirty="0"/>
        </a:p>
      </dsp:txBody>
      <dsp:txXfrm>
        <a:off x="6466518" y="1143939"/>
        <a:ext cx="1191244" cy="1191244"/>
      </dsp:txXfrm>
    </dsp:sp>
    <dsp:sp modelId="{F78C8CF3-FD88-4129-853A-485CE4AA2E86}">
      <dsp:nvSpPr>
        <dsp:cNvPr id="0" name=""/>
        <dsp:cNvSpPr/>
      </dsp:nvSpPr>
      <dsp:spPr>
        <a:xfrm rot="771429">
          <a:off x="5763236" y="3734686"/>
          <a:ext cx="11730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3095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68E3C-93AC-45F7-8C38-94D2DEB3F104}">
      <dsp:nvSpPr>
        <dsp:cNvPr id="0" name=""/>
        <dsp:cNvSpPr/>
      </dsp:nvSpPr>
      <dsp:spPr>
        <a:xfrm>
          <a:off x="6921625" y="3355794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Poor gait timing</a:t>
          </a:r>
          <a:endParaRPr lang="tr-TR" sz="1600" kern="1200" dirty="0"/>
        </a:p>
      </dsp:txBody>
      <dsp:txXfrm>
        <a:off x="6986069" y="3420238"/>
        <a:ext cx="1191244" cy="1191244"/>
      </dsp:txXfrm>
    </dsp:sp>
    <dsp:sp modelId="{38ED9035-90A0-445F-B38E-2635CD7E9E50}">
      <dsp:nvSpPr>
        <dsp:cNvPr id="0" name=""/>
        <dsp:cNvSpPr/>
      </dsp:nvSpPr>
      <dsp:spPr>
        <a:xfrm rot="3857143">
          <a:off x="5015192" y="4683046"/>
          <a:ext cx="11059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5919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24468-BF6D-4049-952F-1162512C1653}">
      <dsp:nvSpPr>
        <dsp:cNvPr id="0" name=""/>
        <dsp:cNvSpPr/>
      </dsp:nvSpPr>
      <dsp:spPr>
        <a:xfrm>
          <a:off x="5465877" y="5181245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Physical and emotional stress</a:t>
          </a:r>
          <a:endParaRPr lang="tr-TR" sz="1600" kern="1200" dirty="0"/>
        </a:p>
      </dsp:txBody>
      <dsp:txXfrm>
        <a:off x="5530321" y="5245689"/>
        <a:ext cx="1191244" cy="1191244"/>
      </dsp:txXfrm>
    </dsp:sp>
    <dsp:sp modelId="{B2231819-5DED-4F57-901B-FB146F7B06AE}">
      <dsp:nvSpPr>
        <dsp:cNvPr id="0" name=""/>
        <dsp:cNvSpPr/>
      </dsp:nvSpPr>
      <dsp:spPr>
        <a:xfrm rot="6942857">
          <a:off x="3795936" y="4683046"/>
          <a:ext cx="11059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5919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BFC9D8-3D97-4B5E-9543-67BFE6D06E8E}">
      <dsp:nvSpPr>
        <dsp:cNvPr id="0" name=""/>
        <dsp:cNvSpPr/>
      </dsp:nvSpPr>
      <dsp:spPr>
        <a:xfrm>
          <a:off x="3131038" y="5181245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Chronic lameness</a:t>
          </a:r>
          <a:endParaRPr lang="tr-TR" sz="1600" kern="1200" dirty="0"/>
        </a:p>
      </dsp:txBody>
      <dsp:txXfrm>
        <a:off x="3195482" y="5245689"/>
        <a:ext cx="1191244" cy="1191244"/>
      </dsp:txXfrm>
    </dsp:sp>
    <dsp:sp modelId="{48D9A6B1-6E06-485C-8980-3082026107AA}">
      <dsp:nvSpPr>
        <dsp:cNvPr id="0" name=""/>
        <dsp:cNvSpPr/>
      </dsp:nvSpPr>
      <dsp:spPr>
        <a:xfrm rot="10028571">
          <a:off x="3056757" y="3726118"/>
          <a:ext cx="10960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6088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DF5A1-4F96-438C-BEBF-432E7C4A9277}">
      <dsp:nvSpPr>
        <dsp:cNvPr id="0" name=""/>
        <dsp:cNvSpPr/>
      </dsp:nvSpPr>
      <dsp:spPr>
        <a:xfrm>
          <a:off x="1600213" y="3320408"/>
          <a:ext cx="1470284" cy="13909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Predisposition to injury</a:t>
          </a:r>
          <a:endParaRPr lang="tr-TR" sz="1400" kern="1200" dirty="0"/>
        </a:p>
      </dsp:txBody>
      <dsp:txXfrm>
        <a:off x="1668111" y="3388306"/>
        <a:ext cx="1334488" cy="1255109"/>
      </dsp:txXfrm>
    </dsp:sp>
    <dsp:sp modelId="{9B128159-451D-408C-AB46-5EBCD02FC8A8}">
      <dsp:nvSpPr>
        <dsp:cNvPr id="0" name=""/>
        <dsp:cNvSpPr/>
      </dsp:nvSpPr>
      <dsp:spPr>
        <a:xfrm rot="13114286">
          <a:off x="3427891" y="2514811"/>
          <a:ext cx="7982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8295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3564D-2AEE-496E-988C-01ED4A5E6402}">
      <dsp:nvSpPr>
        <dsp:cNvPr id="0" name=""/>
        <dsp:cNvSpPr/>
      </dsp:nvSpPr>
      <dsp:spPr>
        <a:xfrm>
          <a:off x="2194840" y="1079495"/>
          <a:ext cx="1320132" cy="13201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Delayed healing</a:t>
          </a:r>
          <a:endParaRPr lang="tr-TR" sz="1600" kern="1200" dirty="0"/>
        </a:p>
      </dsp:txBody>
      <dsp:txXfrm>
        <a:off x="2259284" y="1143939"/>
        <a:ext cx="1191244" cy="1191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D3BD4-CB74-40B0-B8B2-264E168A0B44}" type="datetimeFigureOut">
              <a:rPr lang="tr-TR" smtClean="0"/>
              <a:t>6.10.2021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CAF7C-D152-409E-885A-6A07B604B8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793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CAF7C-D152-409E-885A-6A07B604B8F7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17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81F5-4D67-4B5F-BF46-F15B26A64B3E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92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B11E-9D17-46B1-8A56-79854D1A255C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741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E7C5-77D0-413A-A9EA-1AD10E230B05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949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D89F-76F1-4608-936B-F3862AB6FBED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038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FA53-2B36-48A7-892A-C281B83D3F19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85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F62E-387D-4594-B13A-4C642924C145}" type="datetime1">
              <a:rPr lang="tr-TR" smtClean="0"/>
              <a:t>6.10.2021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5423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6011-04E7-47A5-9A82-6DDED7E17129}" type="datetime1">
              <a:rPr lang="tr-TR" smtClean="0"/>
              <a:t>6.10.2021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0183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3BB0-B144-4BC7-BB3D-1B2F01011E04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7769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0069-5206-40A9-A188-8F76E130664A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10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4B8-9A17-415C-8B4D-AB98DAE6F415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328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EBD9A-7313-442A-86B1-EBA7E25D2DAC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927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C7BF-C9D2-40EB-A674-E2FFB8C3D8D1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532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94863-C802-4FEA-899F-FA7AB59840F9}" type="datetime1">
              <a:rPr lang="tr-TR" smtClean="0"/>
              <a:t>6.10.2021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90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37CA5-C93D-46BD-B743-33CAFFE6456A}" type="datetime1">
              <a:rPr lang="tr-TR" smtClean="0"/>
              <a:t>6.10.2021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444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184E-6529-428B-9D78-5172076EB3D5}" type="datetime1">
              <a:rPr lang="tr-TR" smtClean="0"/>
              <a:t>6.10.2021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25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DE55-CD01-44F7-842F-F9FD40320256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45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4242-8EDC-44E6-88F8-0045588C59E3}" type="datetime1">
              <a:rPr lang="tr-TR" smtClean="0"/>
              <a:t>6.10.2021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177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D85436C-B70C-4F2D-BC58-65697F5CEC50}" type="datetime1">
              <a:rPr lang="tr-TR" smtClean="0"/>
              <a:t>6.10.2021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346C5BC-4C03-4EBF-AE6D-E159B82B1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776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ivcjournal.com/normal-and-abnormal-equine-postur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90769" y="2493127"/>
            <a:ext cx="8689976" cy="1722781"/>
          </a:xfrm>
        </p:spPr>
        <p:txBody>
          <a:bodyPr>
            <a:normAutofit/>
          </a:bodyPr>
          <a:lstStyle/>
          <a:p>
            <a:r>
              <a:rPr lang="tr-T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PHYSIOTHERAPY  </a:t>
            </a:r>
            <a:r>
              <a:rPr lang="tr-TR" sz="5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rehabılıtatıon</a:t>
            </a:r>
            <a:endParaRPr lang="tr-T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3734719" y="4524105"/>
            <a:ext cx="4802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Dr. Pınar CAN</a:t>
            </a:r>
          </a:p>
          <a:p>
            <a:pPr algn="ctr"/>
            <a:r>
              <a:rPr lang="tr-TR" dirty="0" smtClean="0"/>
              <a:t>pcan@ankara.edu.tr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30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26474" y="1770673"/>
            <a:ext cx="10351752" cy="2736819"/>
          </a:xfrm>
        </p:spPr>
        <p:txBody>
          <a:bodyPr/>
          <a:lstStyle/>
          <a:p>
            <a:r>
              <a:rPr lang="tr-TR" dirty="0"/>
              <a:t>Neuromuscular </a:t>
            </a:r>
            <a:r>
              <a:rPr lang="tr-TR" dirty="0" smtClean="0"/>
              <a:t>anatomophysIology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AF6D-3163-468B-B0A9-DA8FDD1DB33C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82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Posture?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1892357"/>
            <a:ext cx="10363826" cy="1304363"/>
          </a:xfrm>
        </p:spPr>
        <p:txBody>
          <a:bodyPr/>
          <a:lstStyle/>
          <a:p>
            <a:r>
              <a:rPr lang="tr-TR" cap="none" dirty="0"/>
              <a:t>defined as the attitude assumed by the body either with support during the course of muscular activity, or as a result of the coordinated action performed by a group of muscles working to maintain the </a:t>
            </a:r>
            <a:r>
              <a:rPr lang="tr-TR" cap="none" dirty="0" smtClean="0"/>
              <a:t>stability.</a:t>
            </a:r>
          </a:p>
          <a:p>
            <a:pPr marL="0" indent="0">
              <a:buNone/>
            </a:pPr>
            <a:endParaRPr lang="tr-TR" cap="none" dirty="0" smtClean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CE25-A4E4-4666-8AB6-9F8E5C491BF7}" type="datetime1">
              <a:rPr lang="tr-TR" smtClean="0"/>
              <a:t>6.10.2021</a:t>
            </a:fld>
            <a:endParaRPr lang="tr-TR"/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2655927671"/>
              </p:ext>
            </p:extLst>
          </p:nvPr>
        </p:nvGraphicFramePr>
        <p:xfrm>
          <a:off x="1422400" y="2774838"/>
          <a:ext cx="6890327" cy="387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86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Why posture is important?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965311"/>
            <a:ext cx="10363826" cy="1789272"/>
          </a:xfrm>
        </p:spPr>
        <p:txBody>
          <a:bodyPr>
            <a:normAutofit/>
          </a:bodyPr>
          <a:lstStyle/>
          <a:p>
            <a:r>
              <a:rPr lang="tr-TR" cap="none" dirty="0"/>
              <a:t>poor posture is significantly implicated in primary injury and secondary </a:t>
            </a:r>
            <a:r>
              <a:rPr lang="tr-TR" cap="none" dirty="0" smtClean="0"/>
              <a:t>dysfunction</a:t>
            </a:r>
          </a:p>
          <a:p>
            <a:r>
              <a:rPr lang="tr-TR" cap="none" dirty="0" smtClean="0"/>
              <a:t>It is more very important </a:t>
            </a:r>
            <a:r>
              <a:rPr lang="tr-TR" cap="none" dirty="0"/>
              <a:t>for horses, because it helps us to understand how their complex neuro-musculoskeletal system is </a:t>
            </a:r>
            <a:r>
              <a:rPr lang="tr-TR" cap="none" dirty="0" smtClean="0"/>
              <a:t>functioning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C576-5327-44D2-B626-8B5050513052}" type="datetime1">
              <a:rPr lang="tr-TR" smtClean="0"/>
              <a:t>6.10.2021</a:t>
            </a:fld>
            <a:endParaRPr lang="tr-TR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960" y="3736963"/>
            <a:ext cx="3103133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Postural changes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1870610"/>
            <a:ext cx="10363826" cy="1913963"/>
          </a:xfrm>
        </p:spPr>
        <p:txBody>
          <a:bodyPr/>
          <a:lstStyle/>
          <a:p>
            <a:r>
              <a:rPr lang="tr-TR" cap="none" dirty="0" smtClean="0"/>
              <a:t>In nature, predators select the weak, sick or lame individuals</a:t>
            </a:r>
          </a:p>
          <a:p>
            <a:r>
              <a:rPr lang="tr-TR" cap="none" dirty="0" smtClean="0"/>
              <a:t>Horses develop postural compensation strategies to hide their weakness or lameness</a:t>
            </a:r>
          </a:p>
          <a:p>
            <a:r>
              <a:rPr lang="tr-TR" cap="none" dirty="0" smtClean="0"/>
              <a:t>Postural changes can be the sign of subclinic lameness in horses</a:t>
            </a:r>
          </a:p>
          <a:p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3C423-24A2-4555-9F04-27C40D5ACB1E}" type="datetime1">
              <a:rPr lang="tr-TR" smtClean="0"/>
              <a:t>6.10.2021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586" y="3784573"/>
            <a:ext cx="4048095" cy="270685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718" y="6491432"/>
            <a:ext cx="6096528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A2A73-4AE0-44E3-BA3B-96158FF38B31}" type="datetime1">
              <a:rPr lang="tr-TR" smtClean="0"/>
              <a:t>6.10.2021</a:t>
            </a:fld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6673944" y="2843839"/>
            <a:ext cx="4752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If the left </a:t>
            </a:r>
            <a:r>
              <a:rPr lang="en-US" dirty="0" smtClean="0"/>
              <a:t>fore</a:t>
            </a:r>
            <a:r>
              <a:rPr lang="tr-TR" dirty="0" err="1" smtClean="0"/>
              <a:t>limb</a:t>
            </a:r>
            <a:r>
              <a:rPr lang="en-US" dirty="0" smtClean="0"/>
              <a:t> </a:t>
            </a:r>
            <a:r>
              <a:rPr lang="en-US" dirty="0"/>
              <a:t>is lame, the horse</a:t>
            </a:r>
          </a:p>
          <a:p>
            <a:r>
              <a:rPr lang="en-US" dirty="0"/>
              <a:t>compensates by throwing his weight back onto the diagonal hind limb by lifting his head and </a:t>
            </a:r>
            <a:r>
              <a:rPr lang="en-US" dirty="0" smtClean="0"/>
              <a:t>neck</a:t>
            </a:r>
            <a:endParaRPr lang="tr-TR" dirty="0"/>
          </a:p>
        </p:txBody>
      </p:sp>
      <p:grpSp>
        <p:nvGrpSpPr>
          <p:cNvPr id="7" name="Grup 6"/>
          <p:cNvGrpSpPr/>
          <p:nvPr/>
        </p:nvGrpSpPr>
        <p:grpSpPr>
          <a:xfrm>
            <a:off x="1757262" y="798277"/>
            <a:ext cx="5113438" cy="5300442"/>
            <a:chOff x="1757262" y="798277"/>
            <a:chExt cx="5113438" cy="5300442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7262" y="798277"/>
              <a:ext cx="4893750" cy="5267560"/>
            </a:xfrm>
            <a:prstGeom prst="rect">
              <a:avLst/>
            </a:prstGeom>
          </p:spPr>
        </p:pic>
        <p:sp>
          <p:nvSpPr>
            <p:cNvPr id="6" name="Metin kutusu 5"/>
            <p:cNvSpPr txBox="1"/>
            <p:nvPr/>
          </p:nvSpPr>
          <p:spPr>
            <a:xfrm>
              <a:off x="5346700" y="5883275"/>
              <a:ext cx="1524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 smtClean="0"/>
                <a:t>Williams </a:t>
              </a:r>
              <a:r>
                <a:rPr lang="tr-TR" sz="800" dirty="0" err="1" smtClean="0"/>
                <a:t>and</a:t>
              </a:r>
              <a:r>
                <a:rPr lang="tr-TR" sz="800" dirty="0" smtClean="0"/>
                <a:t> </a:t>
              </a:r>
              <a:r>
                <a:rPr lang="tr-TR" sz="800" dirty="0" err="1" smtClean="0"/>
                <a:t>McKenna</a:t>
              </a:r>
              <a:r>
                <a:rPr lang="tr-TR" sz="800" dirty="0" smtClean="0"/>
                <a:t>, 2016</a:t>
              </a:r>
              <a:endParaRPr lang="tr-T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89437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2E713-CFDF-4F4F-BC09-BC30614CA78C}" type="datetime1">
              <a:rPr lang="tr-TR" smtClean="0"/>
              <a:t>6.10.2021</a:t>
            </a:fld>
            <a:endParaRPr lang="tr-TR"/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778980366"/>
              </p:ext>
            </p:extLst>
          </p:nvPr>
        </p:nvGraphicFramePr>
        <p:xfrm>
          <a:off x="1242290" y="123920"/>
          <a:ext cx="9841972" cy="656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0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88611"/>
          </a:xfrm>
        </p:spPr>
        <p:txBody>
          <a:bodyPr>
            <a:normAutofit/>
          </a:bodyPr>
          <a:lstStyle/>
          <a:p>
            <a:r>
              <a:rPr lang="tr-TR" sz="3200" cap="none" dirty="0" smtClean="0"/>
              <a:t>Cause of abnormal postural changes</a:t>
            </a:r>
            <a:endParaRPr lang="tr-TR" sz="32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0456" y="1438970"/>
            <a:ext cx="6969462" cy="2802116"/>
          </a:xfrm>
        </p:spPr>
        <p:txBody>
          <a:bodyPr>
            <a:normAutofit/>
          </a:bodyPr>
          <a:lstStyle/>
          <a:p>
            <a:r>
              <a:rPr lang="tr-TR" sz="1800" cap="none" dirty="0"/>
              <a:t>Restricted exercise </a:t>
            </a:r>
            <a:endParaRPr lang="tr-TR" sz="1800" cap="none" dirty="0" smtClean="0"/>
          </a:p>
          <a:p>
            <a:r>
              <a:rPr lang="tr-TR" sz="1800" cap="none" dirty="0"/>
              <a:t>Dietary </a:t>
            </a:r>
            <a:r>
              <a:rPr lang="tr-TR" sz="1800" cap="none" dirty="0" smtClean="0"/>
              <a:t>changes (can change the masticatory pattern thus leading temporomandibular joint problems)</a:t>
            </a:r>
          </a:p>
          <a:p>
            <a:r>
              <a:rPr lang="tr-TR" sz="1800" cap="none" dirty="0"/>
              <a:t>Use of force by </a:t>
            </a:r>
            <a:r>
              <a:rPr lang="tr-TR" sz="1800" cap="none" dirty="0" smtClean="0"/>
              <a:t>humans- improper shanking etc. </a:t>
            </a:r>
          </a:p>
          <a:p>
            <a:r>
              <a:rPr lang="tr-TR" sz="1800" cap="none" dirty="0" smtClean="0"/>
              <a:t>Improper </a:t>
            </a:r>
            <a:r>
              <a:rPr lang="tr-TR" sz="1800" cap="none" dirty="0"/>
              <a:t>hoof trimming – especially long </a:t>
            </a:r>
            <a:r>
              <a:rPr lang="tr-TR" sz="1800" cap="none" dirty="0" smtClean="0"/>
              <a:t>toes</a:t>
            </a:r>
          </a:p>
          <a:p>
            <a:r>
              <a:rPr lang="tr-TR" sz="1800" cap="none" dirty="0"/>
              <a:t>Inadequate dental </a:t>
            </a:r>
            <a:r>
              <a:rPr lang="tr-TR" sz="1800" cap="none" dirty="0" smtClean="0"/>
              <a:t>care- malocclusions</a:t>
            </a:r>
            <a:endParaRPr lang="tr-TR" sz="1800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A794A-5E1F-474D-BCB1-E312FB5AE788}" type="datetime1">
              <a:rPr lang="tr-TR" smtClean="0"/>
              <a:t>6.10.2021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r="50895"/>
          <a:stretch/>
        </p:blipFill>
        <p:spPr>
          <a:xfrm>
            <a:off x="8582703" y="1827068"/>
            <a:ext cx="2695523" cy="293889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 rot="16200000">
            <a:off x="9577588" y="3095492"/>
            <a:ext cx="3577191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00" dirty="0"/>
              <a:t>https://www.americanfarriers.com/ext/resources/images/2012plus/2008/01/5730/before_after.jpg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1" y="4269798"/>
            <a:ext cx="2677871" cy="214229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834931" y="6440807"/>
            <a:ext cx="24182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https://www.texasequinedentist.com/images/incisors.png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55" y="4269125"/>
            <a:ext cx="3446463" cy="2154040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4325937" y="6451204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600" dirty="0"/>
              <a:t>https://www.quarterhorsenews.com/wp-content/uploads/2015/03/DMT_shank-800x500.jpg</a:t>
            </a:r>
          </a:p>
        </p:txBody>
      </p:sp>
    </p:spTree>
    <p:extLst>
      <p:ext uri="{BB962C8B-B14F-4D97-AF65-F5344CB8AC3E}">
        <p14:creationId xmlns:p14="http://schemas.microsoft.com/office/powerpoint/2010/main" val="30418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25AC8-2343-48BF-BF58-8652637C4691}" type="datetime1">
              <a:rPr lang="tr-TR" smtClean="0"/>
              <a:t>6.10.2021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767" y="1590892"/>
            <a:ext cx="9633234" cy="350758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144177" y="5144625"/>
            <a:ext cx="42997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dirty="0"/>
              <a:t>https://ivcjournal.com/wp-content/uploads/posture_figure1ab.jpg</a:t>
            </a:r>
          </a:p>
        </p:txBody>
      </p:sp>
    </p:spTree>
    <p:extLst>
      <p:ext uri="{BB962C8B-B14F-4D97-AF65-F5344CB8AC3E}">
        <p14:creationId xmlns:p14="http://schemas.microsoft.com/office/powerpoint/2010/main" val="3760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60901"/>
          </a:xfrm>
        </p:spPr>
        <p:txBody>
          <a:bodyPr>
            <a:normAutofit/>
          </a:bodyPr>
          <a:lstStyle/>
          <a:p>
            <a:r>
              <a:rPr lang="tr-TR" sz="2000" cap="none" dirty="0"/>
              <a:t>If a horse </a:t>
            </a:r>
            <a:r>
              <a:rPr lang="tr-TR" sz="2000" cap="none" dirty="0" smtClean="0"/>
              <a:t>refusing to do what </a:t>
            </a:r>
            <a:r>
              <a:rPr lang="tr-TR" sz="2000" cap="none" dirty="0"/>
              <a:t>you want him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702075"/>
            <a:ext cx="10363826" cy="1913962"/>
          </a:xfrm>
        </p:spPr>
        <p:txBody>
          <a:bodyPr/>
          <a:lstStyle/>
          <a:p>
            <a:r>
              <a:rPr lang="tr-TR" cap="none" dirty="0"/>
              <a:t>He doesn’t understand what you want </a:t>
            </a:r>
          </a:p>
          <a:p>
            <a:r>
              <a:rPr lang="tr-TR" cap="none" dirty="0" smtClean="0"/>
              <a:t>He </a:t>
            </a:r>
            <a:r>
              <a:rPr lang="tr-TR" cap="none" dirty="0"/>
              <a:t>is not physically capable of doing what you want </a:t>
            </a:r>
            <a:endParaRPr lang="tr-TR" cap="none" dirty="0" smtClean="0"/>
          </a:p>
          <a:p>
            <a:r>
              <a:rPr lang="tr-TR" cap="none" dirty="0" smtClean="0"/>
              <a:t>Or It hurts (cause pain) him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854E-A5DA-4EA6-8BBA-26079DB1DEAD}" type="datetime1">
              <a:rPr lang="tr-TR" smtClean="0"/>
              <a:t>6.10.2021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3799481"/>
            <a:ext cx="3306041" cy="2448919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43563" y="6248400"/>
            <a:ext cx="3446463" cy="278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https://cdn.shortpixel.ai/client/q_lossy,ret_img,w_540/https://horseauthority.co/wp-content/uploads/2016/05/Q33.jpg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31" y="3799480"/>
            <a:ext cx="3670756" cy="2448919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4800118" y="6248400"/>
            <a:ext cx="3443337" cy="183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https://www.medequestrian.co.uk/wp-content/uploads/2012/09/horses_534146.jpg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003" y="2055667"/>
            <a:ext cx="3185345" cy="23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/>
              <a:t>Functional </a:t>
            </a:r>
            <a:r>
              <a:rPr lang="tr-TR" cap="none" dirty="0" smtClean="0"/>
              <a:t>anatomy?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1769992"/>
            <a:ext cx="10363826" cy="1455935"/>
          </a:xfrm>
        </p:spPr>
        <p:txBody>
          <a:bodyPr/>
          <a:lstStyle/>
          <a:p>
            <a:r>
              <a:rPr lang="tr-TR" cap="none" dirty="0"/>
              <a:t>the study of movement and physical </a:t>
            </a:r>
            <a:r>
              <a:rPr lang="tr-TR" cap="none" dirty="0" smtClean="0"/>
              <a:t>activity</a:t>
            </a:r>
          </a:p>
          <a:p>
            <a:r>
              <a:rPr lang="tr-TR" cap="none" dirty="0"/>
              <a:t>functional anatomy is the </a:t>
            </a:r>
            <a:r>
              <a:rPr lang="tr-TR" cap="none" dirty="0" smtClean="0"/>
              <a:t>cornerstone of </a:t>
            </a:r>
            <a:r>
              <a:rPr lang="tr-TR" cap="none" dirty="0" smtClean="0">
                <a:solidFill>
                  <a:srgbClr val="FF0000"/>
                </a:solidFill>
              </a:rPr>
              <a:t>biomechanics.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103B4-2A55-460F-9D4E-E32CA52FE9C7}" type="datetime1">
              <a:rPr lang="tr-TR" smtClean="0"/>
              <a:t>6.10.2021</a:t>
            </a:fld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82" y="3337591"/>
            <a:ext cx="3890095" cy="2866084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5832764" y="4287267"/>
            <a:ext cx="5056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The difference between equine and canine back </a:t>
            </a:r>
            <a:r>
              <a:rPr lang="tr-TR" sz="1600" dirty="0" smtClean="0"/>
              <a:t>movements (Williams and McKenna, 2014)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60950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Lecture plan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3"/>
          </p:nvPr>
        </p:nvSpPr>
        <p:spPr>
          <a:xfrm>
            <a:off x="913775" y="2316416"/>
            <a:ext cx="5106027" cy="3931983"/>
          </a:xfrm>
        </p:spPr>
        <p:txBody>
          <a:bodyPr>
            <a:noAutofit/>
          </a:bodyPr>
          <a:lstStyle/>
          <a:p>
            <a:pPr lvl="0">
              <a:buClr>
                <a:prstClr val="black"/>
              </a:buClr>
            </a:pPr>
            <a:r>
              <a:rPr lang="tr-T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tr-TR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euromuscular anatomophysiology</a:t>
            </a:r>
          </a:p>
          <a:p>
            <a:pPr lvl="0">
              <a:buClr>
                <a:prstClr val="black"/>
              </a:buClr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natomy and basic biomechanical concepts</a:t>
            </a:r>
          </a:p>
          <a:p>
            <a:pPr lvl="0">
              <a:buClr>
                <a:prstClr val="black"/>
              </a:buClr>
            </a:pP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Sports Horse Care</a:t>
            </a:r>
          </a:p>
          <a:p>
            <a:pPr lvl="0">
              <a:buClr>
                <a:prstClr val="black"/>
              </a:buClr>
            </a:pP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Sports Horse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  <a:p>
            <a:pPr lvl="0">
              <a:buClr>
                <a:prstClr val="black"/>
              </a:buClr>
            </a:pP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Massage Therapy</a:t>
            </a:r>
          </a:p>
          <a:p>
            <a:pPr lvl="0">
              <a:buClr>
                <a:prstClr val="black"/>
              </a:buClr>
            </a:pP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Electrotherapy</a:t>
            </a:r>
          </a:p>
          <a:p>
            <a:pPr lvl="0">
              <a:buClr>
                <a:prstClr val="black"/>
              </a:buClr>
            </a:pP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Ultrasound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</a:p>
          <a:p>
            <a:pPr marL="0" lvl="0" indent="0">
              <a:buClr>
                <a:prstClr val="black"/>
              </a:buClr>
              <a:buNone/>
            </a:pPr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14"/>
          </p:nvPr>
        </p:nvSpPr>
        <p:spPr>
          <a:xfrm>
            <a:off x="6172825" y="2316417"/>
            <a:ext cx="5105401" cy="4115561"/>
          </a:xfrm>
        </p:spPr>
        <p:txBody>
          <a:bodyPr>
            <a:normAutofit lnSpcReduction="10000"/>
          </a:bodyPr>
          <a:lstStyle/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</a:p>
          <a:p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Thermotherapy</a:t>
            </a:r>
          </a:p>
          <a:p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Hydrotheraphy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Acupuncture and its basic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Acupuncture and application areas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Rehabilitation of Physical Therapy in Tendo and Joint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</a:p>
          <a:p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Physical Therapy Rehabilitation in Horse with Low Back Pain</a:t>
            </a:r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6F355-FC78-4702-9617-7B0B20C3A88E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05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41F0A-2863-4653-966C-DD2FF997B266}" type="datetime1">
              <a:rPr lang="tr-TR" smtClean="0"/>
              <a:t>6.10.2021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1" y="2156085"/>
            <a:ext cx="5911121" cy="409231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28925" y="6248400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700" dirty="0"/>
              <a:t>https://inkymousestudios.com/wp-content/uploads/2015/07/equine-skeletal-anatomy-poster.jpg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856" y="366602"/>
            <a:ext cx="5734962" cy="397863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6707511" y="4402074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700" dirty="0"/>
              <a:t>https://cdn.britannica.com/72/106172-050-12622D01/dog-skeleton.jpg</a:t>
            </a:r>
          </a:p>
        </p:txBody>
      </p:sp>
      <p:sp>
        <p:nvSpPr>
          <p:cNvPr id="9" name="Oval 8"/>
          <p:cNvSpPr/>
          <p:nvPr/>
        </p:nvSpPr>
        <p:spPr>
          <a:xfrm>
            <a:off x="1391320" y="2798618"/>
            <a:ext cx="3602182" cy="1126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/>
          <p:cNvSpPr/>
          <p:nvPr/>
        </p:nvSpPr>
        <p:spPr>
          <a:xfrm>
            <a:off x="6707511" y="914399"/>
            <a:ext cx="3602182" cy="1126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Bağlayıcı 11"/>
          <p:cNvCxnSpPr>
            <a:stCxn id="10" idx="1"/>
          </p:cNvCxnSpPr>
          <p:nvPr/>
        </p:nvCxnSpPr>
        <p:spPr>
          <a:xfrm flipH="1" flipV="1">
            <a:off x="4779818" y="1066800"/>
            <a:ext cx="2455220" cy="125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/>
          <p:cNvCxnSpPr>
            <a:stCxn id="9" idx="7"/>
          </p:cNvCxnSpPr>
          <p:nvPr/>
        </p:nvCxnSpPr>
        <p:spPr>
          <a:xfrm flipV="1">
            <a:off x="4465975" y="1094509"/>
            <a:ext cx="313843" cy="18690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etin kutusu 14"/>
          <p:cNvSpPr txBox="1"/>
          <p:nvPr/>
        </p:nvSpPr>
        <p:spPr>
          <a:xfrm>
            <a:off x="1391320" y="697468"/>
            <a:ext cx="424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Vertebral column=axial skeleton</a:t>
            </a:r>
            <a:endParaRPr lang="tr-TR" dirty="0"/>
          </a:p>
        </p:txBody>
      </p:sp>
      <p:sp>
        <p:nvSpPr>
          <p:cNvPr id="16" name="Oval 15"/>
          <p:cNvSpPr/>
          <p:nvPr/>
        </p:nvSpPr>
        <p:spPr>
          <a:xfrm rot="1713362">
            <a:off x="1532447" y="3870364"/>
            <a:ext cx="540327" cy="1886729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/>
          <p:cNvSpPr/>
          <p:nvPr/>
        </p:nvSpPr>
        <p:spPr>
          <a:xfrm rot="1713362">
            <a:off x="3460134" y="3870363"/>
            <a:ext cx="540327" cy="1886729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/>
          <p:cNvSpPr/>
          <p:nvPr/>
        </p:nvSpPr>
        <p:spPr>
          <a:xfrm rot="784803">
            <a:off x="6898132" y="1900414"/>
            <a:ext cx="540327" cy="2377691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/>
          <p:cNvSpPr/>
          <p:nvPr/>
        </p:nvSpPr>
        <p:spPr>
          <a:xfrm rot="709418">
            <a:off x="9296813" y="2101505"/>
            <a:ext cx="540327" cy="2202193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1" name="Düz Bağlayıcı 20"/>
          <p:cNvCxnSpPr>
            <a:stCxn id="17" idx="6"/>
          </p:cNvCxnSpPr>
          <p:nvPr/>
        </p:nvCxnSpPr>
        <p:spPr>
          <a:xfrm>
            <a:off x="3967595" y="4942871"/>
            <a:ext cx="4012623" cy="4742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/>
          <p:cNvCxnSpPr>
            <a:stCxn id="19" idx="4"/>
          </p:cNvCxnSpPr>
          <p:nvPr/>
        </p:nvCxnSpPr>
        <p:spPr>
          <a:xfrm flipH="1">
            <a:off x="7994073" y="4280336"/>
            <a:ext cx="1347290" cy="115418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etin kutusu 23"/>
          <p:cNvSpPr txBox="1"/>
          <p:nvPr/>
        </p:nvSpPr>
        <p:spPr>
          <a:xfrm>
            <a:off x="6690812" y="5492586"/>
            <a:ext cx="361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Limbs=appendicular skeleton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99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F458-0CA0-432C-A028-5F129D5DEDE1}" type="datetime1">
              <a:rPr lang="tr-TR" smtClean="0"/>
              <a:t>6.10.2021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16" y="433098"/>
            <a:ext cx="4048125" cy="6072188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 rot="16200000">
            <a:off x="-1919012" y="3100372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700" dirty="0"/>
              <a:t>https://skequestrian.files.wordpress.com/2018/12/a454e6df3f1ef979e8c8bbd5d24b9833.jpg?w=370&amp;h=&amp;crop=1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5477197" y="571878"/>
            <a:ext cx="322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Muscle contracts&amp;relaxes</a:t>
            </a:r>
            <a:endParaRPr lang="tr-TR" dirty="0"/>
          </a:p>
        </p:txBody>
      </p:sp>
      <p:grpSp>
        <p:nvGrpSpPr>
          <p:cNvPr id="22" name="Grup 21"/>
          <p:cNvGrpSpPr/>
          <p:nvPr/>
        </p:nvGrpSpPr>
        <p:grpSpPr>
          <a:xfrm>
            <a:off x="5997545" y="750584"/>
            <a:ext cx="568036" cy="1278992"/>
            <a:chOff x="6026727" y="1140446"/>
            <a:chExt cx="568036" cy="1278992"/>
          </a:xfrm>
        </p:grpSpPr>
        <p:sp>
          <p:nvSpPr>
            <p:cNvPr id="9" name="Aşağı Ok 8"/>
            <p:cNvSpPr/>
            <p:nvPr/>
          </p:nvSpPr>
          <p:spPr>
            <a:xfrm>
              <a:off x="6026727" y="1311442"/>
              <a:ext cx="568036" cy="11079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Metin kutusu 9"/>
            <p:cNvSpPr txBox="1"/>
            <p:nvPr/>
          </p:nvSpPr>
          <p:spPr>
            <a:xfrm rot="16200000">
              <a:off x="5805054" y="1496107"/>
              <a:ext cx="1080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/>
                <a:t>Force</a:t>
              </a:r>
              <a:endParaRPr lang="tr-TR" dirty="0"/>
            </a:p>
          </p:txBody>
        </p:sp>
      </p:grpSp>
      <p:sp>
        <p:nvSpPr>
          <p:cNvPr id="12" name="Metin kutusu 11"/>
          <p:cNvSpPr txBox="1"/>
          <p:nvPr/>
        </p:nvSpPr>
        <p:spPr>
          <a:xfrm>
            <a:off x="5663045" y="2024560"/>
            <a:ext cx="136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</a:t>
            </a:r>
            <a:r>
              <a:rPr lang="tr-TR" dirty="0" smtClean="0"/>
              <a:t>endons</a:t>
            </a:r>
            <a:endParaRPr lang="tr-TR" dirty="0"/>
          </a:p>
        </p:txBody>
      </p:sp>
      <p:sp>
        <p:nvSpPr>
          <p:cNvPr id="13" name="Oval 12"/>
          <p:cNvSpPr/>
          <p:nvPr/>
        </p:nvSpPr>
        <p:spPr>
          <a:xfrm>
            <a:off x="6083083" y="3512812"/>
            <a:ext cx="394855" cy="486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6459534" y="3523561"/>
            <a:ext cx="164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Joint=lever</a:t>
            </a:r>
            <a:endParaRPr lang="tr-TR" dirty="0"/>
          </a:p>
        </p:txBody>
      </p:sp>
      <p:grpSp>
        <p:nvGrpSpPr>
          <p:cNvPr id="23" name="Grup 22"/>
          <p:cNvGrpSpPr/>
          <p:nvPr/>
        </p:nvGrpSpPr>
        <p:grpSpPr>
          <a:xfrm>
            <a:off x="5970640" y="2143528"/>
            <a:ext cx="621846" cy="1359998"/>
            <a:chOff x="5999822" y="2568090"/>
            <a:chExt cx="621846" cy="1359998"/>
          </a:xfrm>
        </p:grpSpPr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9822" y="2794134"/>
              <a:ext cx="621846" cy="1133954"/>
            </a:xfrm>
            <a:prstGeom prst="rect">
              <a:avLst/>
            </a:prstGeom>
          </p:spPr>
        </p:pic>
        <p:sp>
          <p:nvSpPr>
            <p:cNvPr id="16" name="Metin kutusu 15"/>
            <p:cNvSpPr txBox="1"/>
            <p:nvPr/>
          </p:nvSpPr>
          <p:spPr>
            <a:xfrm rot="16200000">
              <a:off x="5805054" y="2923751"/>
              <a:ext cx="1080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/>
                <a:t>Force</a:t>
              </a:r>
              <a:endParaRPr lang="tr-TR" dirty="0"/>
            </a:p>
          </p:txBody>
        </p:sp>
      </p:grpSp>
      <p:sp>
        <p:nvSpPr>
          <p:cNvPr id="17" name="Metin kutusu 16"/>
          <p:cNvSpPr txBox="1"/>
          <p:nvPr/>
        </p:nvSpPr>
        <p:spPr>
          <a:xfrm>
            <a:off x="5928606" y="3988427"/>
            <a:ext cx="137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Bone</a:t>
            </a:r>
            <a:endParaRPr lang="tr-TR" dirty="0"/>
          </a:p>
        </p:txBody>
      </p:sp>
      <p:sp>
        <p:nvSpPr>
          <p:cNvPr id="20" name="Bükülü Ok 19"/>
          <p:cNvSpPr/>
          <p:nvPr/>
        </p:nvSpPr>
        <p:spPr>
          <a:xfrm flipV="1">
            <a:off x="6179980" y="4286553"/>
            <a:ext cx="771202" cy="74756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7091251" y="4660337"/>
            <a:ext cx="291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Locomotion or standing</a:t>
            </a:r>
            <a:endParaRPr lang="tr-TR" dirty="0"/>
          </a:p>
        </p:txBody>
      </p:sp>
      <p:sp>
        <p:nvSpPr>
          <p:cNvPr id="25" name="Dikdörtgen 24"/>
          <p:cNvSpPr/>
          <p:nvPr/>
        </p:nvSpPr>
        <p:spPr>
          <a:xfrm>
            <a:off x="7866719" y="1824963"/>
            <a:ext cx="36187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>
                <a:latin typeface="TimesNewRomanPSMT"/>
              </a:rPr>
              <a:t>the more efficient the levers, the </a:t>
            </a:r>
            <a:r>
              <a:rPr lang="tr-TR" dirty="0" smtClean="0">
                <a:latin typeface="TimesNewRomanPSMT"/>
              </a:rPr>
              <a:t>greater the </a:t>
            </a:r>
            <a:r>
              <a:rPr lang="tr-TR" dirty="0">
                <a:latin typeface="TimesNewRomanPSMT"/>
              </a:rPr>
              <a:t>power produced and the more effective </a:t>
            </a:r>
            <a:r>
              <a:rPr lang="tr-TR" dirty="0" smtClean="0">
                <a:latin typeface="TimesNewRomanPSMT"/>
              </a:rPr>
              <a:t>the movement </a:t>
            </a:r>
            <a:r>
              <a:rPr lang="tr-TR" dirty="0">
                <a:latin typeface="TimesNewRomanPSMT"/>
              </a:rPr>
              <a:t>generated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35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F325F-0533-41F7-AFF1-626CC083EAEE}" type="datetime1">
              <a:rPr lang="tr-TR" smtClean="0"/>
              <a:t>6.10.2021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272" y="504391"/>
            <a:ext cx="4338638" cy="409865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 rot="16200000">
            <a:off x="6500830" y="2798910"/>
            <a:ext cx="340821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/>
              <a:t>http://wvc.com.au/wp/wp-content/uploads/2017/05/pony_trotting.png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787236" y="4919994"/>
            <a:ext cx="851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Injury &gt;&gt; musculoskeletal </a:t>
            </a:r>
            <a:r>
              <a:rPr lang="tr-TR" dirty="0"/>
              <a:t>p</a:t>
            </a:r>
            <a:r>
              <a:rPr lang="tr-TR" dirty="0" smtClean="0"/>
              <a:t>ain &gt;&gt; impairment of joint function &gt;&gt; changes in static and dynamic posture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79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288473" y="2228547"/>
            <a:ext cx="10363826" cy="2177199"/>
          </a:xfrm>
        </p:spPr>
        <p:txBody>
          <a:bodyPr/>
          <a:lstStyle/>
          <a:p>
            <a:r>
              <a:rPr lang="tr-TR" cap="none" dirty="0" smtClean="0"/>
              <a:t>Injury: The damage </a:t>
            </a:r>
            <a:r>
              <a:rPr lang="tr-TR" cap="none" dirty="0"/>
              <a:t>caused </a:t>
            </a:r>
            <a:r>
              <a:rPr lang="tr-TR" cap="none" dirty="0" smtClean="0"/>
              <a:t>by physical </a:t>
            </a:r>
            <a:r>
              <a:rPr lang="tr-TR" cap="none" dirty="0"/>
              <a:t>trauma to musculoskeletal tissues. </a:t>
            </a:r>
            <a:endParaRPr lang="tr-TR" cap="none" dirty="0" smtClean="0"/>
          </a:p>
          <a:p>
            <a:r>
              <a:rPr lang="tr-TR" cap="none" dirty="0" smtClean="0"/>
              <a:t>Such </a:t>
            </a:r>
            <a:r>
              <a:rPr lang="tr-TR" cap="none" dirty="0"/>
              <a:t>trauma may be sub-clinical and induce subtle postural adaptations, </a:t>
            </a:r>
            <a:r>
              <a:rPr lang="tr-TR" cap="none" dirty="0" smtClean="0"/>
              <a:t>or </a:t>
            </a:r>
          </a:p>
          <a:p>
            <a:r>
              <a:rPr lang="tr-TR" cap="none" dirty="0" smtClean="0"/>
              <a:t>it </a:t>
            </a:r>
            <a:r>
              <a:rPr lang="tr-TR" cap="none" dirty="0"/>
              <a:t>may </a:t>
            </a:r>
            <a:r>
              <a:rPr lang="tr-TR" cap="none" dirty="0" smtClean="0"/>
              <a:t>be major </a:t>
            </a:r>
            <a:r>
              <a:rPr lang="tr-TR" cap="none" dirty="0"/>
              <a:t>and immediately give rise to observable injury. </a:t>
            </a:r>
            <a:endParaRPr lang="tr-TR" cap="none" dirty="0" smtClean="0"/>
          </a:p>
          <a:p>
            <a:r>
              <a:rPr lang="tr-TR" cap="none" dirty="0" smtClean="0"/>
              <a:t>But </a:t>
            </a:r>
            <a:r>
              <a:rPr lang="tr-TR" cap="none" dirty="0"/>
              <a:t>these major traumas in themselves produce postural compensations.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83B9-181E-4116-A607-7953D92E292C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52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4400" y="345331"/>
            <a:ext cx="10364451" cy="1137105"/>
          </a:xfrm>
        </p:spPr>
        <p:txBody>
          <a:bodyPr>
            <a:normAutofit/>
          </a:bodyPr>
          <a:lstStyle/>
          <a:p>
            <a:r>
              <a:rPr lang="tr-TR" sz="2800" cap="none" dirty="0"/>
              <a:t>Effects of forces on musculoskeletal tissues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1482436"/>
            <a:ext cx="10363826" cy="2814508"/>
          </a:xfrm>
        </p:spPr>
        <p:txBody>
          <a:bodyPr/>
          <a:lstStyle/>
          <a:p>
            <a:r>
              <a:rPr lang="tr-TR" u="sng" cap="none" dirty="0" smtClean="0"/>
              <a:t>Bone</a:t>
            </a:r>
            <a:r>
              <a:rPr lang="tr-TR" cap="none" dirty="0"/>
              <a:t>; particularly, is a remarkably adaptive tissue, and </a:t>
            </a:r>
            <a:endParaRPr lang="tr-TR" cap="none" dirty="0" smtClean="0"/>
          </a:p>
          <a:p>
            <a:r>
              <a:rPr lang="tr-TR" cap="none" dirty="0" smtClean="0"/>
              <a:t>adapts </a:t>
            </a:r>
            <a:r>
              <a:rPr lang="tr-TR" cap="none" dirty="0"/>
              <a:t>to the stresses and strains put upon it by remodelling by reducing bone density </a:t>
            </a:r>
            <a:r>
              <a:rPr lang="tr-TR" cap="none" dirty="0" smtClean="0"/>
              <a:t>in skeletal </a:t>
            </a:r>
            <a:r>
              <a:rPr lang="tr-TR" cap="none" dirty="0"/>
              <a:t>areas that are experiencing reduced loading, and </a:t>
            </a:r>
            <a:endParaRPr lang="tr-TR" cap="none" dirty="0" smtClean="0"/>
          </a:p>
          <a:p>
            <a:r>
              <a:rPr lang="tr-TR" cap="none" dirty="0" smtClean="0"/>
              <a:t>increasing </a:t>
            </a:r>
            <a:r>
              <a:rPr lang="tr-TR" cap="none" dirty="0"/>
              <a:t>the bone density in skeletal areas that are experiencing </a:t>
            </a:r>
            <a:r>
              <a:rPr lang="tr-TR" cap="none" dirty="0" smtClean="0"/>
              <a:t>increased loading</a:t>
            </a:r>
          </a:p>
          <a:p>
            <a:r>
              <a:rPr lang="tr-TR" cap="none" dirty="0"/>
              <a:t>Immobilisation </a:t>
            </a:r>
            <a:r>
              <a:rPr lang="tr-TR" cap="none" dirty="0" smtClean="0"/>
              <a:t>&gt;&gt; </a:t>
            </a:r>
            <a:r>
              <a:rPr lang="tr-TR" cap="none" dirty="0"/>
              <a:t>to disuse osteoporosis in the bones that are immobilised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2DFB-D7F6-48F6-A229-8AC8BBC8358F}" type="datetime1">
              <a:rPr lang="tr-TR" smtClean="0"/>
              <a:t>6.10.2021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325" y="4259754"/>
            <a:ext cx="2609963" cy="2231158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377674" y="6490708"/>
            <a:ext cx="2840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Jaworski et al., 1980</a:t>
            </a:r>
            <a:endParaRPr lang="tr-TR" sz="1400" dirty="0"/>
          </a:p>
        </p:txBody>
      </p:sp>
      <p:sp>
        <p:nvSpPr>
          <p:cNvPr id="8" name="Dikdörtgen 7"/>
          <p:cNvSpPr/>
          <p:nvPr/>
        </p:nvSpPr>
        <p:spPr>
          <a:xfrm>
            <a:off x="4800118" y="483522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600" dirty="0"/>
              <a:t>Radiographs showing the anteroposterior (Fig. 1) and lateral (Fig. </a:t>
            </a:r>
            <a:r>
              <a:rPr lang="tr-TR" sz="1600" dirty="0" smtClean="0"/>
              <a:t>2) projections </a:t>
            </a:r>
            <a:r>
              <a:rPr lang="tr-TR" sz="1600" dirty="0"/>
              <a:t>of the third metacarpal from the control (left) and experimental (right) limbs after forty weeks of immobilisation.</a:t>
            </a:r>
          </a:p>
        </p:txBody>
      </p:sp>
    </p:spTree>
    <p:extLst>
      <p:ext uri="{BB962C8B-B14F-4D97-AF65-F5344CB8AC3E}">
        <p14:creationId xmlns:p14="http://schemas.microsoft.com/office/powerpoint/2010/main" val="42314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57883"/>
          </a:xfrm>
        </p:spPr>
        <p:txBody>
          <a:bodyPr>
            <a:normAutofit/>
          </a:bodyPr>
          <a:lstStyle/>
          <a:p>
            <a:r>
              <a:rPr lang="tr-TR" sz="2800" cap="none" dirty="0"/>
              <a:t>Effects of forces on musculoskeletal tissues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2265622"/>
            <a:ext cx="6955607" cy="3243997"/>
          </a:xfrm>
        </p:spPr>
        <p:txBody>
          <a:bodyPr>
            <a:normAutofit fontScale="92500" lnSpcReduction="10000"/>
          </a:bodyPr>
          <a:lstStyle/>
          <a:p>
            <a:r>
              <a:rPr lang="tr-TR" u="sng" cap="none" dirty="0" smtClean="0"/>
              <a:t>Ligaments</a:t>
            </a:r>
            <a:r>
              <a:rPr lang="tr-TR" cap="none" dirty="0" smtClean="0"/>
              <a:t>: Stabilise </a:t>
            </a:r>
            <a:r>
              <a:rPr lang="tr-TR" cap="none" dirty="0"/>
              <a:t>joints by joining bone to </a:t>
            </a:r>
            <a:r>
              <a:rPr lang="tr-TR" cap="none" dirty="0" smtClean="0"/>
              <a:t>bone </a:t>
            </a:r>
          </a:p>
          <a:p>
            <a:r>
              <a:rPr lang="tr-TR" u="sng" cap="none" dirty="0" smtClean="0"/>
              <a:t>Tendons</a:t>
            </a:r>
            <a:r>
              <a:rPr lang="tr-TR" cap="none" dirty="0" smtClean="0"/>
              <a:t>: Attach </a:t>
            </a:r>
            <a:r>
              <a:rPr lang="tr-TR" cap="none" dirty="0"/>
              <a:t>the muscle to the bone,</a:t>
            </a:r>
          </a:p>
          <a:p>
            <a:r>
              <a:rPr lang="tr-TR" cap="none" dirty="0" smtClean="0"/>
              <a:t>Both respond </a:t>
            </a:r>
            <a:r>
              <a:rPr lang="tr-TR" cap="none" dirty="0"/>
              <a:t>to stress and strain </a:t>
            </a:r>
            <a:endParaRPr lang="tr-TR" cap="none" dirty="0" smtClean="0"/>
          </a:p>
          <a:p>
            <a:r>
              <a:rPr lang="tr-TR" cap="none" dirty="0" smtClean="0"/>
              <a:t>Exercise </a:t>
            </a:r>
            <a:r>
              <a:rPr lang="tr-TR" cap="none" dirty="0"/>
              <a:t>leads </a:t>
            </a:r>
            <a:r>
              <a:rPr lang="tr-TR" cap="none" dirty="0" smtClean="0"/>
              <a:t>to </a:t>
            </a:r>
            <a:r>
              <a:rPr lang="tr-TR" cap="none" dirty="0"/>
              <a:t>hypertrophy (</a:t>
            </a:r>
            <a:r>
              <a:rPr lang="tr-TR" cap="none" dirty="0" smtClean="0"/>
              <a:t>increased diameter </a:t>
            </a:r>
            <a:r>
              <a:rPr lang="tr-TR" cap="none" dirty="0"/>
              <a:t>of fibres) </a:t>
            </a:r>
            <a:r>
              <a:rPr lang="tr-TR" cap="none" dirty="0" smtClean="0"/>
              <a:t>and an </a:t>
            </a:r>
            <a:r>
              <a:rPr lang="tr-TR" cap="none" dirty="0"/>
              <a:t>increase in </a:t>
            </a:r>
            <a:r>
              <a:rPr lang="tr-TR" cap="none" dirty="0" smtClean="0"/>
              <a:t>strength</a:t>
            </a:r>
          </a:p>
          <a:p>
            <a:r>
              <a:rPr lang="tr-TR" cap="none" dirty="0"/>
              <a:t>immobilisation </a:t>
            </a:r>
            <a:r>
              <a:rPr lang="tr-TR" cap="none" dirty="0" smtClean="0"/>
              <a:t>&gt;&gt; a </a:t>
            </a:r>
            <a:r>
              <a:rPr lang="tr-TR" cap="none" dirty="0"/>
              <a:t>rapid deterioration in strength and stiffness as well as loss of important tissue constituents such </a:t>
            </a:r>
            <a:r>
              <a:rPr lang="tr-TR" cap="none" dirty="0" smtClean="0"/>
              <a:t>as glycosaminoglycans</a:t>
            </a:r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7AF7-100F-4C90-9C33-7DDB20C46E68}" type="datetime1">
              <a:rPr lang="tr-TR" smtClean="0"/>
              <a:t>6.10.2021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786" y="1556729"/>
            <a:ext cx="3331440" cy="432654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 rot="16200000">
            <a:off x="9110048" y="3407319"/>
            <a:ext cx="4644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700" dirty="0"/>
              <a:t>https://www.animal-mrt.com/images/blog/Cranial-Cruciate-Ligament__4e69/zoom462x600z80838cw572.jpg?77924f00347ee53dac499cfdd4fa259e</a:t>
            </a:r>
          </a:p>
        </p:txBody>
      </p:sp>
    </p:spTree>
    <p:extLst>
      <p:ext uri="{BB962C8B-B14F-4D97-AF65-F5344CB8AC3E}">
        <p14:creationId xmlns:p14="http://schemas.microsoft.com/office/powerpoint/2010/main" val="3625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58768"/>
          </a:xfrm>
        </p:spPr>
        <p:txBody>
          <a:bodyPr>
            <a:normAutofit/>
          </a:bodyPr>
          <a:lstStyle/>
          <a:p>
            <a:r>
              <a:rPr lang="tr-TR" sz="2800" cap="none" dirty="0"/>
              <a:t>Effects of forces on musculoskeletal tissues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854559"/>
            <a:ext cx="10363826" cy="1725768"/>
          </a:xfrm>
        </p:spPr>
        <p:txBody>
          <a:bodyPr>
            <a:normAutofit fontScale="92500" lnSpcReduction="20000"/>
          </a:bodyPr>
          <a:lstStyle/>
          <a:p>
            <a:r>
              <a:rPr lang="tr-TR" u="sng" cap="none" dirty="0" smtClean="0"/>
              <a:t>Joints</a:t>
            </a:r>
            <a:r>
              <a:rPr lang="tr-TR" cap="none" dirty="0" smtClean="0"/>
              <a:t>: each joint has a range of motion (ROM)</a:t>
            </a:r>
          </a:p>
          <a:p>
            <a:r>
              <a:rPr lang="tr-TR" cap="none" dirty="0"/>
              <a:t>ROM </a:t>
            </a:r>
            <a:r>
              <a:rPr lang="tr-TR" cap="none" dirty="0" smtClean="0"/>
              <a:t>is joint </a:t>
            </a:r>
            <a:r>
              <a:rPr lang="tr-TR" cap="none" dirty="0"/>
              <a:t>specific and relative to individual </a:t>
            </a:r>
            <a:r>
              <a:rPr lang="tr-TR" cap="none" dirty="0" smtClean="0"/>
              <a:t>conformation</a:t>
            </a:r>
          </a:p>
          <a:p>
            <a:r>
              <a:rPr lang="tr-TR" cap="none" dirty="0"/>
              <a:t>Joints with more than one movement plane have a ROM for each </a:t>
            </a:r>
            <a:r>
              <a:rPr lang="tr-TR" cap="none" dirty="0" smtClean="0"/>
              <a:t>plane</a:t>
            </a:r>
          </a:p>
          <a:p>
            <a:r>
              <a:rPr lang="tr-TR" cap="none" dirty="0"/>
              <a:t>Injury to </a:t>
            </a:r>
            <a:r>
              <a:rPr lang="tr-TR" cap="none" dirty="0" smtClean="0"/>
              <a:t>joints occurs </a:t>
            </a:r>
            <a:r>
              <a:rPr lang="tr-TR" cap="none" dirty="0"/>
              <a:t>when the joint exceeds its normal ROM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0C102-77B4-4327-BBC3-7539E34EAC38}" type="datetime1">
              <a:rPr lang="tr-TR" smtClean="0"/>
              <a:t>6.10.2021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54" y="3657600"/>
            <a:ext cx="4601083" cy="208637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4097448" y="5758060"/>
            <a:ext cx="235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Sabancı and Ocal, 2016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2735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33010"/>
          </a:xfrm>
        </p:spPr>
        <p:txBody>
          <a:bodyPr>
            <a:normAutofit/>
          </a:bodyPr>
          <a:lstStyle/>
          <a:p>
            <a:r>
              <a:rPr lang="tr-TR" sz="2800" cap="none" dirty="0"/>
              <a:t>Effects of forces on musculoskeletal tissues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2105348"/>
            <a:ext cx="6029466" cy="3777927"/>
          </a:xfrm>
        </p:spPr>
        <p:txBody>
          <a:bodyPr>
            <a:normAutofit/>
          </a:bodyPr>
          <a:lstStyle/>
          <a:p>
            <a:r>
              <a:rPr lang="tr-TR" u="sng" cap="none" dirty="0" smtClean="0"/>
              <a:t>Fasciae</a:t>
            </a:r>
            <a:r>
              <a:rPr lang="tr-TR" cap="none" dirty="0" smtClean="0"/>
              <a:t>: Has </a:t>
            </a:r>
            <a:r>
              <a:rPr lang="tr-TR" cap="none" dirty="0"/>
              <a:t>a marked role as a force transmitter in animal posture and </a:t>
            </a:r>
            <a:r>
              <a:rPr lang="tr-TR" cap="none" dirty="0" smtClean="0"/>
              <a:t>movement regulation</a:t>
            </a:r>
          </a:p>
          <a:p>
            <a:r>
              <a:rPr lang="tr-TR" cap="none" dirty="0"/>
              <a:t>Fasciae are dense connective tissues that surround muscles, groups of muscles, blood vessels, nerves and internal </a:t>
            </a:r>
            <a:r>
              <a:rPr lang="tr-TR" cap="none" dirty="0" smtClean="0"/>
              <a:t>organs</a:t>
            </a:r>
          </a:p>
          <a:p>
            <a:r>
              <a:rPr lang="tr-TR" cap="none" dirty="0"/>
              <a:t>Fascial tissues are commonly utilised in dynamic energy storage for postural stability during movement</a:t>
            </a:r>
            <a:endParaRPr lang="tr-TR" cap="none" dirty="0" smtClean="0"/>
          </a:p>
          <a:p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23DE-8FA4-4A4A-A729-A8DCAFAFD081}" type="datetime1">
              <a:rPr lang="tr-TR" smtClean="0"/>
              <a:t>6.10.2021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241" y="1889979"/>
            <a:ext cx="4666716" cy="334433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010468" y="5234313"/>
            <a:ext cx="3599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Chong and Davies, 2017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69524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07252"/>
          </a:xfrm>
        </p:spPr>
        <p:txBody>
          <a:bodyPr>
            <a:normAutofit/>
          </a:bodyPr>
          <a:lstStyle/>
          <a:p>
            <a:r>
              <a:rPr lang="tr-TR" sz="2800" cap="none" dirty="0" smtClean="0"/>
              <a:t>Proprioception</a:t>
            </a:r>
            <a:endParaRPr lang="tr-TR" sz="28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2057999"/>
            <a:ext cx="10363826" cy="3424107"/>
          </a:xfrm>
        </p:spPr>
        <p:txBody>
          <a:bodyPr/>
          <a:lstStyle/>
          <a:p>
            <a:r>
              <a:rPr lang="tr-TR" cap="none" dirty="0"/>
              <a:t>the ability of an animal </a:t>
            </a:r>
            <a:r>
              <a:rPr lang="tr-TR" cap="none" dirty="0" smtClean="0"/>
              <a:t>to know </a:t>
            </a:r>
            <a:r>
              <a:rPr lang="tr-TR" cap="none" dirty="0"/>
              <a:t>where his limbs/joints are in space and time without looking at </a:t>
            </a:r>
            <a:r>
              <a:rPr lang="tr-TR" cap="none" dirty="0" smtClean="0"/>
              <a:t>them</a:t>
            </a:r>
          </a:p>
          <a:p>
            <a:r>
              <a:rPr lang="tr-TR" cap="none" dirty="0"/>
              <a:t>the fascial network serves as a sensory organ because it is </a:t>
            </a:r>
            <a:r>
              <a:rPr lang="tr-TR" cap="none" dirty="0" smtClean="0"/>
              <a:t>densely innervated </a:t>
            </a:r>
            <a:r>
              <a:rPr lang="tr-TR" cap="none" dirty="0"/>
              <a:t>by myelinated sensory nerve endings including very specialist neural tissues such as Pacini corpuscles, Golgi </a:t>
            </a:r>
            <a:r>
              <a:rPr lang="tr-TR" cap="none" dirty="0" smtClean="0"/>
              <a:t>tendon organs </a:t>
            </a:r>
            <a:r>
              <a:rPr lang="tr-TR" cap="none" dirty="0"/>
              <a:t>and Ruffini endings. </a:t>
            </a:r>
            <a:endParaRPr lang="tr-TR" cap="none" dirty="0" smtClean="0"/>
          </a:p>
          <a:p>
            <a:r>
              <a:rPr lang="tr-TR" cap="none" dirty="0" smtClean="0"/>
              <a:t>In </a:t>
            </a:r>
            <a:r>
              <a:rPr lang="tr-TR" cap="none" dirty="0"/>
              <a:t>fact, the extent of the fascial system makes it the largest sensory organ in the body.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6813-4C37-4F43-82D6-4A8A8C61F817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63919"/>
          </a:xfrm>
        </p:spPr>
        <p:txBody>
          <a:bodyPr/>
          <a:lstStyle/>
          <a:p>
            <a:r>
              <a:rPr lang="tr-TR" cap="none" dirty="0" smtClean="0"/>
              <a:t>References 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2281707"/>
            <a:ext cx="10363826" cy="2650901"/>
          </a:xfrm>
        </p:spPr>
        <p:txBody>
          <a:bodyPr>
            <a:normAutofit/>
          </a:bodyPr>
          <a:lstStyle/>
          <a:p>
            <a:r>
              <a:rPr lang="tr-TR" sz="1600" cap="none" dirty="0" smtClean="0"/>
              <a:t>Gellman K. Normal </a:t>
            </a:r>
            <a:r>
              <a:rPr lang="tr-TR" sz="1600" cap="none" dirty="0"/>
              <a:t>and abnormal equine posture: how PRI can help performance and </a:t>
            </a:r>
            <a:r>
              <a:rPr lang="tr-TR" sz="1600" cap="none" dirty="0" smtClean="0"/>
              <a:t>health, 2015. </a:t>
            </a:r>
            <a:r>
              <a:rPr lang="tr-TR" sz="1600" cap="none" dirty="0"/>
              <a:t>access; </a:t>
            </a:r>
            <a:r>
              <a:rPr lang="tr-TR" sz="1600" cap="none" dirty="0">
                <a:hlinkClick r:id="rId2"/>
              </a:rPr>
              <a:t>https://ivcjournal.com/normal-and-abnormal-equine-posture</a:t>
            </a:r>
            <a:r>
              <a:rPr lang="tr-TR" sz="1600" cap="none" dirty="0" smtClean="0">
                <a:hlinkClick r:id="rId2"/>
              </a:rPr>
              <a:t>/</a:t>
            </a:r>
            <a:endParaRPr lang="tr-TR" sz="1600" cap="none" dirty="0" smtClean="0"/>
          </a:p>
          <a:p>
            <a:r>
              <a:rPr lang="tr-TR" sz="1600" cap="none" dirty="0"/>
              <a:t>Chong, T.E. and Davies, H.M.S. (2018), Investigating canine elbow joint stabilisation through mechanical constraints of the deep fascia and other soft tissues. J. Anat., 232: 407-421</a:t>
            </a:r>
            <a:r>
              <a:rPr lang="tr-TR" sz="1600" cap="none" dirty="0" smtClean="0"/>
              <a:t>.</a:t>
            </a:r>
          </a:p>
          <a:p>
            <a:r>
              <a:rPr lang="tr-TR" sz="1600" cap="none" dirty="0"/>
              <a:t>Williams G, McKenna </a:t>
            </a:r>
            <a:r>
              <a:rPr lang="tr-TR" sz="1600" cap="none" dirty="0" smtClean="0"/>
              <a:t>A (2014). </a:t>
            </a:r>
            <a:r>
              <a:rPr lang="tr-TR" sz="1600" cap="none" dirty="0"/>
              <a:t>An </a:t>
            </a:r>
            <a:r>
              <a:rPr lang="tr-TR" sz="1600" cap="none" dirty="0" smtClean="0"/>
              <a:t>introduction </a:t>
            </a:r>
            <a:r>
              <a:rPr lang="tr-TR" sz="1600" cap="none" dirty="0"/>
              <a:t>to </a:t>
            </a:r>
            <a:r>
              <a:rPr lang="tr-TR" sz="1600" cap="none" dirty="0" smtClean="0"/>
              <a:t>functional anatomy, In: Horse </a:t>
            </a:r>
            <a:r>
              <a:rPr lang="tr-TR" sz="1600" cap="none" dirty="0"/>
              <a:t>movement structure, function and </a:t>
            </a:r>
            <a:r>
              <a:rPr lang="tr-TR" sz="1600" cap="none" dirty="0" smtClean="0"/>
              <a:t>rehabilitation.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3011-BD5D-4D53-AEB5-D5446BF1E2CB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91243" y="789119"/>
            <a:ext cx="7426035" cy="1153558"/>
          </a:xfrm>
        </p:spPr>
        <p:txBody>
          <a:bodyPr/>
          <a:lstStyle/>
          <a:p>
            <a:pPr algn="l"/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What is physiotherapy or physical therapy?</a:t>
            </a:r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191243" y="1942677"/>
            <a:ext cx="7037530" cy="2980679"/>
          </a:xfrm>
        </p:spPr>
        <p:txBody>
          <a:bodyPr>
            <a:normAutofit lnSpcReduction="10000"/>
          </a:bodyPr>
          <a:lstStyle/>
          <a:p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therapy includes examining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and evaluating 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patients with impairments, functional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limitations, disability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, and other health-related conditions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 determine 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a diagnosis, prognosis, and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intervention (APTA).</a:t>
            </a:r>
          </a:p>
          <a:p>
            <a:r>
              <a:rPr lang="tr-TR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Phytherapy</a:t>
            </a:r>
            <a:r>
              <a:rPr lang="tr-TR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tr-TR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applications to ensure maximum mobility and functional competence in individuals whose mobility is impaired due to </a:t>
            </a:r>
            <a:r>
              <a:rPr lang="tr-TR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injury, illness or environmental factors.</a:t>
            </a:r>
            <a:endParaRPr lang="tr-TR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r="36062"/>
          <a:stretch/>
        </p:blipFill>
        <p:spPr>
          <a:xfrm>
            <a:off x="5891526" y="4797179"/>
            <a:ext cx="2808012" cy="182270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229" y="3386146"/>
            <a:ext cx="1838325" cy="24860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467" y="1066377"/>
            <a:ext cx="2609850" cy="17526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008" y="5124459"/>
            <a:ext cx="3048000" cy="1495425"/>
          </a:xfrm>
          <a:prstGeom prst="rect">
            <a:avLst/>
          </a:prstGeom>
        </p:spPr>
      </p:pic>
      <p:sp>
        <p:nvSpPr>
          <p:cNvPr id="9" name="Veri Yer Tutucus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2582-1FF9-48AF-9AD9-3074D32601E7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17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err="1" smtClean="0"/>
              <a:t>Aims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1942149"/>
          </a:xfrm>
        </p:spPr>
        <p:txBody>
          <a:bodyPr/>
          <a:lstStyle/>
          <a:p>
            <a:r>
              <a:rPr lang="en-US" cap="none" dirty="0"/>
              <a:t>improve quality of life, </a:t>
            </a:r>
            <a:endParaRPr lang="tr-TR" cap="none" dirty="0" smtClean="0"/>
          </a:p>
          <a:p>
            <a:r>
              <a:rPr lang="en-US" cap="none" dirty="0"/>
              <a:t>to </a:t>
            </a:r>
            <a:r>
              <a:rPr lang="en-US" cap="none"/>
              <a:t>maximize </a:t>
            </a:r>
            <a:r>
              <a:rPr lang="en-US" cap="none" smtClean="0"/>
              <a:t>mobility,</a:t>
            </a:r>
            <a:endParaRPr lang="tr-TR" cap="none" dirty="0" smtClean="0"/>
          </a:p>
          <a:p>
            <a:r>
              <a:rPr lang="en-US" cap="none" dirty="0" smtClean="0"/>
              <a:t>helping </a:t>
            </a:r>
            <a:r>
              <a:rPr lang="en-US" cap="none" dirty="0"/>
              <a:t>to prevent injury, impairments, functional limitations, and disability, </a:t>
            </a:r>
            <a:endParaRPr lang="tr-TR" cap="none" dirty="0" smtClean="0"/>
          </a:p>
          <a:p>
            <a:r>
              <a:rPr lang="en-US" cap="none" dirty="0" smtClean="0"/>
              <a:t>reduce </a:t>
            </a:r>
            <a:r>
              <a:rPr lang="en-US" cap="none" dirty="0"/>
              <a:t>pain</a:t>
            </a:r>
          </a:p>
          <a:p>
            <a:endParaRPr lang="tr-TR" cap="none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E6AD3-173E-41CE-ACA4-E258F2E68818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96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8495"/>
          </a:xfrm>
        </p:spPr>
        <p:txBody>
          <a:bodyPr/>
          <a:lstStyle/>
          <a:p>
            <a:r>
              <a:rPr lang="tr-TR" dirty="0" smtClean="0"/>
              <a:t>V</a:t>
            </a:r>
            <a:r>
              <a:rPr lang="tr-TR" cap="none" dirty="0" smtClean="0"/>
              <a:t>eterinary physiotherapy and rehabilitation?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3" y="1597012"/>
            <a:ext cx="10502371" cy="2102152"/>
          </a:xfrm>
        </p:spPr>
        <p:txBody>
          <a:bodyPr>
            <a:noAutofit/>
          </a:bodyPr>
          <a:lstStyle/>
          <a:p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Veterinary physical rehabilitation is the use of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noninvasive techniques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, excluding veterinary chiropractic, for the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rehabilitation of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injuries in nonhuman animals. </a:t>
            </a:r>
            <a:r>
              <a:rPr lang="tr-TR" sz="18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Veterinary physical </a:t>
            </a:r>
            <a:r>
              <a:rPr lang="tr-TR" sz="18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performed by </a:t>
            </a:r>
            <a:r>
              <a:rPr lang="tr-TR" sz="18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non-veterinarians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should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be limited to the use of stretching; massage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therapy; stimulation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by use of low-level lasers, electrical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sources, magnetic 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fields, and ultrasound; rehabilitative </a:t>
            </a:r>
            <a:r>
              <a:rPr lang="tr-TR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exercises; hydrotherapy</a:t>
            </a:r>
            <a:r>
              <a:rPr lang="tr-TR" sz="1800" cap="none" dirty="0">
                <a:latin typeface="Arial" panose="020B0604020202020204" pitchFamily="34" charset="0"/>
                <a:cs typeface="Arial" panose="020B0604020202020204" pitchFamily="34" charset="0"/>
              </a:rPr>
              <a:t>; and applications of heat and cold.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3740779"/>
            <a:ext cx="2222945" cy="214249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053" y="3797199"/>
            <a:ext cx="3221871" cy="214508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258" y="3860112"/>
            <a:ext cx="4173944" cy="2082174"/>
          </a:xfrm>
          <a:prstGeom prst="rect">
            <a:avLst/>
          </a:prstGeom>
        </p:spPr>
      </p:pic>
      <p:sp>
        <p:nvSpPr>
          <p:cNvPr id="8" name="Veri Yer Tutucus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A6-D69E-4E11-A276-47F86B0E56AE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48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46" y="370854"/>
            <a:ext cx="2619375" cy="174307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46" y="2507767"/>
            <a:ext cx="2327095" cy="17430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621" y="370854"/>
            <a:ext cx="3315051" cy="174307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5"/>
          <a:srcRect l="4340" t="3556" r="4580" b="4762"/>
          <a:stretch/>
        </p:blipFill>
        <p:spPr>
          <a:xfrm>
            <a:off x="8527772" y="370854"/>
            <a:ext cx="2912769" cy="17430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166" y="2438191"/>
            <a:ext cx="2619375" cy="174307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673" y="2438192"/>
            <a:ext cx="4012060" cy="189526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146" y="4644680"/>
            <a:ext cx="2466975" cy="184785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8381" y="4644680"/>
            <a:ext cx="2619375" cy="1743075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366" y="4714357"/>
            <a:ext cx="3127752" cy="1603720"/>
          </a:xfrm>
          <a:prstGeom prst="rect">
            <a:avLst/>
          </a:prstGeom>
        </p:spPr>
      </p:pic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>
          <a:xfrm>
            <a:off x="8152918" y="6333849"/>
            <a:ext cx="2743200" cy="365125"/>
          </a:xfrm>
        </p:spPr>
        <p:txBody>
          <a:bodyPr/>
          <a:lstStyle/>
          <a:p>
            <a:fld id="{ECDEB854-A477-405E-905A-0383D917B9B7}" type="datetime1">
              <a:rPr lang="tr-TR" smtClean="0"/>
              <a:t>6.10.2021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17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94" y="636519"/>
            <a:ext cx="3099033" cy="232128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69" y="636519"/>
            <a:ext cx="3099032" cy="232128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89343" y="5810172"/>
            <a:ext cx="31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smtClean="0"/>
              <a:t>* Sir Charles Strong applying </a:t>
            </a:r>
            <a:r>
              <a:rPr lang="tr-TR" sz="1400" dirty="0"/>
              <a:t>a low frequency current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94" y="3286624"/>
            <a:ext cx="2857500" cy="25146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 rot="16200000">
            <a:off x="2940577" y="4463742"/>
            <a:ext cx="2096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" dirty="0"/>
              <a:t>https://history.physio/wp-content/uploads/2019/02/Sir-charles-strong-300x264.jpg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516581" y="3460657"/>
            <a:ext cx="7148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The first record of animal physiotherapy being practised comes from 1939 when Lord Luis Mountbatten asked the Royal physiotherapist, Sir Charles Strong, to treat his </a:t>
            </a:r>
            <a:r>
              <a:rPr lang="tr-TR" dirty="0" smtClean="0"/>
              <a:t>horses (Calatayud, 2019).</a:t>
            </a: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4516581" y="46098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The first official animal physiotherapy association, the Association of Chartered Physiotherapists in Animal Therapy (ACPAT), was formed in the United Kingdom in </a:t>
            </a:r>
            <a:r>
              <a:rPr lang="tr-TR" dirty="0" smtClean="0"/>
              <a:t>1985 (Veenman, 2006).</a:t>
            </a:r>
            <a:endParaRPr lang="tr-TR" dirty="0"/>
          </a:p>
        </p:txBody>
      </p:sp>
      <p:sp>
        <p:nvSpPr>
          <p:cNvPr id="11" name="Veri Yer Tutucusu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D574-6624-4489-954C-F0CE424974C5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18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references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4400" y="2214694"/>
            <a:ext cx="10363826" cy="2066361"/>
          </a:xfrm>
        </p:spPr>
        <p:txBody>
          <a:bodyPr>
            <a:normAutofit/>
          </a:bodyPr>
          <a:lstStyle/>
          <a:p>
            <a:r>
              <a:rPr lang="tr-TR" sz="1400" cap="none" dirty="0" smtClean="0"/>
              <a:t>Levine D</a:t>
            </a:r>
            <a:r>
              <a:rPr lang="tr-TR" sz="1400" cap="none" dirty="0"/>
              <a:t>, Millis D. Regulatory and </a:t>
            </a:r>
            <a:r>
              <a:rPr lang="tr-TR" sz="1400" cap="none" dirty="0" smtClean="0"/>
              <a:t>practice ıssues for the veterinary and physical </a:t>
            </a:r>
            <a:r>
              <a:rPr lang="tr-TR" sz="1400" cap="none" dirty="0"/>
              <a:t>therapy professions, In; Canine </a:t>
            </a:r>
            <a:r>
              <a:rPr lang="tr-TR" sz="1400" cap="none" dirty="0" smtClean="0"/>
              <a:t>rehabilitation and physical therapy, 2nd ed, Saunders, 2014.</a:t>
            </a:r>
          </a:p>
          <a:p>
            <a:r>
              <a:rPr lang="tr-TR" sz="1400" cap="none" dirty="0" smtClean="0"/>
              <a:t>Calatayud </a:t>
            </a:r>
            <a:r>
              <a:rPr lang="tr-TR" sz="1400" cap="none" dirty="0"/>
              <a:t>M. A royal history of animal physiotherapy. Available from: http://history.physio/a-brief-history-of-animal-physiotherapy/ (accessed 2 January 2021</a:t>
            </a:r>
            <a:r>
              <a:rPr lang="tr-TR" sz="1400" cap="none" dirty="0" smtClean="0"/>
              <a:t>)</a:t>
            </a:r>
          </a:p>
          <a:p>
            <a:r>
              <a:rPr lang="tr-TR" sz="1400" cap="none" dirty="0"/>
              <a:t>Veenman P. Animal physiotherapy. Journal of Bodywork and Movement Therapies. 2006; 10(4): 317-27.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6BFAD-261C-4E4D-82F5-1AB796A111ED}" type="datetime1">
              <a:rPr lang="tr-TR" smtClean="0"/>
              <a:t>6.10.2021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445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60901"/>
          </a:xfrm>
        </p:spPr>
        <p:txBody>
          <a:bodyPr>
            <a:normAutofit/>
          </a:bodyPr>
          <a:lstStyle/>
          <a:p>
            <a:r>
              <a:rPr lang="tr-TR" sz="3200" cap="none" dirty="0" smtClean="0"/>
              <a:t>Useful reference books for animal physiotherapy</a:t>
            </a:r>
            <a:endParaRPr lang="tr-TR" sz="3200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913775" y="1427566"/>
            <a:ext cx="10363826" cy="2479170"/>
          </a:xfrm>
        </p:spPr>
        <p:txBody>
          <a:bodyPr>
            <a:normAutofit/>
          </a:bodyPr>
          <a:lstStyle/>
          <a:p>
            <a:r>
              <a:rPr lang="tr-TR" sz="1600" cap="none" dirty="0"/>
              <a:t>Levine D, Millis </a:t>
            </a:r>
            <a:r>
              <a:rPr lang="tr-TR" sz="1600" cap="none" dirty="0" smtClean="0"/>
              <a:t>D. Canine </a:t>
            </a:r>
            <a:r>
              <a:rPr lang="tr-TR" sz="1600" cap="none" dirty="0"/>
              <a:t>rehabilitation and physical therapy, 2nd ed, Saunders, 2014</a:t>
            </a:r>
            <a:r>
              <a:rPr lang="tr-TR" sz="1600" cap="none" dirty="0" smtClean="0"/>
              <a:t>.</a:t>
            </a:r>
          </a:p>
          <a:p>
            <a:r>
              <a:rPr lang="tr-TR" sz="1600" cap="none" dirty="0"/>
              <a:t>McGowan CM, Goff L. Animal </a:t>
            </a:r>
            <a:r>
              <a:rPr lang="tr-TR" sz="1600" cap="none" dirty="0" smtClean="0"/>
              <a:t>physiotherapy assessment, treatment and rehabilitation of animals, 2nd ed, Wiley Blackwell, 2016.</a:t>
            </a:r>
          </a:p>
          <a:p>
            <a:r>
              <a:rPr lang="tr-TR" sz="1600" cap="none" dirty="0" smtClean="0"/>
              <a:t>Zink C, Van Dyke JB. Canine sports medicine and rehabilitation, 2nd ed, Wiley Blackwell, 2018.</a:t>
            </a:r>
          </a:p>
          <a:p>
            <a:r>
              <a:rPr lang="tr-TR" sz="1600" cap="none" dirty="0" smtClean="0"/>
              <a:t>Bromiley MW. Equine injury, therapy and rehabilitation, 3rd ed, Blackwell Publising, 2007.</a:t>
            </a:r>
          </a:p>
          <a:p>
            <a:r>
              <a:rPr lang="tr-TR" sz="1600" cap="none" dirty="0"/>
              <a:t>Williams </a:t>
            </a:r>
            <a:r>
              <a:rPr lang="tr-TR" sz="1600" cap="none" dirty="0" smtClean="0"/>
              <a:t>G, McKenna A. Horse movement structure, function and rehabilitation, JA Allen, 2014.</a:t>
            </a:r>
            <a:endParaRPr lang="tr-TR" sz="1600" cap="none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3906736"/>
            <a:ext cx="1829425" cy="234166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953" y="3906736"/>
            <a:ext cx="1815243" cy="23416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949" y="3906736"/>
            <a:ext cx="1641353" cy="234166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055" y="3904722"/>
            <a:ext cx="1655782" cy="2345692"/>
          </a:xfrm>
          <a:prstGeom prst="rect">
            <a:avLst/>
          </a:prstGeom>
        </p:spPr>
      </p:pic>
      <p:sp>
        <p:nvSpPr>
          <p:cNvPr id="9" name="Veri Yer Tutucusu 8"/>
          <p:cNvSpPr>
            <a:spLocks noGrp="1"/>
          </p:cNvSpPr>
          <p:nvPr>
            <p:ph type="dt" sz="half" idx="10"/>
          </p:nvPr>
        </p:nvSpPr>
        <p:spPr>
          <a:xfrm>
            <a:off x="7770811" y="6302692"/>
            <a:ext cx="2743200" cy="365125"/>
          </a:xfrm>
        </p:spPr>
        <p:txBody>
          <a:bodyPr/>
          <a:lstStyle/>
          <a:p>
            <a:fld id="{CB3F2399-09A3-4E8F-B219-12A51801C83B}" type="datetime1">
              <a:rPr lang="tr-TR" smtClean="0"/>
              <a:t>6.10.2021</a:t>
            </a:fld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6590" y="3902708"/>
            <a:ext cx="1672391" cy="23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mla">
  <a:themeElements>
    <a:clrScheme name="Daml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am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TM04033925[[fn=Damla]]</Template>
  <TotalTime>1303</TotalTime>
  <Words>1391</Words>
  <Application>Microsoft Office PowerPoint</Application>
  <PresentationFormat>Geniş ekran</PresentationFormat>
  <Paragraphs>172</Paragraphs>
  <Slides>29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TimesNewRomanPSMT</vt:lpstr>
      <vt:lpstr>Tw Cen MT</vt:lpstr>
      <vt:lpstr>Damla</vt:lpstr>
      <vt:lpstr>PHYSIOTHERAPY  and rehabılıtatıon</vt:lpstr>
      <vt:lpstr>Lecture plan</vt:lpstr>
      <vt:lpstr>What is physiotherapy or physical therapy?</vt:lpstr>
      <vt:lpstr>Aims</vt:lpstr>
      <vt:lpstr>Veterinary physiotherapy and rehabilitation?</vt:lpstr>
      <vt:lpstr>PowerPoint Sunusu</vt:lpstr>
      <vt:lpstr>PowerPoint Sunusu</vt:lpstr>
      <vt:lpstr>references</vt:lpstr>
      <vt:lpstr>Useful reference books for animal physiotherapy</vt:lpstr>
      <vt:lpstr>Neuromuscular anatomophysIology </vt:lpstr>
      <vt:lpstr>Posture?</vt:lpstr>
      <vt:lpstr>Why posture is important?</vt:lpstr>
      <vt:lpstr>Postural changes</vt:lpstr>
      <vt:lpstr>PowerPoint Sunusu</vt:lpstr>
      <vt:lpstr>PowerPoint Sunusu</vt:lpstr>
      <vt:lpstr>Cause of abnormal postural changes</vt:lpstr>
      <vt:lpstr>PowerPoint Sunusu</vt:lpstr>
      <vt:lpstr>If a horse refusing to do what you want him</vt:lpstr>
      <vt:lpstr>Functional anatomy?</vt:lpstr>
      <vt:lpstr>PowerPoint Sunusu</vt:lpstr>
      <vt:lpstr>PowerPoint Sunusu</vt:lpstr>
      <vt:lpstr>PowerPoint Sunusu</vt:lpstr>
      <vt:lpstr>PowerPoint Sunusu</vt:lpstr>
      <vt:lpstr>Effects of forces on musculoskeletal tissues</vt:lpstr>
      <vt:lpstr>Effects of forces on musculoskeletal tissues</vt:lpstr>
      <vt:lpstr>Effects of forces on musculoskeletal tissues</vt:lpstr>
      <vt:lpstr>Effects of forces on musculoskeletal tissues</vt:lpstr>
      <vt:lpstr>Proprioception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FİZİK TEDAVİ ve rehabilitasyon</dc:title>
  <dc:creator>pınar</dc:creator>
  <cp:lastModifiedBy>Pınar</cp:lastModifiedBy>
  <cp:revision>85</cp:revision>
  <dcterms:created xsi:type="dcterms:W3CDTF">2019-02-19T17:31:43Z</dcterms:created>
  <dcterms:modified xsi:type="dcterms:W3CDTF">2021-10-06T06:33:04Z</dcterms:modified>
</cp:coreProperties>
</file>