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563" r:id="rId3"/>
    <p:sldId id="334" r:id="rId4"/>
    <p:sldId id="342" r:id="rId5"/>
    <p:sldId id="343" r:id="rId6"/>
    <p:sldId id="344" r:id="rId7"/>
    <p:sldId id="363" r:id="rId8"/>
    <p:sldId id="345" r:id="rId9"/>
    <p:sldId id="346" r:id="rId10"/>
    <p:sldId id="347" r:id="rId11"/>
    <p:sldId id="348" r:id="rId12"/>
    <p:sldId id="5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tasarımı ve öğretim stratejileri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u="sng" dirty="0" smtClean="0">
                <a:solidFill>
                  <a:srgbClr val="FF0000"/>
                </a:solidFill>
              </a:rPr>
              <a:t>Dersin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Giriş bölümü</a:t>
            </a:r>
          </a:p>
          <a:p>
            <a:pPr lvl="1"/>
            <a:r>
              <a:rPr lang="tr-TR" dirty="0" smtClean="0"/>
              <a:t>Sunuş yoluyla öğretim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Gelişme bölümü</a:t>
            </a:r>
          </a:p>
          <a:p>
            <a:pPr lvl="1"/>
            <a:r>
              <a:rPr lang="tr-TR" dirty="0" smtClean="0"/>
              <a:t>Buluş yoluyla öğretim, </a:t>
            </a:r>
            <a:r>
              <a:rPr lang="tr-TR" dirty="0" err="1" smtClean="0"/>
              <a:t>işbirlikli</a:t>
            </a:r>
            <a:r>
              <a:rPr lang="tr-TR" dirty="0" smtClean="0"/>
              <a:t> öğrenme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Sonuç bölümü</a:t>
            </a:r>
          </a:p>
          <a:p>
            <a:pPr lvl="1"/>
            <a:r>
              <a:rPr lang="tr-TR" dirty="0" smtClean="0"/>
              <a:t>Araştırma inceleme yoluyla öğretim, </a:t>
            </a:r>
            <a:r>
              <a:rPr lang="tr-TR" dirty="0" err="1" smtClean="0"/>
              <a:t>işbirlikli</a:t>
            </a:r>
            <a:r>
              <a:rPr lang="tr-TR" dirty="0" smtClean="0"/>
              <a:t> öğrenme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711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/>
              <a:t>Sunuş yoluyla öğretim </a:t>
            </a:r>
            <a:r>
              <a:rPr lang="tr-TR" dirty="0" smtClean="0"/>
              <a:t>ile </a:t>
            </a:r>
            <a:r>
              <a:rPr lang="tr-TR" b="1" dirty="0" smtClean="0"/>
              <a:t>buluş yoluyla öğretim </a:t>
            </a:r>
            <a:r>
              <a:rPr lang="tr-TR" dirty="0" smtClean="0"/>
              <a:t>arasındaki farklardan 3 tanesini söyleyin.</a:t>
            </a:r>
          </a:p>
          <a:p>
            <a:r>
              <a:rPr lang="tr-TR" b="1" dirty="0" smtClean="0"/>
              <a:t>Araştırma-inceleme yoluyla öğretimde </a:t>
            </a:r>
            <a:r>
              <a:rPr lang="tr-TR" dirty="0" smtClean="0"/>
              <a:t>öğretmenin sorumluluklarından 3 tanesini söyleyin.</a:t>
            </a:r>
          </a:p>
          <a:p>
            <a:r>
              <a:rPr lang="tr-TR" b="1" dirty="0" smtClean="0"/>
              <a:t>Tam öğrenme </a:t>
            </a:r>
            <a:r>
              <a:rPr lang="tr-TR" dirty="0" smtClean="0"/>
              <a:t>yaklaşımında öğretimin 3 stratejisini söyleyin.</a:t>
            </a:r>
          </a:p>
          <a:p>
            <a:r>
              <a:rPr lang="tr-TR" b="1" dirty="0" smtClean="0"/>
              <a:t>Öğrenci</a:t>
            </a:r>
            <a:r>
              <a:rPr lang="tr-TR" dirty="0" smtClean="0"/>
              <a:t> </a:t>
            </a:r>
            <a:r>
              <a:rPr lang="tr-TR" b="1" dirty="0" smtClean="0"/>
              <a:t>merkezli </a:t>
            </a:r>
            <a:r>
              <a:rPr lang="tr-TR" dirty="0" smtClean="0"/>
              <a:t>bir yaklaşım izleyen bir öğretmen bu stratejilerden hangisini (hangilerini) kullanırsa en uygun seçimi yapmış olur?</a:t>
            </a:r>
          </a:p>
          <a:p>
            <a:r>
              <a:rPr lang="tr-TR" dirty="0" smtClean="0"/>
              <a:t>13-14 yaş grubunda sosyal derslerde kalabalık sınıflarda öğrenmenin en yüksek düzeyde olması için bu stratejilerden hangisi (hangileri) uygundur?</a:t>
            </a:r>
          </a:p>
          <a:p>
            <a:r>
              <a:rPr lang="tr-TR" dirty="0" smtClean="0"/>
              <a:t>Alanınızda MEB tarafından hazırlanmış bir programı inceleyerek hangi öğretim stratejilerini önerdiğini inceleyiniz.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169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12.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ÖĞRETİM STRATEJİLERİ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SUNUŞ YOLUYLA </a:t>
            </a:r>
            <a:r>
              <a:rPr lang="tr-TR" dirty="0" smtClean="0"/>
              <a:t>ÖĞRETİM</a:t>
            </a:r>
          </a:p>
          <a:p>
            <a:r>
              <a:rPr lang="tr-TR" dirty="0" smtClean="0"/>
              <a:t>BULUŞ </a:t>
            </a:r>
            <a:r>
              <a:rPr lang="tr-TR" dirty="0"/>
              <a:t>YOLUYLA ÖĞRETİM</a:t>
            </a:r>
          </a:p>
          <a:p>
            <a:r>
              <a:rPr lang="tr-TR" dirty="0"/>
              <a:t>ARAŞTIRMA- İNCELEME YOLUYLA </a:t>
            </a:r>
            <a:r>
              <a:rPr lang="tr-TR" dirty="0" smtClean="0"/>
              <a:t>ÖĞRETİM</a:t>
            </a:r>
          </a:p>
          <a:p>
            <a:r>
              <a:rPr lang="tr-TR" dirty="0" smtClean="0"/>
              <a:t>İŞBİRLİKLİ ÖĞRENME</a:t>
            </a:r>
          </a:p>
          <a:p>
            <a:r>
              <a:rPr lang="tr-TR" dirty="0" smtClean="0"/>
              <a:t>TAM </a:t>
            </a:r>
            <a:r>
              <a:rPr lang="tr-TR" dirty="0"/>
              <a:t>ÖĞRENME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287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SUNUŞ YOLUYLA ÖĞRETİM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Ausebel</a:t>
            </a:r>
            <a:r>
              <a:rPr lang="tr-TR" dirty="0" smtClean="0"/>
              <a:t> </a:t>
            </a:r>
          </a:p>
          <a:p>
            <a:r>
              <a:rPr lang="tr-TR" dirty="0" smtClean="0"/>
              <a:t>Öğrenci </a:t>
            </a:r>
            <a:r>
              <a:rPr lang="tr-TR" dirty="0"/>
              <a:t>bilgiyi kendine sunulanı alma yoluyla </a:t>
            </a:r>
            <a:r>
              <a:rPr lang="tr-TR" dirty="0" smtClean="0"/>
              <a:t>öğrenir </a:t>
            </a:r>
          </a:p>
          <a:p>
            <a:r>
              <a:rPr lang="tr-TR" dirty="0" smtClean="0"/>
              <a:t>Kavram </a:t>
            </a:r>
            <a:r>
              <a:rPr lang="tr-TR" dirty="0"/>
              <a:t>ilke ve fikirler öğretmen tarafından düzenlenerek sunulması, öğrencilerin de sunulan bilgiyi anlamlı şekilde öğrenmesine </a:t>
            </a:r>
            <a:r>
              <a:rPr lang="tr-TR" dirty="0" smtClean="0"/>
              <a:t>dayanır</a:t>
            </a:r>
          </a:p>
          <a:p>
            <a:r>
              <a:rPr lang="tr-TR" dirty="0" smtClean="0"/>
              <a:t>Bilgi </a:t>
            </a:r>
            <a:r>
              <a:rPr lang="tr-TR" dirty="0"/>
              <a:t>düzeyinde öğrenmeler ve yeni konuların öğrenilmesinde </a:t>
            </a:r>
            <a:r>
              <a:rPr lang="tr-TR" dirty="0" smtClean="0"/>
              <a:t>etkindir </a:t>
            </a:r>
          </a:p>
          <a:p>
            <a:r>
              <a:rPr lang="tr-TR" dirty="0" smtClean="0"/>
              <a:t>Genelden </a:t>
            </a:r>
            <a:r>
              <a:rPr lang="tr-TR" dirty="0"/>
              <a:t>özele doğru (tümdengelim) yaklaşımı kullanılır. Yeni öğrenmelerle eski öğrenilenler arasında bağ </a:t>
            </a:r>
            <a:r>
              <a:rPr lang="tr-TR" dirty="0" smtClean="0"/>
              <a:t>kurulur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22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BULUŞ YOLUYLA ÖĞRETİM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Bruner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Bilmek bir ürün değil bir süreçtir</a:t>
            </a:r>
          </a:p>
          <a:p>
            <a:r>
              <a:rPr lang="tr-TR" dirty="0" smtClean="0"/>
              <a:t>Kendi kendine öğrenme ve bilgiyi keşfetme ön planda olmalıdır</a:t>
            </a:r>
          </a:p>
          <a:p>
            <a:r>
              <a:rPr lang="tr-TR" dirty="0" smtClean="0"/>
              <a:t>Öğretmen bilginin keşfini sağlayacak etkinlikler düzenler</a:t>
            </a:r>
          </a:p>
        </p:txBody>
      </p:sp>
    </p:spTree>
    <p:extLst>
      <p:ext uri="{BB962C8B-B14F-4D97-AF65-F5344CB8AC3E}">
        <p14:creationId xmlns:p14="http://schemas.microsoft.com/office/powerpoint/2010/main" val="259227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ARAŞTIRMA- İNCELEME YOLUYLA ÖĞRETİM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Schuman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Bir </a:t>
            </a:r>
            <a:r>
              <a:rPr lang="tr-TR" dirty="0"/>
              <a:t>tür problem çözme </a:t>
            </a:r>
            <a:r>
              <a:rPr lang="tr-TR" dirty="0" smtClean="0"/>
              <a:t>yaklaşımıdır </a:t>
            </a:r>
          </a:p>
          <a:p>
            <a:r>
              <a:rPr lang="tr-TR" dirty="0" smtClean="0"/>
              <a:t>Öğrenci </a:t>
            </a:r>
            <a:r>
              <a:rPr lang="tr-TR" dirty="0"/>
              <a:t>bilimsel yöntemler kullanarak problemi tanımlar, çözüm için </a:t>
            </a:r>
            <a:r>
              <a:rPr lang="tr-TR" dirty="0" err="1"/>
              <a:t>denenceler</a:t>
            </a:r>
            <a:r>
              <a:rPr lang="tr-TR" dirty="0"/>
              <a:t> üretir, veri toplar ve verileri değerlendirerek sonuca </a:t>
            </a:r>
            <a:r>
              <a:rPr lang="tr-TR" dirty="0" smtClean="0"/>
              <a:t>ulaşır </a:t>
            </a:r>
          </a:p>
          <a:p>
            <a:r>
              <a:rPr lang="tr-TR" dirty="0" smtClean="0"/>
              <a:t>Gelecekte </a:t>
            </a:r>
            <a:r>
              <a:rPr lang="tr-TR" dirty="0"/>
              <a:t>karşılaşılacak gerçek yaşam problemlerinin çözüleceği </a:t>
            </a:r>
            <a:r>
              <a:rPr lang="tr-TR" dirty="0" smtClean="0"/>
              <a:t>öngörülür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248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ARAŞTIRMA- İNCELEME YOLUYLA ÖĞRETİM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dirty="0"/>
              <a:t>Öğrenciler bir problem ya da bilgi içeriğini ilginç buldukları zaman doğal olarak araştırırlar.</a:t>
            </a:r>
          </a:p>
          <a:p>
            <a:pPr>
              <a:lnSpc>
                <a:spcPct val="90000"/>
              </a:lnSpc>
            </a:pPr>
            <a:r>
              <a:rPr lang="tr-TR" smtClean="0"/>
              <a:t>Kendi </a:t>
            </a:r>
            <a:r>
              <a:rPr lang="tr-TR" dirty="0"/>
              <a:t>düşünme stratejilerinin farkına varabilirler ve bunları yeni yaklaşımlarla geliştirebilirler.</a:t>
            </a:r>
          </a:p>
          <a:p>
            <a:pPr>
              <a:lnSpc>
                <a:spcPct val="90000"/>
              </a:lnSpc>
            </a:pPr>
            <a:r>
              <a:rPr lang="tr-TR" dirty="0"/>
              <a:t>Yeni stratejiler doğrudan öğretilebilir ve öğrencilerin var olan stratejilerine ilave edilebilir.</a:t>
            </a:r>
          </a:p>
          <a:p>
            <a:pPr>
              <a:lnSpc>
                <a:spcPct val="90000"/>
              </a:lnSpc>
            </a:pPr>
            <a:r>
              <a:rPr lang="tr-TR" dirty="0"/>
              <a:t>İşbirliğine dayalı araştırma etkinlikleri, düşünceyi zenginleştirir ve öğrencilerin bilgiyi denemelerine, onun gerçek doğasını kavramalarına destek olur.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0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İŞBİRLİKLİ ÖĞRENME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Ö</a:t>
            </a:r>
            <a:r>
              <a:rPr lang="tr-TR" dirty="0" smtClean="0"/>
              <a:t>ğrencilerin </a:t>
            </a:r>
            <a:r>
              <a:rPr lang="tr-TR" dirty="0"/>
              <a:t>küçük gruplar halinde çalışarak ve birbirlerinin öğrenmelerine yardım ederek </a:t>
            </a:r>
            <a:r>
              <a:rPr lang="tr-TR" dirty="0" smtClean="0"/>
              <a:t>öğrenmesidir</a:t>
            </a:r>
          </a:p>
          <a:p>
            <a:r>
              <a:rPr lang="tr-TR" dirty="0" smtClean="0"/>
              <a:t>Birlikte </a:t>
            </a:r>
            <a:r>
              <a:rPr lang="tr-TR" dirty="0"/>
              <a:t>çalışma sonunda ortak bir enerji oluşur buna görevdeşlik </a:t>
            </a:r>
            <a:r>
              <a:rPr lang="tr-TR" dirty="0" smtClean="0"/>
              <a:t>denir </a:t>
            </a:r>
          </a:p>
          <a:p>
            <a:r>
              <a:rPr lang="tr-TR" dirty="0" smtClean="0"/>
              <a:t>Öğrenmeyi </a:t>
            </a:r>
            <a:r>
              <a:rPr lang="tr-TR" dirty="0"/>
              <a:t>kolaylaştırır, bireyde özsaygı sosyal beceri dayanışma ve iletişim becerilerinin öğrenilmesini </a:t>
            </a:r>
            <a:r>
              <a:rPr lang="tr-TR" dirty="0" smtClean="0"/>
              <a:t>sağlar </a:t>
            </a:r>
          </a:p>
          <a:p>
            <a:r>
              <a:rPr lang="tr-TR" dirty="0" smtClean="0"/>
              <a:t>Demokratikleşme</a:t>
            </a:r>
            <a:r>
              <a:rPr lang="tr-TR" dirty="0"/>
              <a:t>, sosyalleşme sağlar. İşbirliği insanın doğasında vardır ve mutluluk, coşku, duygudaşlık becerilerinin gelişmesine yardımcı </a:t>
            </a:r>
            <a:r>
              <a:rPr lang="tr-TR" dirty="0" smtClean="0"/>
              <a:t>olur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8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TAM ÖĞRENME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Bloom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dirty="0" smtClean="0"/>
              <a:t>Tüm </a:t>
            </a:r>
            <a:r>
              <a:rPr lang="tr-TR" dirty="0"/>
              <a:t>öğrencilere ek süre ve öğrenme olanakları verildiğinde en üst düzeyde öğrenme </a:t>
            </a:r>
            <a:r>
              <a:rPr lang="tr-TR" dirty="0" smtClean="0"/>
              <a:t>gerçekleşebilir </a:t>
            </a:r>
          </a:p>
          <a:p>
            <a:r>
              <a:rPr lang="tr-TR" dirty="0" smtClean="0"/>
              <a:t>Başlangıçta </a:t>
            </a:r>
            <a:r>
              <a:rPr lang="tr-TR" dirty="0"/>
              <a:t>yavaş </a:t>
            </a:r>
            <a:r>
              <a:rPr lang="tr-TR" dirty="0" smtClean="0"/>
              <a:t>öğrenen </a:t>
            </a:r>
            <a:r>
              <a:rPr lang="tr-TR" dirty="0"/>
              <a:t>öğrencilerin daha sonradan öğrenme hızlarında artış </a:t>
            </a:r>
            <a:r>
              <a:rPr lang="tr-TR" dirty="0" smtClean="0"/>
              <a:t>gözlemlenmiştir</a:t>
            </a:r>
          </a:p>
          <a:p>
            <a:r>
              <a:rPr lang="tr-TR" dirty="0" smtClean="0"/>
              <a:t>Öğretmen </a:t>
            </a:r>
            <a:r>
              <a:rPr lang="tr-TR" dirty="0"/>
              <a:t>ünite analiz ve belirtke tablosu </a:t>
            </a:r>
            <a:r>
              <a:rPr lang="tr-TR" dirty="0" smtClean="0"/>
              <a:t>hazırlar; </a:t>
            </a:r>
            <a:r>
              <a:rPr lang="tr-TR" dirty="0"/>
              <a:t>önkoşul davranışlarının belirlenmesi için bilişsel giriş davranışları testi ve 2 adet izleme testi </a:t>
            </a:r>
            <a:r>
              <a:rPr lang="tr-TR" dirty="0" smtClean="0"/>
              <a:t>hazırlanır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053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4682</TotalTime>
  <Words>452</Words>
  <Application>Microsoft Macintosh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EĞİTİMDE PROGRAM GELİŞTİRME</vt:lpstr>
      <vt:lpstr>12. HAFTA</vt:lpstr>
      <vt:lpstr>ÖĞRETİM STRATEJİLERİ</vt:lpstr>
      <vt:lpstr>SUNUŞ YOLUYLA ÖĞRETİM</vt:lpstr>
      <vt:lpstr>BULUŞ YOLUYLA ÖĞRETİM</vt:lpstr>
      <vt:lpstr>ARAŞTIRMA- İNCELEME YOLUYLA ÖĞRETİM</vt:lpstr>
      <vt:lpstr>ARAŞTIRMA- İNCELEME YOLUYLA ÖĞRETİM</vt:lpstr>
      <vt:lpstr>İŞBİRLİKLİ ÖĞRENME</vt:lpstr>
      <vt:lpstr>TAM ÖĞRENME</vt:lpstr>
      <vt:lpstr>Ders tasarımı ve öğretim stratejileri</vt:lpstr>
      <vt:lpstr>ÖZET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2019-12-09T13:15:51Z</dcterms:modified>
</cp:coreProperties>
</file>