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563" r:id="rId3"/>
    <p:sldId id="334" r:id="rId4"/>
    <p:sldId id="342" r:id="rId5"/>
    <p:sldId id="343" r:id="rId6"/>
    <p:sldId id="344" r:id="rId7"/>
    <p:sldId id="363" r:id="rId8"/>
    <p:sldId id="345" r:id="rId9"/>
    <p:sldId id="346" r:id="rId10"/>
    <p:sldId id="347" r:id="rId11"/>
    <p:sldId id="348" r:id="rId12"/>
    <p:sldId id="5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40" autoAdjust="0"/>
  </p:normalViewPr>
  <p:slideViewPr>
    <p:cSldViewPr>
      <p:cViewPr varScale="1">
        <p:scale>
          <a:sx n="97" d="100"/>
          <a:sy n="97" d="100"/>
        </p:scale>
        <p:origin x="10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BA125-6AC3-4008-A246-8407638D673D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F391E-D804-4CF2-9977-9C4D97983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87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5E519-0AFB-4587-909E-F02C2F1D1C69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BC438-9245-4F72-A1AC-476AEB314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5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32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82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01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88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36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98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71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38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0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48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05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58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  <a:noFill/>
        </p:spPr>
        <p:txBody>
          <a:bodyPr/>
          <a:lstStyle/>
          <a:p>
            <a:r>
              <a:rPr lang="tr-TR" dirty="0" smtClean="0"/>
              <a:t>EĞİTİMDE PROGRAM GELİŞTİRME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9592" y="3789040"/>
            <a:ext cx="7704856" cy="216024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DERSİN KODU</a:t>
            </a:r>
            <a:r>
              <a:rPr lang="tr-TR" dirty="0">
                <a:solidFill>
                  <a:schemeClr val="tx1"/>
                </a:solidFill>
              </a:rPr>
              <a:t>: </a:t>
            </a:r>
            <a:r>
              <a:rPr lang="tr-TR" dirty="0" smtClean="0">
                <a:solidFill>
                  <a:schemeClr val="tx1"/>
                </a:solidFill>
              </a:rPr>
              <a:t>SMB006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DERSİN KREDİSİ: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SAAT: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ANKARA ÜNİVERSİTESİ EĞİTİM BİLİMLERİ FAKÜLTESİ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Doç. Dr. Fatma Mızıkacı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2019-2020</a:t>
            </a:r>
          </a:p>
        </p:txBody>
      </p:sp>
    </p:spTree>
    <p:extLst>
      <p:ext uri="{BB962C8B-B14F-4D97-AF65-F5344CB8AC3E}">
        <p14:creationId xmlns:p14="http://schemas.microsoft.com/office/powerpoint/2010/main" val="200006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tasarımı ve öğretim stratejileri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u="sng" dirty="0" smtClean="0">
                <a:solidFill>
                  <a:srgbClr val="FF0000"/>
                </a:solidFill>
              </a:rPr>
              <a:t>Dersin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Giriş bölümü</a:t>
            </a:r>
          </a:p>
          <a:p>
            <a:pPr lvl="1"/>
            <a:r>
              <a:rPr lang="tr-TR" dirty="0" smtClean="0"/>
              <a:t>Sunuş yoluyla öğretim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Gelişme bölümü</a:t>
            </a:r>
          </a:p>
          <a:p>
            <a:pPr lvl="1"/>
            <a:r>
              <a:rPr lang="tr-TR" dirty="0" smtClean="0"/>
              <a:t>Buluş yoluyla öğretim, </a:t>
            </a:r>
            <a:r>
              <a:rPr lang="tr-TR" dirty="0" err="1" smtClean="0"/>
              <a:t>işbirlikli</a:t>
            </a:r>
            <a:r>
              <a:rPr lang="tr-TR" dirty="0" smtClean="0"/>
              <a:t> öğrenme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Sonuç bölümü</a:t>
            </a:r>
          </a:p>
          <a:p>
            <a:pPr lvl="1"/>
            <a:r>
              <a:rPr lang="tr-TR" dirty="0" smtClean="0"/>
              <a:t>Araştırma inceleme yoluyla öğretim, </a:t>
            </a:r>
            <a:r>
              <a:rPr lang="tr-TR" dirty="0" err="1" smtClean="0"/>
              <a:t>işbirlikli</a:t>
            </a:r>
            <a:r>
              <a:rPr lang="tr-TR" dirty="0" smtClean="0"/>
              <a:t> öğrenme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711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ÖZET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 smtClean="0"/>
              <a:t>Sunuş yoluyla öğretim </a:t>
            </a:r>
            <a:r>
              <a:rPr lang="tr-TR" dirty="0" smtClean="0"/>
              <a:t>ile </a:t>
            </a:r>
            <a:r>
              <a:rPr lang="tr-TR" b="1" dirty="0" smtClean="0"/>
              <a:t>buluş yoluyla öğretim </a:t>
            </a:r>
            <a:r>
              <a:rPr lang="tr-TR" dirty="0" smtClean="0"/>
              <a:t>arasındaki farklardan 3 tanesini söyleyin.</a:t>
            </a:r>
          </a:p>
          <a:p>
            <a:r>
              <a:rPr lang="tr-TR" b="1" dirty="0" smtClean="0"/>
              <a:t>Araştırma-inceleme yoluyla öğretimde </a:t>
            </a:r>
            <a:r>
              <a:rPr lang="tr-TR" dirty="0" smtClean="0"/>
              <a:t>öğretmenin sorumluluklarından 3 tanesini söyleyin.</a:t>
            </a:r>
          </a:p>
          <a:p>
            <a:r>
              <a:rPr lang="tr-TR" b="1" dirty="0" smtClean="0"/>
              <a:t>Tam öğrenme </a:t>
            </a:r>
            <a:r>
              <a:rPr lang="tr-TR" dirty="0" smtClean="0"/>
              <a:t>yaklaşımında öğretimin 3 stratejisini söyleyin.</a:t>
            </a:r>
          </a:p>
          <a:p>
            <a:r>
              <a:rPr lang="tr-TR" b="1" dirty="0" smtClean="0"/>
              <a:t>Öğrenci</a:t>
            </a:r>
            <a:r>
              <a:rPr lang="tr-TR" dirty="0" smtClean="0"/>
              <a:t> </a:t>
            </a:r>
            <a:r>
              <a:rPr lang="tr-TR" b="1" dirty="0" smtClean="0"/>
              <a:t>merkezli </a:t>
            </a:r>
            <a:r>
              <a:rPr lang="tr-TR" dirty="0" smtClean="0"/>
              <a:t>bir yaklaşım izleyen bir öğretmen bu stratejilerden hangisini (hangilerini) kullanırsa en uygun seçimi yapmış olur?</a:t>
            </a:r>
          </a:p>
          <a:p>
            <a:r>
              <a:rPr lang="tr-TR" dirty="0" smtClean="0"/>
              <a:t>13-14 yaş grubunda sosyal derslerde kalabalık sınıflarda öğrenmenin en yüksek düzeyde olması için bu stratejilerden hangisi (hangileri) uygundur?</a:t>
            </a:r>
          </a:p>
          <a:p>
            <a:r>
              <a:rPr lang="tr-TR" dirty="0" smtClean="0"/>
              <a:t>Alanınızda MEB tarafından hazırlanmış bir programı inceleyerek hangi öğretim stratejilerini önerdiğini inceleyiniz.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169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Kullanılan 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/>
              <a:t>Demirel, Ö. (2007). Eğitimde program geliştirme (10. baskı). </a:t>
            </a:r>
            <a:r>
              <a:rPr lang="tr-TR" i="1" dirty="0"/>
              <a:t>Ankara: </a:t>
            </a:r>
            <a:r>
              <a:rPr lang="tr-TR" i="1" dirty="0" err="1"/>
              <a:t>Pegem</a:t>
            </a:r>
            <a:r>
              <a:rPr lang="tr-TR" i="1" dirty="0"/>
              <a:t> A Yayıncılık</a:t>
            </a:r>
            <a:r>
              <a:rPr lang="tr-TR" dirty="0"/>
              <a:t>.</a:t>
            </a:r>
            <a:endParaRPr lang="tr-TR" dirty="0" smtClean="0"/>
          </a:p>
          <a:p>
            <a:r>
              <a:rPr lang="tr-TR" dirty="0" smtClean="0"/>
              <a:t>Demirel</a:t>
            </a:r>
            <a:r>
              <a:rPr lang="tr-TR" dirty="0"/>
              <a:t>, Ö. (1992). Türkiye'de program geliştirme uygulamaları. </a:t>
            </a:r>
            <a:r>
              <a:rPr lang="tr-TR" i="1" dirty="0"/>
              <a:t>Hacettepe Üniversitesi Eğitim Fakültesi Dergisi</a:t>
            </a:r>
            <a:r>
              <a:rPr lang="tr-TR" dirty="0"/>
              <a:t>, </a:t>
            </a:r>
            <a:r>
              <a:rPr lang="tr-TR" i="1" dirty="0"/>
              <a:t>7</a:t>
            </a:r>
            <a:r>
              <a:rPr lang="tr-TR" dirty="0"/>
              <a:t>(7</a:t>
            </a:r>
            <a:r>
              <a:rPr lang="tr-TR" dirty="0" smtClean="0"/>
              <a:t>).</a:t>
            </a:r>
          </a:p>
          <a:p>
            <a:r>
              <a:rPr lang="en-US" dirty="0" err="1"/>
              <a:t>Hunkins</a:t>
            </a:r>
            <a:r>
              <a:rPr lang="en-US" dirty="0"/>
              <a:t>, F. P., &amp; Hammill, P. A. (1994). Beyond Tyler and </a:t>
            </a:r>
            <a:r>
              <a:rPr lang="en-US" dirty="0" err="1"/>
              <a:t>Taba</a:t>
            </a:r>
            <a:r>
              <a:rPr lang="en-US" dirty="0"/>
              <a:t>: </a:t>
            </a:r>
            <a:r>
              <a:rPr lang="en-US" dirty="0" err="1"/>
              <a:t>Reconceptualizing</a:t>
            </a:r>
            <a:r>
              <a:rPr lang="en-US" dirty="0"/>
              <a:t> the curriculum process. </a:t>
            </a:r>
            <a:r>
              <a:rPr lang="en-US" i="1" dirty="0"/>
              <a:t>Peabody Journal of Education</a:t>
            </a:r>
            <a:r>
              <a:rPr lang="en-US" dirty="0"/>
              <a:t>, </a:t>
            </a:r>
            <a:r>
              <a:rPr lang="en-US" i="1" dirty="0"/>
              <a:t>69</a:t>
            </a:r>
            <a:r>
              <a:rPr lang="en-US" dirty="0"/>
              <a:t>(3), 4-18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/>
              <a:t>Läänemets</a:t>
            </a:r>
            <a:r>
              <a:rPr lang="en-US" dirty="0"/>
              <a:t>, U., &amp; </a:t>
            </a:r>
            <a:r>
              <a:rPr lang="en-US" dirty="0" err="1"/>
              <a:t>Kalamees-Ruubel</a:t>
            </a:r>
            <a:r>
              <a:rPr lang="en-US" dirty="0"/>
              <a:t>, K. (2013). The </a:t>
            </a:r>
            <a:r>
              <a:rPr lang="en-US" dirty="0" err="1"/>
              <a:t>taba-tyler</a:t>
            </a:r>
            <a:r>
              <a:rPr lang="en-US" dirty="0"/>
              <a:t> rationales. </a:t>
            </a:r>
            <a:r>
              <a:rPr lang="en-US" i="1" dirty="0"/>
              <a:t>Journal of the American Association for the Advancement of Curriculum Studies (JAAACS)</a:t>
            </a:r>
            <a:r>
              <a:rPr lang="en-US" dirty="0"/>
              <a:t>, </a:t>
            </a:r>
            <a:r>
              <a:rPr lang="en-US" i="1" dirty="0"/>
              <a:t>9</a:t>
            </a:r>
            <a:r>
              <a:rPr lang="en-US" dirty="0"/>
              <a:t>(2</a:t>
            </a:r>
            <a:r>
              <a:rPr lang="en-US" dirty="0" smtClean="0"/>
              <a:t>).</a:t>
            </a:r>
            <a:endParaRPr lang="tr-TR" dirty="0" smtClean="0"/>
          </a:p>
          <a:p>
            <a:r>
              <a:rPr lang="en-US" dirty="0"/>
              <a:t>Tanner, D., &amp; Tanner, L. N. (1980). </a:t>
            </a:r>
            <a:r>
              <a:rPr lang="en-US" i="1" dirty="0"/>
              <a:t>Curriculum development: Theory into practice</a:t>
            </a:r>
            <a:r>
              <a:rPr lang="en-US" dirty="0"/>
              <a:t> (p. 30). New York: Macmillan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/>
              <a:t>Oliver</a:t>
            </a:r>
            <a:r>
              <a:rPr lang="tr-TR" dirty="0"/>
              <a:t>, R., </a:t>
            </a:r>
            <a:r>
              <a:rPr lang="tr-TR" dirty="0" err="1"/>
              <a:t>Kersten</a:t>
            </a:r>
            <a:r>
              <a:rPr lang="tr-TR" dirty="0"/>
              <a:t>, H., </a:t>
            </a:r>
            <a:r>
              <a:rPr lang="tr-TR" dirty="0" err="1"/>
              <a:t>Vinkka‐Puhakka</a:t>
            </a:r>
            <a:r>
              <a:rPr lang="tr-TR" dirty="0"/>
              <a:t>, H., </a:t>
            </a:r>
            <a:r>
              <a:rPr lang="tr-TR" dirty="0" err="1"/>
              <a:t>Alpasan</a:t>
            </a:r>
            <a:r>
              <a:rPr lang="tr-TR" dirty="0"/>
              <a:t>, G., </a:t>
            </a:r>
            <a:r>
              <a:rPr lang="tr-TR" dirty="0" err="1"/>
              <a:t>Bearn</a:t>
            </a:r>
            <a:r>
              <a:rPr lang="tr-TR" dirty="0"/>
              <a:t>, D., </a:t>
            </a:r>
            <a:r>
              <a:rPr lang="tr-TR" dirty="0" err="1"/>
              <a:t>Cema</a:t>
            </a:r>
            <a:r>
              <a:rPr lang="tr-TR" dirty="0"/>
              <a:t>, I., ... &amp; </a:t>
            </a:r>
            <a:r>
              <a:rPr lang="tr-TR" dirty="0" err="1"/>
              <a:t>Jeniati</a:t>
            </a:r>
            <a:r>
              <a:rPr lang="tr-TR" dirty="0"/>
              <a:t>, E. (2008). </a:t>
            </a:r>
            <a:r>
              <a:rPr lang="tr-TR" dirty="0" err="1"/>
              <a:t>Curriculum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strategy</a:t>
            </a:r>
            <a:r>
              <a:rPr lang="tr-TR" dirty="0"/>
              <a:t>. </a:t>
            </a:r>
            <a:r>
              <a:rPr lang="tr-TR" i="1" dirty="0" err="1"/>
              <a:t>European</a:t>
            </a:r>
            <a:r>
              <a:rPr lang="tr-TR" i="1" dirty="0"/>
              <a:t> </a:t>
            </a:r>
            <a:r>
              <a:rPr lang="tr-TR" i="1" dirty="0" err="1"/>
              <a:t>Journal</a:t>
            </a:r>
            <a:r>
              <a:rPr lang="tr-TR" i="1" dirty="0"/>
              <a:t> of </a:t>
            </a:r>
            <a:r>
              <a:rPr lang="tr-TR" i="1" dirty="0" err="1"/>
              <a:t>Dental</a:t>
            </a:r>
            <a:r>
              <a:rPr lang="tr-TR" i="1" dirty="0"/>
              <a:t> </a:t>
            </a:r>
            <a:r>
              <a:rPr lang="tr-TR" i="1" dirty="0" err="1"/>
              <a:t>Education</a:t>
            </a:r>
            <a:r>
              <a:rPr lang="tr-TR" dirty="0"/>
              <a:t>, </a:t>
            </a:r>
            <a:r>
              <a:rPr lang="tr-TR" i="1" dirty="0"/>
              <a:t>12</a:t>
            </a:r>
            <a:r>
              <a:rPr lang="tr-TR" dirty="0"/>
              <a:t>, 74-84</a:t>
            </a:r>
            <a:r>
              <a:rPr lang="tr-TR" dirty="0" smtClean="0"/>
              <a:t>.</a:t>
            </a:r>
          </a:p>
          <a:p>
            <a:r>
              <a:rPr lang="en-US" dirty="0"/>
              <a:t>Caswell, H. L., &amp; Campbell, D. S. (1935). </a:t>
            </a:r>
            <a:r>
              <a:rPr lang="en-US" i="1" dirty="0"/>
              <a:t>Curriculum development</a:t>
            </a:r>
            <a:r>
              <a:rPr lang="en-US" dirty="0"/>
              <a:t>. American Book Company.</a:t>
            </a:r>
            <a:endParaRPr lang="tr-TR" dirty="0" smtClean="0"/>
          </a:p>
          <a:p>
            <a:r>
              <a:rPr lang="en-US" dirty="0"/>
              <a:t>Pinar, W. F. (2013). </a:t>
            </a:r>
            <a:r>
              <a:rPr lang="en-US" i="1" dirty="0"/>
              <a:t>International handbook of curriculum research</a:t>
            </a:r>
            <a:r>
              <a:rPr lang="en-US" dirty="0"/>
              <a:t>. Routledge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/>
              <a:t>Gözütok, F. D. (2017). Öğretim ilke ve yöntemleri. </a:t>
            </a:r>
            <a:r>
              <a:rPr lang="tr-TR" i="1" dirty="0" err="1"/>
              <a:t>Pegem</a:t>
            </a:r>
            <a:r>
              <a:rPr lang="tr-TR" i="1" dirty="0"/>
              <a:t> Atıf İndeksi</a:t>
            </a:r>
            <a:r>
              <a:rPr lang="tr-TR" dirty="0"/>
              <a:t>, 1-386.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42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8000" dirty="0" smtClean="0"/>
              <a:t>12. HAFTA</a:t>
            </a:r>
            <a:endParaRPr lang="en-GB" sz="80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2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ÖĞRETİM STRATEJİLERİ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SUNUŞ YOLUYLA </a:t>
            </a:r>
            <a:r>
              <a:rPr lang="tr-TR" dirty="0" smtClean="0"/>
              <a:t>ÖĞRETİM</a:t>
            </a:r>
          </a:p>
          <a:p>
            <a:r>
              <a:rPr lang="tr-TR" dirty="0" smtClean="0"/>
              <a:t>BULUŞ </a:t>
            </a:r>
            <a:r>
              <a:rPr lang="tr-TR" dirty="0"/>
              <a:t>YOLUYLA ÖĞRETİM</a:t>
            </a:r>
          </a:p>
          <a:p>
            <a:r>
              <a:rPr lang="tr-TR" dirty="0"/>
              <a:t>ARAŞTIRMA- İNCELEME YOLUYLA </a:t>
            </a:r>
            <a:r>
              <a:rPr lang="tr-TR" dirty="0" smtClean="0"/>
              <a:t>ÖĞRETİM</a:t>
            </a:r>
          </a:p>
          <a:p>
            <a:r>
              <a:rPr lang="tr-TR" dirty="0" smtClean="0"/>
              <a:t>İŞBİRLİKLİ ÖĞRENME</a:t>
            </a:r>
          </a:p>
          <a:p>
            <a:r>
              <a:rPr lang="tr-TR" dirty="0" smtClean="0"/>
              <a:t>TAM </a:t>
            </a:r>
            <a:r>
              <a:rPr lang="tr-TR" dirty="0"/>
              <a:t>ÖĞRENME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2871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SUNUŞ YOLUYLA ÖĞRETİM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Ausebel</a:t>
            </a:r>
            <a:r>
              <a:rPr lang="tr-TR" dirty="0" smtClean="0"/>
              <a:t> </a:t>
            </a:r>
          </a:p>
          <a:p>
            <a:r>
              <a:rPr lang="tr-TR" dirty="0" smtClean="0"/>
              <a:t>Öğrenci </a:t>
            </a:r>
            <a:r>
              <a:rPr lang="tr-TR" dirty="0"/>
              <a:t>bilgiyi kendine sunulanı alma yoluyla </a:t>
            </a:r>
            <a:r>
              <a:rPr lang="tr-TR" dirty="0" smtClean="0"/>
              <a:t>öğrenir </a:t>
            </a:r>
          </a:p>
          <a:p>
            <a:r>
              <a:rPr lang="tr-TR" dirty="0" smtClean="0"/>
              <a:t>Kavram </a:t>
            </a:r>
            <a:r>
              <a:rPr lang="tr-TR" dirty="0"/>
              <a:t>ilke ve fikirler öğretmen tarafından düzenlenerek sunulması, öğrencilerin de sunulan bilgiyi anlamlı şekilde öğrenmesine </a:t>
            </a:r>
            <a:r>
              <a:rPr lang="tr-TR" dirty="0" smtClean="0"/>
              <a:t>dayanır</a:t>
            </a:r>
          </a:p>
          <a:p>
            <a:r>
              <a:rPr lang="tr-TR" dirty="0" smtClean="0"/>
              <a:t>Bilgi </a:t>
            </a:r>
            <a:r>
              <a:rPr lang="tr-TR" dirty="0"/>
              <a:t>düzeyinde öğrenmeler ve yeni konuların öğrenilmesinde </a:t>
            </a:r>
            <a:r>
              <a:rPr lang="tr-TR" dirty="0" smtClean="0"/>
              <a:t>etkindir </a:t>
            </a:r>
          </a:p>
          <a:p>
            <a:r>
              <a:rPr lang="tr-TR" dirty="0" smtClean="0"/>
              <a:t>Genelden </a:t>
            </a:r>
            <a:r>
              <a:rPr lang="tr-TR" dirty="0"/>
              <a:t>özele doğru (tümdengelim) yaklaşımı kullanılır. Yeni öğrenmelerle eski öğrenilenler arasında bağ </a:t>
            </a:r>
            <a:r>
              <a:rPr lang="tr-TR" dirty="0" smtClean="0"/>
              <a:t>kurulur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228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BULUŞ YOLUYLA ÖĞRETİM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Bruner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Bilmek bir ürün değil bir süreçtir</a:t>
            </a:r>
          </a:p>
          <a:p>
            <a:r>
              <a:rPr lang="tr-TR" dirty="0" smtClean="0"/>
              <a:t>Kendi kendine öğrenme ve bilgiyi keşfetme ön planda olmalıdır</a:t>
            </a:r>
          </a:p>
          <a:p>
            <a:r>
              <a:rPr lang="tr-TR" dirty="0" smtClean="0"/>
              <a:t>Öğretmen bilginin keşfini sağlayacak etkinlikler düzenler</a:t>
            </a:r>
          </a:p>
        </p:txBody>
      </p:sp>
    </p:spTree>
    <p:extLst>
      <p:ext uri="{BB962C8B-B14F-4D97-AF65-F5344CB8AC3E}">
        <p14:creationId xmlns:p14="http://schemas.microsoft.com/office/powerpoint/2010/main" val="2592276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ARAŞTIRMA- İNCELEME YOLUYLA ÖĞRETİM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Schuman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Bir </a:t>
            </a:r>
            <a:r>
              <a:rPr lang="tr-TR" dirty="0"/>
              <a:t>tür problem çözme </a:t>
            </a:r>
            <a:r>
              <a:rPr lang="tr-TR" dirty="0" smtClean="0"/>
              <a:t>yaklaşımıdır </a:t>
            </a:r>
          </a:p>
          <a:p>
            <a:r>
              <a:rPr lang="tr-TR" dirty="0" smtClean="0"/>
              <a:t>Öğrenci </a:t>
            </a:r>
            <a:r>
              <a:rPr lang="tr-TR" dirty="0"/>
              <a:t>bilimsel yöntemler kullanarak problemi tanımlar, çözüm için </a:t>
            </a:r>
            <a:r>
              <a:rPr lang="tr-TR" dirty="0" err="1"/>
              <a:t>denenceler</a:t>
            </a:r>
            <a:r>
              <a:rPr lang="tr-TR" dirty="0"/>
              <a:t> üretir, veri toplar ve verileri değerlendirerek sonuca </a:t>
            </a:r>
            <a:r>
              <a:rPr lang="tr-TR" dirty="0" smtClean="0"/>
              <a:t>ulaşır </a:t>
            </a:r>
          </a:p>
          <a:p>
            <a:r>
              <a:rPr lang="tr-TR" dirty="0" smtClean="0"/>
              <a:t>Gelecekte </a:t>
            </a:r>
            <a:r>
              <a:rPr lang="tr-TR" dirty="0"/>
              <a:t>karşılaşılacak gerçek yaşam problemlerinin çözüleceği </a:t>
            </a:r>
            <a:r>
              <a:rPr lang="tr-TR" dirty="0" smtClean="0"/>
              <a:t>öngörülür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248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ARAŞTIRMA- İNCELEME YOLUYLA ÖĞRETİM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tr-TR" dirty="0"/>
              <a:t>Öğrenciler bir problem ya da bilgi içeriğini ilginç buldukları zaman doğal olarak araştırırlar.</a:t>
            </a:r>
          </a:p>
          <a:p>
            <a:pPr>
              <a:lnSpc>
                <a:spcPct val="90000"/>
              </a:lnSpc>
            </a:pPr>
            <a:r>
              <a:rPr lang="tr-TR" smtClean="0"/>
              <a:t>Kendi </a:t>
            </a:r>
            <a:r>
              <a:rPr lang="tr-TR" dirty="0"/>
              <a:t>düşünme stratejilerinin farkına varabilirler ve bunları yeni yaklaşımlarla geliştirebilirler.</a:t>
            </a:r>
          </a:p>
          <a:p>
            <a:pPr>
              <a:lnSpc>
                <a:spcPct val="90000"/>
              </a:lnSpc>
            </a:pPr>
            <a:r>
              <a:rPr lang="tr-TR" dirty="0"/>
              <a:t>Yeni stratejiler doğrudan öğretilebilir ve öğrencilerin var olan stratejilerine ilave edilebilir.</a:t>
            </a:r>
          </a:p>
          <a:p>
            <a:pPr>
              <a:lnSpc>
                <a:spcPct val="90000"/>
              </a:lnSpc>
            </a:pPr>
            <a:r>
              <a:rPr lang="tr-TR" dirty="0"/>
              <a:t>İşbirliğine dayalı araştırma etkinlikleri, düşünceyi zenginleştirir ve öğrencilerin bilgiyi denemelerine, onun gerçek doğasını kavramalarına destek olur.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05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İŞBİRLİKLİ ÖĞRENME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Ö</a:t>
            </a:r>
            <a:r>
              <a:rPr lang="tr-TR" dirty="0" smtClean="0"/>
              <a:t>ğrencilerin </a:t>
            </a:r>
            <a:r>
              <a:rPr lang="tr-TR" dirty="0"/>
              <a:t>küçük gruplar halinde çalışarak ve birbirlerinin öğrenmelerine yardım ederek </a:t>
            </a:r>
            <a:r>
              <a:rPr lang="tr-TR" dirty="0" smtClean="0"/>
              <a:t>öğrenmesidir</a:t>
            </a:r>
          </a:p>
          <a:p>
            <a:r>
              <a:rPr lang="tr-TR" dirty="0" smtClean="0"/>
              <a:t>Birlikte </a:t>
            </a:r>
            <a:r>
              <a:rPr lang="tr-TR" dirty="0"/>
              <a:t>çalışma sonunda ortak bir enerji oluşur buna görevdeşlik </a:t>
            </a:r>
            <a:r>
              <a:rPr lang="tr-TR" dirty="0" smtClean="0"/>
              <a:t>denir </a:t>
            </a:r>
          </a:p>
          <a:p>
            <a:r>
              <a:rPr lang="tr-TR" dirty="0" smtClean="0"/>
              <a:t>Öğrenmeyi </a:t>
            </a:r>
            <a:r>
              <a:rPr lang="tr-TR" dirty="0"/>
              <a:t>kolaylaştırır, bireyde özsaygı sosyal beceri dayanışma ve iletişim becerilerinin öğrenilmesini </a:t>
            </a:r>
            <a:r>
              <a:rPr lang="tr-TR" dirty="0" smtClean="0"/>
              <a:t>sağlar </a:t>
            </a:r>
          </a:p>
          <a:p>
            <a:r>
              <a:rPr lang="tr-TR" dirty="0" smtClean="0"/>
              <a:t>Demokratikleşme</a:t>
            </a:r>
            <a:r>
              <a:rPr lang="tr-TR" dirty="0"/>
              <a:t>, sosyalleşme sağlar. İşbirliği insanın doğasında vardır ve mutluluk, coşku, duygudaşlık becerilerinin gelişmesine yardımcı </a:t>
            </a:r>
            <a:r>
              <a:rPr lang="tr-TR" dirty="0" smtClean="0"/>
              <a:t>olur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288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TAM ÖĞRENME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Bloom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</a:p>
          <a:p>
            <a:r>
              <a:rPr lang="tr-TR" dirty="0" smtClean="0"/>
              <a:t>Tüm </a:t>
            </a:r>
            <a:r>
              <a:rPr lang="tr-TR" dirty="0"/>
              <a:t>öğrencilere ek süre ve öğrenme olanakları verildiğinde en üst düzeyde öğrenme </a:t>
            </a:r>
            <a:r>
              <a:rPr lang="tr-TR" dirty="0" smtClean="0"/>
              <a:t>gerçekleşebilir </a:t>
            </a:r>
          </a:p>
          <a:p>
            <a:r>
              <a:rPr lang="tr-TR" dirty="0" smtClean="0"/>
              <a:t>Başlangıçta </a:t>
            </a:r>
            <a:r>
              <a:rPr lang="tr-TR" dirty="0"/>
              <a:t>yavaş </a:t>
            </a:r>
            <a:r>
              <a:rPr lang="tr-TR" dirty="0" smtClean="0"/>
              <a:t>öğrenen </a:t>
            </a:r>
            <a:r>
              <a:rPr lang="tr-TR" dirty="0"/>
              <a:t>öğrencilerin daha sonradan öğrenme hızlarında artış </a:t>
            </a:r>
            <a:r>
              <a:rPr lang="tr-TR" dirty="0" smtClean="0"/>
              <a:t>gözlemlenmiştir</a:t>
            </a:r>
          </a:p>
          <a:p>
            <a:r>
              <a:rPr lang="tr-TR" dirty="0" smtClean="0"/>
              <a:t>Öğretmen </a:t>
            </a:r>
            <a:r>
              <a:rPr lang="tr-TR" dirty="0"/>
              <a:t>ünite analiz ve belirtke tablosu </a:t>
            </a:r>
            <a:r>
              <a:rPr lang="tr-TR" dirty="0" smtClean="0"/>
              <a:t>hazırlar; </a:t>
            </a:r>
            <a:r>
              <a:rPr lang="tr-TR" dirty="0"/>
              <a:t>önkoşul davranışlarının belirlenmesi için bilişsel giriş davranışları testi ve 2 adet izleme testi </a:t>
            </a:r>
            <a:r>
              <a:rPr lang="tr-TR" dirty="0" smtClean="0"/>
              <a:t>hazırlanır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0531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4682</TotalTime>
  <Words>452</Words>
  <Application>Microsoft Macintosh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Arial</vt:lpstr>
      <vt:lpstr>Office Theme</vt:lpstr>
      <vt:lpstr>EĞİTİMDE PROGRAM GELİŞTİRME</vt:lpstr>
      <vt:lpstr>12. HAFTA</vt:lpstr>
      <vt:lpstr>ÖĞRETİM STRATEJİLERİ</vt:lpstr>
      <vt:lpstr>SUNUŞ YOLUYLA ÖĞRETİM</vt:lpstr>
      <vt:lpstr>BULUŞ YOLUYLA ÖĞRETİM</vt:lpstr>
      <vt:lpstr>ARAŞTIRMA- İNCELEME YOLUYLA ÖĞRETİM</vt:lpstr>
      <vt:lpstr>ARAŞTIRMA- İNCELEME YOLUYLA ÖĞRETİM</vt:lpstr>
      <vt:lpstr>İŞBİRLİKLİ ÖĞRENME</vt:lpstr>
      <vt:lpstr>TAM ÖĞRENME</vt:lpstr>
      <vt:lpstr>Ders tasarımı ve öğretim stratejileri</vt:lpstr>
      <vt:lpstr>ÖZET</vt:lpstr>
      <vt:lpstr>Kullanılan kaynaklar</vt:lpstr>
    </vt:vector>
  </TitlesOfParts>
  <Company>2010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ÖĞRETİM PROGRAMLARI</dc:title>
  <dc:creator>EGITMEN</dc:creator>
  <cp:lastModifiedBy>Microsoft Office User</cp:lastModifiedBy>
  <cp:revision>309</cp:revision>
  <dcterms:created xsi:type="dcterms:W3CDTF">2012-02-14T14:40:33Z</dcterms:created>
  <dcterms:modified xsi:type="dcterms:W3CDTF">2019-12-09T13:15:51Z</dcterms:modified>
</cp:coreProperties>
</file>