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</p:sldMasterIdLst>
  <p:sldIdLst>
    <p:sldId id="258" r:id="rId8"/>
    <p:sldId id="260" r:id="rId9"/>
    <p:sldId id="261" r:id="rId10"/>
    <p:sldId id="263" r:id="rId11"/>
    <p:sldId id="264" r:id="rId12"/>
    <p:sldId id="265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5F5C-1D52-4BC0-BF7E-9A551439A9C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24C1-EBD3-4D62-8B02-2CFEA87E5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317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5F5C-1D52-4BC0-BF7E-9A551439A9C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24C1-EBD3-4D62-8B02-2CFEA87E5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9357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5F5C-1D52-4BC0-BF7E-9A551439A9C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24C1-EBD3-4D62-8B02-2CFEA87E5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5570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E5948-CE53-4A9D-84E6-15F12AA7888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0F5441-6DC4-4E4C-9ECF-68CE50693CA9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20144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E9A56-945D-4F77-A5A6-2D8F9BB018DE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3F925D-AC9B-4379-88F7-B1801B9AB11A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38137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8DC2C-C824-4730-8BAF-41CD4B9F5D63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E7AD13-3117-495E-B3BF-F8854253E796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37914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A2771-B048-4395-8A7A-C064F46C220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F3DA86-314E-4BAA-821A-B6765D29A537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66837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54DF6-EA57-47F1-B09A-4EDB1D9DDE4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CAE114-2090-48B6-AA44-FD05EA141B48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789828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A485E-2651-49A3-A78C-FCCC3DC1636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6593DD-4987-4D5D-8FC7-B5776F1A9B4B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25674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B127-89FA-4607-B149-6CAC2AB44821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EDD167-F20C-4DF4-95B5-8C98371C117B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814908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B97EA-31A0-4E79-BB02-A0774FB27A5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F81FF2-F900-432D-B89A-8EB4A377A1EA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70136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5F5C-1D52-4BC0-BF7E-9A551439A9C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24C1-EBD3-4D62-8B02-2CFEA87E5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64318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05A39-8035-49E8-BF01-B1F5DFE28F2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E65332-A001-4BF6-A701-4034E7F3AC38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041932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BE714-A2C4-4F17-9A03-7D58C9D045A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C4421A-A82C-4501-B05D-01090B181E53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770311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2714A-BD8B-4B10-86C7-836E3347306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05F18A-71B4-4A8F-A390-1C751EB1984E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069142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E5948-CE53-4A9D-84E6-15F12AA7888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0F5441-6DC4-4E4C-9ECF-68CE50693CA9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321020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E9A56-945D-4F77-A5A6-2D8F9BB018DE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3F925D-AC9B-4379-88F7-B1801B9AB11A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850488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8DC2C-C824-4730-8BAF-41CD4B9F5D63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E7AD13-3117-495E-B3BF-F8854253E796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520902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A2771-B048-4395-8A7A-C064F46C220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F3DA86-314E-4BAA-821A-B6765D29A537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736425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54DF6-EA57-47F1-B09A-4EDB1D9DDE4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CAE114-2090-48B6-AA44-FD05EA141B48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485108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A485E-2651-49A3-A78C-FCCC3DC1636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6593DD-4987-4D5D-8FC7-B5776F1A9B4B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222131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B127-89FA-4607-B149-6CAC2AB44821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EDD167-F20C-4DF4-95B5-8C98371C117B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1583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5F5C-1D52-4BC0-BF7E-9A551439A9C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24C1-EBD3-4D62-8B02-2CFEA87E5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6236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B97EA-31A0-4E79-BB02-A0774FB27A5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F81FF2-F900-432D-B89A-8EB4A377A1EA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948081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05A39-8035-49E8-BF01-B1F5DFE28F2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E65332-A001-4BF6-A701-4034E7F3AC38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450364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BE714-A2C4-4F17-9A03-7D58C9D045A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C4421A-A82C-4501-B05D-01090B181E53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926229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2714A-BD8B-4B10-86C7-836E3347306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05F18A-71B4-4A8F-A390-1C751EB1984E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648003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E5948-CE53-4A9D-84E6-15F12AA7888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0F5441-6DC4-4E4C-9ECF-68CE50693CA9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348365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E9A56-945D-4F77-A5A6-2D8F9BB018DE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3F925D-AC9B-4379-88F7-B1801B9AB11A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170645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8DC2C-C824-4730-8BAF-41CD4B9F5D63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E7AD13-3117-495E-B3BF-F8854253E796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636938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A2771-B048-4395-8A7A-C064F46C220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F3DA86-314E-4BAA-821A-B6765D29A537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629761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54DF6-EA57-47F1-B09A-4EDB1D9DDE4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CAE114-2090-48B6-AA44-FD05EA141B48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311153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A485E-2651-49A3-A78C-FCCC3DC1636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6593DD-4987-4D5D-8FC7-B5776F1A9B4B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19682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5F5C-1D52-4BC0-BF7E-9A551439A9C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24C1-EBD3-4D62-8B02-2CFEA87E5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8735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B127-89FA-4607-B149-6CAC2AB44821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EDD167-F20C-4DF4-95B5-8C98371C117B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5429485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B97EA-31A0-4E79-BB02-A0774FB27A5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F81FF2-F900-432D-B89A-8EB4A377A1EA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513300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05A39-8035-49E8-BF01-B1F5DFE28F2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E65332-A001-4BF6-A701-4034E7F3AC38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1150297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BE714-A2C4-4F17-9A03-7D58C9D045A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C4421A-A82C-4501-B05D-01090B181E53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550639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2714A-BD8B-4B10-86C7-836E3347306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05F18A-71B4-4A8F-A390-1C751EB1984E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5646416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E5948-CE53-4A9D-84E6-15F12AA7888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0F5441-6DC4-4E4C-9ECF-68CE50693CA9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9052383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E9A56-945D-4F77-A5A6-2D8F9BB018DE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3F925D-AC9B-4379-88F7-B1801B9AB11A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5847042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8DC2C-C824-4730-8BAF-41CD4B9F5D63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E7AD13-3117-495E-B3BF-F8854253E796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9718878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A2771-B048-4395-8A7A-C064F46C220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F3DA86-314E-4BAA-821A-B6765D29A537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3433663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54DF6-EA57-47F1-B09A-4EDB1D9DDE4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CAE114-2090-48B6-AA44-FD05EA141B48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29528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5F5C-1D52-4BC0-BF7E-9A551439A9C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24C1-EBD3-4D62-8B02-2CFEA87E5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024185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A485E-2651-49A3-A78C-FCCC3DC1636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6593DD-4987-4D5D-8FC7-B5776F1A9B4B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1222148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B127-89FA-4607-B149-6CAC2AB44821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EDD167-F20C-4DF4-95B5-8C98371C117B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2991559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B97EA-31A0-4E79-BB02-A0774FB27A5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F81FF2-F900-432D-B89A-8EB4A377A1EA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4022455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05A39-8035-49E8-BF01-B1F5DFE28F2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E65332-A001-4BF6-A701-4034E7F3AC38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183489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BE714-A2C4-4F17-9A03-7D58C9D045A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C4421A-A82C-4501-B05D-01090B181E53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7988964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2714A-BD8B-4B10-86C7-836E3347306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05F18A-71B4-4A8F-A390-1C751EB1984E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1559684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E5948-CE53-4A9D-84E6-15F12AA7888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0F5441-6DC4-4E4C-9ECF-68CE50693CA9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3652982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E9A56-945D-4F77-A5A6-2D8F9BB018DE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3F925D-AC9B-4379-88F7-B1801B9AB11A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033882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8DC2C-C824-4730-8BAF-41CD4B9F5D63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E7AD13-3117-495E-B3BF-F8854253E796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2809267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A2771-B048-4395-8A7A-C064F46C220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F3DA86-314E-4BAA-821A-B6765D29A537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79555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5F5C-1D52-4BC0-BF7E-9A551439A9C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24C1-EBD3-4D62-8B02-2CFEA87E5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670105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54DF6-EA57-47F1-B09A-4EDB1D9DDE4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CAE114-2090-48B6-AA44-FD05EA141B48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8830958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A485E-2651-49A3-A78C-FCCC3DC1636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6593DD-4987-4D5D-8FC7-B5776F1A9B4B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2418614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B127-89FA-4607-B149-6CAC2AB44821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EDD167-F20C-4DF4-95B5-8C98371C117B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5875253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B97EA-31A0-4E79-BB02-A0774FB27A5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F81FF2-F900-432D-B89A-8EB4A377A1EA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7650272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05A39-8035-49E8-BF01-B1F5DFE28F2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E65332-A001-4BF6-A701-4034E7F3AC38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4725578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BE714-A2C4-4F17-9A03-7D58C9D045A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C4421A-A82C-4501-B05D-01090B181E53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924540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2714A-BD8B-4B10-86C7-836E3347306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05F18A-71B4-4A8F-A390-1C751EB1984E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6122836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titlemaster_m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1"/>
            <a:ext cx="12192000" cy="686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3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06400" y="6248400"/>
            <a:ext cx="2540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3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347200" y="6248400"/>
            <a:ext cx="2540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B57FBE9-4C54-48CC-BED2-B7B890F1F5C2}" type="slidenum">
              <a:rPr lang="tr-TR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149600" y="3429000"/>
            <a:ext cx="85344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117600" y="1371600"/>
            <a:ext cx="1016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2458158616"/>
      </p:ext>
    </p:extLst>
  </p:cSld>
  <p:clrMapOvr>
    <a:masterClrMapping/>
  </p:clrMapOvr>
  <p:transition spd="slow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80E74E6-1905-4E54-9121-2239742D5A54}" type="slidenum">
              <a:rPr lang="tr-TR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718249"/>
      </p:ext>
    </p:extLst>
  </p:cSld>
  <p:clrMapOvr>
    <a:masterClrMapping/>
  </p:clrMapOvr>
  <p:transition spd="slow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3D1EF58-EF7C-4443-A624-9F899C246D82}" type="slidenum">
              <a:rPr lang="tr-TR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937634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5F5C-1D52-4BC0-BF7E-9A551439A9C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24C1-EBD3-4D62-8B02-2CFEA87E5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130203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251200" y="1600200"/>
            <a:ext cx="4165600" cy="4495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7620000" y="1600200"/>
            <a:ext cx="4165600" cy="4495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850901D-587F-4748-A841-E5CBD589679D}" type="slidenum">
              <a:rPr lang="tr-TR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692956"/>
      </p:ext>
    </p:extLst>
  </p:cSld>
  <p:clrMapOvr>
    <a:masterClrMapping/>
  </p:clrMapOvr>
  <p:transition spd="slow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B0CC576-51F1-4431-A5F0-812E8BD72F53}" type="slidenum">
              <a:rPr lang="tr-TR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073087"/>
      </p:ext>
    </p:extLst>
  </p:cSld>
  <p:clrMapOvr>
    <a:masterClrMapping/>
  </p:clrMapOvr>
  <p:transition spd="slow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1E7C7D-C60A-4140-B928-0147ED812B89}" type="slidenum">
              <a:rPr lang="tr-TR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93496"/>
      </p:ext>
    </p:extLst>
  </p:cSld>
  <p:clrMapOvr>
    <a:masterClrMapping/>
  </p:clrMapOvr>
  <p:transition spd="slow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87C8FB3-3FA9-4B56-B791-985F8010F708}" type="slidenum">
              <a:rPr lang="tr-TR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269759"/>
      </p:ext>
    </p:extLst>
  </p:cSld>
  <p:clrMapOvr>
    <a:masterClrMapping/>
  </p:clrMapOvr>
  <p:transition spd="slow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5439F7B-E087-4E95-B960-F1C9D1917713}" type="slidenum">
              <a:rPr lang="tr-TR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299910"/>
      </p:ext>
    </p:extLst>
  </p:cSld>
  <p:clrMapOvr>
    <a:masterClrMapping/>
  </p:clrMapOvr>
  <p:transition spd="slow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3C54B15-3FE8-4264-8641-2B18A2891F81}" type="slidenum">
              <a:rPr lang="tr-TR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307450"/>
      </p:ext>
    </p:extLst>
  </p:cSld>
  <p:clrMapOvr>
    <a:masterClrMapping/>
  </p:clrMapOvr>
  <p:transition spd="slow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E4DB077-479A-4B06-AEF6-C2DE6716E5F0}" type="slidenum">
              <a:rPr lang="tr-TR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924684"/>
      </p:ext>
    </p:extLst>
  </p:cSld>
  <p:clrMapOvr>
    <a:masterClrMapping/>
  </p:clrMapOvr>
  <p:transition spd="slow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652000" y="228600"/>
            <a:ext cx="2133600" cy="5867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251200" y="228600"/>
            <a:ext cx="6197600" cy="5867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ED880EA-86CC-48B7-9770-F06529BBAD8D}" type="slidenum">
              <a:rPr lang="tr-TR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9453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5F5C-1D52-4BC0-BF7E-9A551439A9C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24C1-EBD3-4D62-8B02-2CFEA87E5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3625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5F5C-1D52-4BC0-BF7E-9A551439A9C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24C1-EBD3-4D62-8B02-2CFEA87E5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3961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95F5C-1D52-4BC0-BF7E-9A551439A9CD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E24C1-EBD3-4D62-8B02-2CFEA87E5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485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0031E8C-7465-457E-A8A6-B1B387D410C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D819BC-B4E8-4949-9C76-01BBC1DAEE1A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53014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0031E8C-7465-457E-A8A6-B1B387D410C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D819BC-B4E8-4949-9C76-01BBC1DAEE1A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07338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0031E8C-7465-457E-A8A6-B1B387D410C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D819BC-B4E8-4949-9C76-01BBC1DAEE1A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08322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0031E8C-7465-457E-A8A6-B1B387D410C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D819BC-B4E8-4949-9C76-01BBC1DAEE1A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89854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0031E8C-7465-457E-A8A6-B1B387D410C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D819BC-B4E8-4949-9C76-01BBC1DAEE1A}" type="slidenum">
              <a:rPr lang="tr-TR" alt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4579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0"/>
            <a:ext cx="3556000" cy="6858000"/>
            <a:chOff x="0" y="0"/>
            <a:chExt cx="1680" cy="4320"/>
          </a:xfrm>
        </p:grpSpPr>
        <p:sp>
          <p:nvSpPr>
            <p:cNvPr id="9219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pic>
          <p:nvPicPr>
            <p:cNvPr id="9220" name="Picture 4" descr="slidemaster_med3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251200" y="228600"/>
            <a:ext cx="8534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51200" y="1600200"/>
            <a:ext cx="85344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03201" y="6248400"/>
            <a:ext cx="253576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45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E547228-C7B1-44F8-9484-2E9B21134C9D}" type="slidenum">
              <a:rPr lang="tr-TR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451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861848" y="1744716"/>
            <a:ext cx="1039473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FEN</a:t>
            </a:r>
            <a:r>
              <a:rPr lang="tr-TR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: </a:t>
            </a:r>
            <a:r>
              <a:rPr lang="tr-TR" sz="2000" dirty="0" smtClean="0">
                <a:latin typeface="Comic Sans MS" panose="030F0702030302020204" pitchFamily="66" charset="0"/>
              </a:rPr>
              <a:t>Bilimsel düşünme  ve bu düşünceleri uygulamaya koyma.</a:t>
            </a:r>
          </a:p>
          <a:p>
            <a:pPr algn="just"/>
            <a:endParaRPr lang="tr-TR" sz="2000" dirty="0" smtClean="0">
              <a:latin typeface="Comic Sans MS" panose="030F0702030302020204" pitchFamily="66" charset="0"/>
            </a:endParaRPr>
          </a:p>
          <a:p>
            <a:pPr algn="just"/>
            <a:r>
              <a:rPr lang="tr-TR" sz="2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FEN BİLİMLERİ: </a:t>
            </a:r>
            <a:r>
              <a:rPr lang="tr-TR" sz="2000" dirty="0" smtClean="0">
                <a:latin typeface="Comic Sans MS" panose="030F0702030302020204" pitchFamily="66" charset="0"/>
              </a:rPr>
              <a:t>Canlı ve cansızlarını yapılarını, işlevlerini ve birbiri ile olan ilişkilerini inceleyen bilimler.</a:t>
            </a:r>
          </a:p>
          <a:p>
            <a:pPr algn="just"/>
            <a:endParaRPr lang="tr-TR" sz="2000" dirty="0">
              <a:latin typeface="Comic Sans MS" panose="030F0702030302020204" pitchFamily="66" charset="0"/>
            </a:endParaRPr>
          </a:p>
          <a:p>
            <a:pPr algn="just"/>
            <a:r>
              <a:rPr lang="tr-TR" sz="2000" dirty="0" smtClean="0">
                <a:latin typeface="Comic Sans MS" panose="030F0702030302020204" pitchFamily="66" charset="0"/>
              </a:rPr>
              <a:t>Fen </a:t>
            </a:r>
            <a:r>
              <a:rPr lang="tr-TR" sz="2000" dirty="0">
                <a:latin typeface="Comic Sans MS" panose="030F0702030302020204" pitchFamily="66" charset="0"/>
              </a:rPr>
              <a:t>b</a:t>
            </a:r>
            <a:r>
              <a:rPr lang="tr-TR" sz="2000" dirty="0" smtClean="0">
                <a:latin typeface="Comic Sans MS" panose="030F0702030302020204" pitchFamily="66" charset="0"/>
              </a:rPr>
              <a:t>ilimlerinde bilgiler sistemli bir şekilde yürütülen deneylere dayalı olarak elde edilir ve bu süreçte bilimsel yol izlenir. </a:t>
            </a:r>
          </a:p>
          <a:p>
            <a:pPr algn="just"/>
            <a:endParaRPr lang="tr-TR" sz="2000" dirty="0">
              <a:latin typeface="Comic Sans MS" panose="030F0702030302020204" pitchFamily="66" charset="0"/>
            </a:endParaRPr>
          </a:p>
          <a:p>
            <a:pPr algn="just"/>
            <a:r>
              <a:rPr lang="tr-TR" sz="2000" dirty="0" smtClean="0">
                <a:latin typeface="Comic Sans MS" panose="030F0702030302020204" pitchFamily="66" charset="0"/>
              </a:rPr>
              <a:t>Bilimsel yol izlenirken kullanılan tüm beceriler «Bilimsel Süreç Becerileri (BSB)» </a:t>
            </a:r>
            <a:r>
              <a:rPr lang="tr-TR" sz="2000" dirty="0" err="1" smtClean="0">
                <a:latin typeface="Comic Sans MS" panose="030F0702030302020204" pitchFamily="66" charset="0"/>
              </a:rPr>
              <a:t>dir</a:t>
            </a:r>
            <a:r>
              <a:rPr lang="tr-TR" sz="2000" dirty="0" smtClean="0">
                <a:latin typeface="Comic Sans MS" panose="030F0702030302020204" pitchFamily="66" charset="0"/>
              </a:rPr>
              <a:t>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5155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1303283" y="533401"/>
            <a:ext cx="9858703" cy="4893647"/>
          </a:xfrm>
          <a:prstGeom prst="rect">
            <a:avLst/>
          </a:prstGeom>
          <a:noFill/>
          <a:ln w="9525">
            <a:pattFill prst="pct5">
              <a:fgClr>
                <a:schemeClr val="bg1"/>
              </a:fgClr>
              <a:bgClr>
                <a:srgbClr val="FFFFFF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0" indent="0" algn="just">
              <a:spcBef>
                <a:spcPct val="0"/>
              </a:spcBef>
              <a:buNone/>
            </a:pPr>
            <a:r>
              <a:rPr lang="tr-TR" altLang="tr-TR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1. Bilimsel Bilgi Olgusal Temellidir.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tr-TR" altLang="tr-TR" sz="2400" b="1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tr-TR" altLang="tr-TR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Olgu: </a:t>
            </a:r>
            <a:r>
              <a:rPr lang="tr-TR" altLang="tr-TR" sz="2400" b="1" dirty="0" smtClean="0">
                <a:latin typeface="Comic Sans MS" panose="030F0702030302020204" pitchFamily="66" charset="0"/>
              </a:rPr>
              <a:t>Bir </a:t>
            </a:r>
            <a:r>
              <a:rPr lang="tr-TR" altLang="tr-TR" sz="2400" b="1" dirty="0">
                <a:solidFill>
                  <a:prstClr val="black"/>
                </a:solidFill>
                <a:latin typeface="Comic Sans MS" panose="030F0702030302020204" pitchFamily="66" charset="0"/>
              </a:rPr>
              <a:t>şeylerin, bir doğrunun ve bir gerçeğin </a:t>
            </a:r>
            <a:r>
              <a:rPr lang="tr-TR" altLang="tr-TR" sz="24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olma durumudur.     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tr-TR" altLang="tr-TR" sz="2400" b="1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      Olgular </a:t>
            </a:r>
            <a:r>
              <a:rPr lang="tr-TR" altLang="tr-TR" sz="2400" b="1" dirty="0">
                <a:solidFill>
                  <a:prstClr val="black"/>
                </a:solidFill>
                <a:latin typeface="Comic Sans MS" panose="030F0702030302020204" pitchFamily="66" charset="0"/>
              </a:rPr>
              <a:t>bilimsel verilere dayalı, </a:t>
            </a:r>
            <a:r>
              <a:rPr lang="tr-TR" altLang="tr-TR" sz="24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kanıtlanabilir özellikteki   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tr-TR" altLang="tr-TR" sz="2400" b="1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      bilgilerdir</a:t>
            </a:r>
            <a:r>
              <a:rPr lang="tr-TR" altLang="tr-TR" sz="2400" b="1" dirty="0">
                <a:solidFill>
                  <a:prstClr val="black"/>
                </a:solidFill>
                <a:latin typeface="Comic Sans MS" panose="030F0702030302020204" pitchFamily="66" charset="0"/>
              </a:rPr>
              <a:t>. Olgular nesnel, irade dışıdır ve </a:t>
            </a:r>
            <a:r>
              <a:rPr lang="tr-TR" altLang="tr-TR" sz="24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yoruma </a:t>
            </a:r>
            <a:r>
              <a:rPr lang="tr-TR" altLang="tr-TR" sz="2400" b="1" dirty="0">
                <a:solidFill>
                  <a:prstClr val="black"/>
                </a:solidFill>
                <a:latin typeface="Comic Sans MS" panose="030F0702030302020204" pitchFamily="66" charset="0"/>
              </a:rPr>
              <a:t>açık </a:t>
            </a:r>
            <a:endParaRPr lang="tr-TR" altLang="tr-TR" sz="2400" b="1" dirty="0" smtClean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tr-TR" altLang="tr-TR" sz="2400" b="1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      değildir. Doğrudan </a:t>
            </a:r>
            <a:r>
              <a:rPr lang="tr-TR" altLang="tr-TR" sz="2400" b="1" dirty="0">
                <a:solidFill>
                  <a:prstClr val="black"/>
                </a:solidFill>
                <a:latin typeface="Comic Sans MS" panose="030F0702030302020204" pitchFamily="66" charset="0"/>
              </a:rPr>
              <a:t>gözlemlenebilir ve tekrar </a:t>
            </a:r>
            <a:r>
              <a:rPr lang="tr-TR" altLang="tr-TR" sz="24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edilebilirler    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tr-TR" altLang="tr-TR" sz="2400" b="1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      (Her zaman </a:t>
            </a:r>
            <a:r>
              <a:rPr lang="tr-TR" altLang="tr-TR" sz="2400" b="1" dirty="0">
                <a:solidFill>
                  <a:prstClr val="black"/>
                </a:solidFill>
                <a:latin typeface="Comic Sans MS" panose="030F0702030302020204" pitchFamily="66" charset="0"/>
              </a:rPr>
              <a:t>geçerli olmayabilir).</a:t>
            </a:r>
            <a:r>
              <a:rPr lang="tr-TR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tr-TR" altLang="tr-TR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tr-TR" altLang="tr-TR" sz="2400" b="1" dirty="0">
                <a:solidFill>
                  <a:prstClr val="black"/>
                </a:solidFill>
                <a:latin typeface="Comic Sans MS" panose="030F0702030302020204" pitchFamily="66" charset="0"/>
              </a:rPr>
              <a:t>-Işığın hızı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tr-TR" altLang="tr-TR" sz="2400" b="1" dirty="0">
                <a:solidFill>
                  <a:prstClr val="black"/>
                </a:solidFill>
                <a:latin typeface="Comic Sans MS" panose="030F0702030302020204" pitchFamily="66" charset="0"/>
              </a:rPr>
              <a:t>-Canlıların üremesi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tr-TR" altLang="tr-TR" sz="2400" b="1" dirty="0">
                <a:solidFill>
                  <a:prstClr val="black"/>
                </a:solidFill>
                <a:latin typeface="Comic Sans MS" panose="030F0702030302020204" pitchFamily="66" charset="0"/>
              </a:rPr>
              <a:t>-Ay tutulması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tr-TR" altLang="tr-TR" sz="2400" b="1" dirty="0">
                <a:solidFill>
                  <a:prstClr val="black"/>
                </a:solidFill>
                <a:latin typeface="Comic Sans MS" panose="030F0702030302020204" pitchFamily="66" charset="0"/>
              </a:rPr>
              <a:t>-Yerçekimi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tr-TR" altLang="tr-TR" sz="2400" b="1" dirty="0">
                <a:solidFill>
                  <a:prstClr val="black"/>
                </a:solidFill>
                <a:latin typeface="Comic Sans MS" panose="030F0702030302020204" pitchFamily="66" charset="0"/>
              </a:rPr>
              <a:t>-Yağmurun </a:t>
            </a:r>
            <a:r>
              <a:rPr lang="tr-TR" altLang="tr-TR" sz="24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yağması</a:t>
            </a:r>
            <a:endParaRPr lang="tr-TR" altLang="tr-TR" sz="24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977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Dikdörtgen"/>
          <p:cNvSpPr>
            <a:spLocks noChangeArrowheads="1"/>
          </p:cNvSpPr>
          <p:nvPr/>
        </p:nvSpPr>
        <p:spPr bwMode="auto">
          <a:xfrm>
            <a:off x="1011621" y="423042"/>
            <a:ext cx="10339552" cy="637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2. Yasalar ve Teoriler Farklı Türden Bilgilerdir.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4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</a:pPr>
            <a:r>
              <a:rPr lang="tr-TR" altLang="tr-TR" sz="2400" dirty="0">
                <a:latin typeface="Comic Sans MS" panose="030F0702030302020204" pitchFamily="66" charset="0"/>
              </a:rPr>
              <a:t> Bilimsel teoriler, iyi yapılandırılmış, çok sayıda </a:t>
            </a:r>
            <a:r>
              <a:rPr lang="es-ES" altLang="tr-TR" sz="2400" dirty="0">
                <a:latin typeface="Comic Sans MS" panose="030F0702030302020204" pitchFamily="66" charset="0"/>
              </a:rPr>
              <a:t>sınamaya tabi tutulmus ve birbiriyle oldukça tutarlı</a:t>
            </a:r>
            <a:r>
              <a:rPr lang="tr-TR" altLang="tr-TR" sz="2400" dirty="0">
                <a:latin typeface="Comic Sans MS" panose="030F0702030302020204" pitchFamily="66" charset="0"/>
              </a:rPr>
              <a:t> açıklamalar sistemidir.</a:t>
            </a:r>
          </a:p>
          <a:p>
            <a:pPr eaLnBrk="1" hangingPunct="1">
              <a:spcBef>
                <a:spcPct val="0"/>
              </a:spcBef>
            </a:pPr>
            <a:endParaRPr lang="tr-TR" altLang="tr-TR" sz="2400" dirty="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</a:pPr>
            <a:r>
              <a:rPr lang="tr-TR" altLang="tr-TR" sz="2400" dirty="0">
                <a:latin typeface="Comic Sans MS" panose="030F0702030302020204" pitchFamily="66" charset="0"/>
              </a:rPr>
              <a:t> Teoriler, farklı alanlara ait birbiriyle 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ilişkisizmiş gibi görünen </a:t>
            </a:r>
            <a:r>
              <a:rPr lang="tr-TR" altLang="tr-TR" sz="2400" dirty="0">
                <a:latin typeface="Comic Sans MS" panose="030F0702030302020204" pitchFamily="66" charset="0"/>
              </a:rPr>
              <a:t>olgular setini açıklamayı amaçlar.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400" dirty="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</a:pPr>
            <a:r>
              <a:rPr lang="fi-FI" altLang="tr-TR" sz="2400" dirty="0">
                <a:latin typeface="Comic Sans MS" panose="030F0702030302020204" pitchFamily="66" charset="0"/>
              </a:rPr>
              <a:t> Örnegin kinetik teori, maddenin hal degisimini,</a:t>
            </a:r>
            <a:r>
              <a:rPr lang="tr-TR" altLang="tr-TR" sz="2400" dirty="0">
                <a:latin typeface="Comic Sans MS" panose="030F0702030302020204" pitchFamily="66" charset="0"/>
              </a:rPr>
              <a:t> kimyasal reaksiyonların hızını ve ısı transferi ile ilgili diğer olayları açıklamada kullanılmaktadır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.</a:t>
            </a:r>
          </a:p>
          <a:p>
            <a:pPr eaLnBrk="1" hangingPunct="1">
              <a:spcBef>
                <a:spcPct val="0"/>
              </a:spcBef>
            </a:pPr>
            <a:endParaRPr lang="tr-TR" altLang="tr-TR" sz="2400" dirty="0">
              <a:latin typeface="Comic Sans MS" panose="030F0702030302020204" pitchFamily="66" charset="0"/>
            </a:endParaRPr>
          </a:p>
          <a:p>
            <a:pPr>
              <a:spcBef>
                <a:spcPct val="0"/>
              </a:spcBef>
            </a:pPr>
            <a:r>
              <a:rPr lang="tr-TR" altLang="tr-TR" sz="2400" dirty="0" smtClean="0">
                <a:latin typeface="Comic Sans MS" panose="030F0702030302020204" pitchFamily="66" charset="0"/>
              </a:rPr>
              <a:t> Teoriler gözlenebilir olayların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çıkarımsal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açıklamalarıdır.</a:t>
            </a:r>
          </a:p>
          <a:p>
            <a:pPr>
              <a:spcBef>
                <a:spcPct val="0"/>
              </a:spcBef>
              <a:buNone/>
            </a:pPr>
            <a:endParaRPr lang="tr-TR" altLang="tr-TR" sz="2400" dirty="0" smtClean="0">
              <a:latin typeface="Comic Sans MS" panose="030F0702030302020204" pitchFamily="66" charset="0"/>
            </a:endParaRPr>
          </a:p>
          <a:p>
            <a:pPr marL="342900" indent="-342900" algn="just">
              <a:spcBef>
                <a:spcPct val="0"/>
              </a:spcBef>
            </a:pPr>
            <a:r>
              <a:rPr lang="tr-TR" altLang="tr-TR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Yasalar </a:t>
            </a:r>
            <a:r>
              <a:rPr lang="tr-TR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genelde gözlenebilir olaylar arasındaki ilişkilerin ifade edilmesidir</a:t>
            </a:r>
            <a:r>
              <a:rPr lang="tr-TR" altLang="tr-TR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.</a:t>
            </a:r>
          </a:p>
          <a:p>
            <a:pPr algn="just">
              <a:spcBef>
                <a:spcPct val="0"/>
              </a:spcBef>
              <a:buNone/>
            </a:pPr>
            <a:endParaRPr lang="tr-TR" altLang="tr-TR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tr-TR" altLang="tr-TR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endParaRPr lang="tr-TR" alt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388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Dikdörtgen"/>
          <p:cNvSpPr>
            <a:spLocks noChangeArrowheads="1"/>
          </p:cNvSpPr>
          <p:nvPr/>
        </p:nvSpPr>
        <p:spPr bwMode="auto">
          <a:xfrm>
            <a:off x="914400" y="1127236"/>
            <a:ext cx="10573407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tr-TR" altLang="tr-TR" sz="2400" dirty="0">
                <a:latin typeface="Comic Sans MS" panose="030F0702030302020204" pitchFamily="66" charset="0"/>
              </a:rPr>
              <a:t>Örneğin </a:t>
            </a:r>
            <a:r>
              <a:rPr lang="tr-TR" altLang="tr-TR" sz="2400" dirty="0" err="1">
                <a:latin typeface="Comic Sans MS" panose="030F0702030302020204" pitchFamily="66" charset="0"/>
              </a:rPr>
              <a:t>Boyle</a:t>
            </a:r>
            <a:r>
              <a:rPr lang="tr-TR" altLang="tr-TR" sz="2400" dirty="0">
                <a:latin typeface="Comic Sans MS" panose="030F0702030302020204" pitchFamily="66" charset="0"/>
              </a:rPr>
              <a:t> yasası sabit sıcaklıkta bir gazın basıncı ile hacmi arasındaki ilişkiyi ifade etmektedir. Oysa gazların kinetik teorisinde bu ilişkinin nedenleri açıklanmaktadır.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400" dirty="0"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</a:pPr>
            <a:r>
              <a:rPr lang="tr-TR" altLang="tr-TR" sz="2400" dirty="0">
                <a:latin typeface="Comic Sans MS" panose="030F0702030302020204" pitchFamily="66" charset="0"/>
              </a:rPr>
              <a:t> Genelde teoriler yeni 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kanıtlarla </a:t>
            </a:r>
            <a:r>
              <a:rPr lang="tr-TR" altLang="tr-TR" sz="2400" dirty="0">
                <a:latin typeface="Comic Sans MS" panose="030F0702030302020204" pitchFamily="66" charset="0"/>
              </a:rPr>
              <a:t>yeterince desteklendiğinde yasalara dönüşür seklinde çok yaygın yanlış bir anlayış bulunmaktadır. Gaz yasalarının açıklanmasında kullanılan kinetik teorinin bu yasalardan çok sonra ortaya atılmış olması bu anlayışın yanlışlığını ortaya koymaktadır.</a:t>
            </a:r>
          </a:p>
          <a:p>
            <a:pPr algn="just" eaLnBrk="1" hangingPunct="1">
              <a:spcBef>
                <a:spcPct val="0"/>
              </a:spcBef>
            </a:pPr>
            <a:endParaRPr lang="tr-TR" altLang="tr-TR" sz="2400" dirty="0"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</a:pPr>
            <a:r>
              <a:rPr lang="tr-TR" altLang="tr-TR" sz="2400" dirty="0">
                <a:latin typeface="Comic Sans MS" panose="030F0702030302020204" pitchFamily="66" charset="0"/>
              </a:rPr>
              <a:t> Yasalar ve teoriler yanlış anlayışın aksine farklı türden bilgiler olup birbirine dönüşmezler.</a:t>
            </a:r>
          </a:p>
        </p:txBody>
      </p:sp>
    </p:spTree>
    <p:extLst>
      <p:ext uri="{BB962C8B-B14F-4D97-AF65-F5344CB8AC3E}">
        <p14:creationId xmlns:p14="http://schemas.microsoft.com/office/powerpoint/2010/main" val="2716140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Dikdörtgen"/>
          <p:cNvSpPr>
            <a:spLocks noChangeArrowheads="1"/>
          </p:cNvSpPr>
          <p:nvPr/>
        </p:nvSpPr>
        <p:spPr bwMode="auto">
          <a:xfrm>
            <a:off x="788276" y="762001"/>
            <a:ext cx="10321158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tr-TR" altLang="tr-TR" sz="1800" b="1" dirty="0">
                <a:solidFill>
                  <a:srgbClr val="FF3300"/>
                </a:solidFill>
              </a:rPr>
              <a:t> </a:t>
            </a:r>
            <a:r>
              <a:rPr lang="tr-TR" altLang="tr-TR" sz="2400" b="1" dirty="0">
                <a:solidFill>
                  <a:srgbClr val="FF3300"/>
                </a:solidFill>
                <a:latin typeface="Comic Sans MS" panose="030F0702030302020204" pitchFamily="66" charset="0"/>
              </a:rPr>
              <a:t>3. Bilimsel Bilginin Üretilmesinde Hayal </a:t>
            </a:r>
            <a:r>
              <a:rPr lang="tr-TR" altLang="tr-TR" sz="2400" b="1" dirty="0" smtClean="0">
                <a:solidFill>
                  <a:srgbClr val="FF3300"/>
                </a:solidFill>
                <a:latin typeface="Comic Sans MS" panose="030F0702030302020204" pitchFamily="66" charset="0"/>
              </a:rPr>
              <a:t>ve Yaratıcılık </a:t>
            </a:r>
            <a:r>
              <a:rPr lang="tr-TR" altLang="tr-TR" sz="2400" b="1" dirty="0">
                <a:solidFill>
                  <a:srgbClr val="FF3300"/>
                </a:solidFill>
                <a:latin typeface="Comic Sans MS" panose="030F0702030302020204" pitchFamily="66" charset="0"/>
              </a:rPr>
              <a:t>önemlidir.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tr-TR" altLang="tr-TR" sz="2400" b="1" dirty="0">
              <a:solidFill>
                <a:srgbClr val="FF3300"/>
              </a:solidFill>
              <a:latin typeface="Comic Sans MS" panose="030F0702030302020204" pitchFamily="66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 Bilimsel bilgi belli ölçüde doğal dünyanın gözlenmesine dayansa da insanının hayal ve yaratıcılığını içermektedir.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tr-TR" altLang="tr-TR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Bilimde </a:t>
            </a:r>
            <a:r>
              <a:rPr lang="tr-TR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açıklamaların icadı söz konusu olup bu </a:t>
            </a:r>
            <a:r>
              <a:rPr lang="tr-TR" altLang="tr-TR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da büyük </a:t>
            </a:r>
            <a:r>
              <a:rPr lang="tr-TR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ölçüde bilim insanlarının yaratıcılığını </a:t>
            </a:r>
            <a:r>
              <a:rPr lang="tr-TR" altLang="tr-TR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gerekli kılmaktadır</a:t>
            </a:r>
            <a:r>
              <a:rPr lang="tr-TR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tr-TR" altLang="tr-TR" sz="2400" dirty="0" smtClean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tr-TR" altLang="tr-TR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               </a:t>
            </a:r>
            <a:r>
              <a:rPr lang="de-DE" altLang="tr-TR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“</a:t>
            </a:r>
            <a:r>
              <a:rPr lang="de-DE" altLang="tr-TR" sz="24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Hayal</a:t>
            </a:r>
            <a:r>
              <a:rPr lang="de-DE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r>
              <a:rPr lang="de-DE" altLang="tr-TR" sz="24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bilgiden</a:t>
            </a:r>
            <a:r>
              <a:rPr lang="de-DE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r>
              <a:rPr lang="de-DE" altLang="tr-TR" sz="24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daha</a:t>
            </a:r>
            <a:r>
              <a:rPr lang="de-DE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r>
              <a:rPr lang="de-DE" altLang="tr-TR" sz="24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önemlidir</a:t>
            </a:r>
            <a:r>
              <a:rPr lang="de-DE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” (Albert Einstein)</a:t>
            </a:r>
            <a:endParaRPr lang="tr-TR" altLang="tr-TR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tr-TR" altLang="tr-TR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tr-TR" altLang="tr-TR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29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Dikdörtgen"/>
          <p:cNvSpPr>
            <a:spLocks noChangeArrowheads="1"/>
          </p:cNvSpPr>
          <p:nvPr/>
        </p:nvSpPr>
        <p:spPr bwMode="auto">
          <a:xfrm>
            <a:off x="1051034" y="457201"/>
            <a:ext cx="10468304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tr-TR" altLang="tr-TR" sz="2400" b="1" dirty="0">
              <a:solidFill>
                <a:srgbClr val="FF3300"/>
              </a:solidFill>
              <a:latin typeface="Comic Sans MS" panose="030F0702030302020204" pitchFamily="66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tr-TR" altLang="tr-TR" sz="2400" b="1" dirty="0" smtClean="0">
                <a:solidFill>
                  <a:srgbClr val="FF3300"/>
                </a:solidFill>
                <a:latin typeface="Comic Sans MS" panose="030F0702030302020204" pitchFamily="66" charset="0"/>
              </a:rPr>
              <a:t>4</a:t>
            </a:r>
            <a:r>
              <a:rPr lang="tr-TR" altLang="tr-TR" sz="2400" b="1" dirty="0">
                <a:solidFill>
                  <a:srgbClr val="FF3300"/>
                </a:solidFill>
                <a:latin typeface="Comic Sans MS" panose="030F0702030302020204" pitchFamily="66" charset="0"/>
              </a:rPr>
              <a:t>. Bilimsel Bilgi Öznellik içerir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tr-TR" altLang="tr-TR" sz="2400" b="1" dirty="0">
              <a:solidFill>
                <a:srgbClr val="FF3300"/>
              </a:solidFill>
              <a:latin typeface="Comic Sans MS" panose="030F0702030302020204" pitchFamily="66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 Bilimsel bilgi özneldir (</a:t>
            </a:r>
            <a:r>
              <a:rPr lang="tr-TR" altLang="tr-TR" sz="24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subjektif</a:t>
            </a:r>
            <a:r>
              <a:rPr lang="tr-TR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).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tr-TR" altLang="tr-TR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 Bilim insanlarının benimsedikleri teorileri, inançları, önceki bilgileri, eğitimleri, deneyimleri ve beklentileri çalışmalarını etkilemektedir. Bilim insanlarının zihinsel arka planlarını veya </a:t>
            </a:r>
            <a:r>
              <a:rPr lang="tr-TR" altLang="tr-TR" sz="24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bakıs</a:t>
            </a:r>
            <a:r>
              <a:rPr lang="tr-TR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 açlarını oluşturan bütün bu etkenler; onların araştırma problemi olarak neyi tespit edeceklerini, araştırmayı nasıl sürdüreceklerini, neleri gözleyeceklerini ve gözlemlerini nasıl yorumlayacaklarını etkilemektedir</a:t>
            </a:r>
            <a:r>
              <a:rPr lang="tr-TR" altLang="tr-TR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tr-TR" altLang="tr-TR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dirty="0" smtClean="0">
                <a:latin typeface="Comic Sans MS" panose="030F0702030302020204" pitchFamily="66" charset="0"/>
              </a:rPr>
              <a:t> Bilim hiçbir zaman tarafsız (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nötral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) gözlemlerle başlamaz.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tr-TR" altLang="tr-TR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412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Dikdörtgen"/>
          <p:cNvSpPr>
            <a:spLocks noChangeArrowheads="1"/>
          </p:cNvSpPr>
          <p:nvPr/>
        </p:nvSpPr>
        <p:spPr bwMode="auto">
          <a:xfrm>
            <a:off x="924911" y="1297262"/>
            <a:ext cx="10247586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tr-TR" altLang="tr-TR" sz="2400" b="1" dirty="0">
                <a:solidFill>
                  <a:srgbClr val="FF3300"/>
                </a:solidFill>
                <a:latin typeface="Comic Sans MS" panose="030F0702030302020204" pitchFamily="66" charset="0"/>
              </a:rPr>
              <a:t> 5 Bilim ve Kültür Etkileşim Halindedir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tr-TR" altLang="tr-TR" sz="2400" b="1" dirty="0">
              <a:solidFill>
                <a:srgbClr val="FF3300"/>
              </a:solidFill>
              <a:latin typeface="Comic Sans MS" panose="030F0702030302020204" pitchFamily="66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 Bilim bir insan uğraşı olup büyük bir kültür ortamında bu kültürün ürünü olan bilim insanları tarafından yapılmaktadır.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tr-TR" altLang="tr-TR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 Bilim yapıldığı kültürden hem etkilenir hem de onu etkiler.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tr-TR" altLang="tr-TR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 Kültürel etmenler olarak; sosyal yapı, güç odakları, </a:t>
            </a:r>
            <a:r>
              <a:rPr lang="tr-TR" altLang="tr-TR" sz="24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politikacılar,sosyoekonomik</a:t>
            </a:r>
            <a:r>
              <a:rPr lang="tr-TR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 faktörler, felsefe, din vb. sayılabilir.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tr-TR" altLang="tr-TR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696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Dikdörtgen"/>
          <p:cNvSpPr>
            <a:spLocks noChangeArrowheads="1"/>
          </p:cNvSpPr>
          <p:nvPr/>
        </p:nvSpPr>
        <p:spPr bwMode="auto">
          <a:xfrm>
            <a:off x="998483" y="1458092"/>
            <a:ext cx="10289627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tr-TR" altLang="tr-TR" sz="2400" b="1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b="1" dirty="0">
                <a:solidFill>
                  <a:srgbClr val="FF3300"/>
                </a:solidFill>
                <a:latin typeface="Comic Sans MS" panose="030F0702030302020204" pitchFamily="66" charset="0"/>
              </a:rPr>
              <a:t>6. Bilimsel Bilgi Değişime Açıktır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tr-TR" altLang="tr-TR" sz="2400" b="1" dirty="0">
              <a:solidFill>
                <a:srgbClr val="FF3300"/>
              </a:solidFill>
              <a:latin typeface="Comic Sans MS" panose="030F0702030302020204" pitchFamily="66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Başlıca </a:t>
            </a:r>
            <a:r>
              <a:rPr lang="tr-TR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olgu, teori ve yasalardan oluşan bilimsel bilgi son bilgi olmayıp değişime açıktır.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tr-TR" altLang="tr-TR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 Bilimsel bilgiler yeni bakış açıları ve teknolojik gelişmelerin ışığında yeni kanıtların ortaya çıkmasıyla değişime uğramaktadır.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tr-TR" altLang="tr-TR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215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92314" y="1052514"/>
            <a:ext cx="8135937" cy="3506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altLang="tr-TR" sz="3200" b="1">
                <a:solidFill>
                  <a:srgbClr val="000000"/>
                </a:solidFill>
                <a:latin typeface="Comic Sans MS" panose="030F0702030302020204" pitchFamily="66" charset="0"/>
              </a:rPr>
              <a:t>           Fenin; bilimin diğer    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altLang="tr-TR" sz="3200" b="1">
                <a:solidFill>
                  <a:srgbClr val="000000"/>
                </a:solidFill>
                <a:latin typeface="Comic Sans MS" panose="030F0702030302020204" pitchFamily="66" charset="0"/>
              </a:rPr>
              <a:t>           alanlarından farklı bir yönü,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altLang="tr-TR" sz="3200" b="1">
                <a:solidFill>
                  <a:srgbClr val="000000"/>
                </a:solidFill>
                <a:latin typeface="Comic Sans MS" panose="030F0702030302020204" pitchFamily="66" charset="0"/>
              </a:rPr>
              <a:t>           sorgulamada bilim adamlarının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altLang="tr-TR" sz="3200" b="1">
                <a:solidFill>
                  <a:srgbClr val="000000"/>
                </a:solidFill>
                <a:latin typeface="Comic Sans MS" panose="030F0702030302020204" pitchFamily="66" charset="0"/>
              </a:rPr>
              <a:t>           kendi özel yollarını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altLang="tr-TR" sz="3200" b="1">
                <a:solidFill>
                  <a:srgbClr val="000000"/>
                </a:solidFill>
                <a:latin typeface="Comic Sans MS" panose="030F0702030302020204" pitchFamily="66" charset="0"/>
              </a:rPr>
              <a:t>           izlemesidir.</a:t>
            </a:r>
            <a:r>
              <a:rPr lang="tr-TR" altLang="tr-TR" sz="3200" b="1">
                <a:solidFill>
                  <a:srgbClr val="000000"/>
                </a:solidFill>
                <a:latin typeface="Lucida Handwriting" panose="03010101010101010101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9707350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Öneri">
  <a:themeElements>
    <a:clrScheme name="Öneri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Öner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Öneri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neri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neri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neri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neri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neri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neri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neri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535</Words>
  <Application>Microsoft Office PowerPoint</Application>
  <PresentationFormat>Geniş ekran</PresentationFormat>
  <Paragraphs>70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7</vt:i4>
      </vt:variant>
      <vt:variant>
        <vt:lpstr>Slayt Başlıkları</vt:lpstr>
      </vt:variant>
      <vt:variant>
        <vt:i4>9</vt:i4>
      </vt:variant>
    </vt:vector>
  </HeadingPairs>
  <TitlesOfParts>
    <vt:vector size="22" baseType="lpstr">
      <vt:lpstr>Arial</vt:lpstr>
      <vt:lpstr>Calibri</vt:lpstr>
      <vt:lpstr>Calibri Light</vt:lpstr>
      <vt:lpstr>Comic Sans MS</vt:lpstr>
      <vt:lpstr>Lucida Handwriting</vt:lpstr>
      <vt:lpstr>Wingdings</vt:lpstr>
      <vt:lpstr>Office Teması</vt:lpstr>
      <vt:lpstr>Ofis Teması</vt:lpstr>
      <vt:lpstr>1_Ofis Teması</vt:lpstr>
      <vt:lpstr>2_Ofis Teması</vt:lpstr>
      <vt:lpstr>3_Ofis Teması</vt:lpstr>
      <vt:lpstr>4_Ofis Teması</vt:lpstr>
      <vt:lpstr>Öneri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ebfebfebf</dc:creator>
  <cp:lastModifiedBy>NİMET_AKBEN</cp:lastModifiedBy>
  <cp:revision>25</cp:revision>
  <dcterms:created xsi:type="dcterms:W3CDTF">2019-02-22T09:07:06Z</dcterms:created>
  <dcterms:modified xsi:type="dcterms:W3CDTF">2019-11-12T17:27:35Z</dcterms:modified>
</cp:coreProperties>
</file>