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32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02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9479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573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8294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474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11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7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03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88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58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2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86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64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92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49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F4B40-0B42-4C34-B886-20729D4A194D}" type="datetimeFigureOut">
              <a:rPr lang="tr-TR" smtClean="0"/>
              <a:t>15.01.2020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B7871D8-6FCB-47A9-B59D-891A798E5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7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3999" y="606548"/>
            <a:ext cx="9303327" cy="1388507"/>
          </a:xfrm>
        </p:spPr>
        <p:txBody>
          <a:bodyPr/>
          <a:lstStyle/>
          <a:p>
            <a:r>
              <a:rPr lang="tr-TR" dirty="0"/>
              <a:t>Kemikler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9135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41764" y="270164"/>
            <a:ext cx="10266218" cy="6587836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tr-TR" sz="3300" b="1" dirty="0"/>
              <a:t>KEMİKLER (</a:t>
            </a:r>
            <a:r>
              <a:rPr lang="tr-TR" sz="3300" b="1" i="1" dirty="0"/>
              <a:t>OSSA</a:t>
            </a:r>
            <a:r>
              <a:rPr lang="tr-TR" sz="3300" b="1" dirty="0"/>
              <a:t>)  - KEMİK BİLİMİ (</a:t>
            </a:r>
            <a:r>
              <a:rPr lang="tr-TR" sz="3300" b="1" i="1" dirty="0"/>
              <a:t>OSTEOLOGIA</a:t>
            </a:r>
            <a:r>
              <a:rPr lang="tr-TR" sz="3300" b="1" dirty="0"/>
              <a:t>)</a:t>
            </a:r>
            <a:r>
              <a:rPr lang="tr-TR" sz="3300" dirty="0"/>
              <a:t> </a:t>
            </a:r>
          </a:p>
          <a:p>
            <a:pPr fontAlgn="base"/>
            <a:r>
              <a:rPr lang="tr-TR" sz="3300" dirty="0"/>
              <a:t>İnsan vücudunun hareket sisteminin pasif unsurlarını kemikler ve eklemler, aktif unsurlarını ise kaslar meydana getirirler. Anatominin kemikler ile ilgilenen bölümüne “</a:t>
            </a:r>
            <a:r>
              <a:rPr lang="tr-TR" sz="3300" dirty="0" err="1"/>
              <a:t>osteologia</a:t>
            </a:r>
            <a:r>
              <a:rPr lang="tr-TR" sz="3300" dirty="0"/>
              <a:t>-osteoloji” denilir.  </a:t>
            </a:r>
          </a:p>
          <a:p>
            <a:r>
              <a:rPr lang="tr-TR" sz="3300" dirty="0"/>
              <a:t>İnsan vücudunu oluşturan kemiklerin 26’sı </a:t>
            </a:r>
            <a:r>
              <a:rPr lang="tr-TR" sz="3300" dirty="0" err="1"/>
              <a:t>columna</a:t>
            </a:r>
            <a:r>
              <a:rPr lang="tr-TR" sz="3300" dirty="0"/>
              <a:t> </a:t>
            </a:r>
            <a:r>
              <a:rPr lang="tr-TR" sz="3300" dirty="0" err="1"/>
              <a:t>vertebralis’te</a:t>
            </a:r>
            <a:r>
              <a:rPr lang="tr-TR" sz="3300" dirty="0"/>
              <a:t>, 22’si </a:t>
            </a:r>
            <a:r>
              <a:rPr lang="tr-TR" sz="3300" dirty="0" err="1"/>
              <a:t>cranium’da</a:t>
            </a:r>
            <a:r>
              <a:rPr lang="tr-TR" sz="3300" dirty="0"/>
              <a:t>, 25 tanesi </a:t>
            </a:r>
            <a:r>
              <a:rPr lang="tr-TR" sz="3300" dirty="0" err="1"/>
              <a:t>toraks</a:t>
            </a:r>
            <a:r>
              <a:rPr lang="tr-TR" sz="3300" dirty="0"/>
              <a:t> iskeletini oluşturan </a:t>
            </a:r>
            <a:r>
              <a:rPr lang="tr-TR" sz="3300" dirty="0" err="1"/>
              <a:t>kostalar</a:t>
            </a:r>
            <a:r>
              <a:rPr lang="tr-TR" sz="3300" dirty="0"/>
              <a:t> ve </a:t>
            </a:r>
            <a:r>
              <a:rPr lang="tr-TR" sz="3300" dirty="0" err="1"/>
              <a:t>sternum</a:t>
            </a:r>
            <a:r>
              <a:rPr lang="tr-TR" sz="3300" dirty="0"/>
              <a:t>, 6 tanesi kulak kemikçikleri ve 1 tanesi de </a:t>
            </a:r>
            <a:r>
              <a:rPr lang="tr-TR" sz="3300" dirty="0" err="1"/>
              <a:t>os</a:t>
            </a:r>
            <a:r>
              <a:rPr lang="tr-TR" sz="3300" dirty="0"/>
              <a:t> </a:t>
            </a:r>
            <a:r>
              <a:rPr lang="tr-TR" sz="3300" dirty="0" err="1"/>
              <a:t>hyoideum</a:t>
            </a:r>
            <a:r>
              <a:rPr lang="tr-TR" sz="3300" dirty="0"/>
              <a:t> olmak üzere 80 adet olarak </a:t>
            </a:r>
            <a:r>
              <a:rPr lang="tr-TR" sz="3300" dirty="0" err="1"/>
              <a:t>skeleton</a:t>
            </a:r>
            <a:r>
              <a:rPr lang="tr-TR" sz="3300" dirty="0"/>
              <a:t> </a:t>
            </a:r>
            <a:r>
              <a:rPr lang="tr-TR" sz="3300" dirty="0" err="1"/>
              <a:t>axiale’yi</a:t>
            </a:r>
            <a:r>
              <a:rPr lang="tr-TR" sz="3300" dirty="0"/>
              <a:t> oluştururlar. 64 adet üst </a:t>
            </a:r>
            <a:r>
              <a:rPr lang="tr-TR" sz="3300" dirty="0" err="1"/>
              <a:t>ekstremite</a:t>
            </a:r>
            <a:r>
              <a:rPr lang="tr-TR" sz="3300" dirty="0"/>
              <a:t> kemiği (</a:t>
            </a:r>
            <a:r>
              <a:rPr lang="tr-TR" sz="3300" dirty="0" err="1"/>
              <a:t>ossa</a:t>
            </a:r>
            <a:r>
              <a:rPr lang="tr-TR" sz="3300" dirty="0"/>
              <a:t> </a:t>
            </a:r>
            <a:r>
              <a:rPr lang="tr-TR" sz="3300" dirty="0" err="1"/>
              <a:t>membri</a:t>
            </a:r>
            <a:r>
              <a:rPr lang="tr-TR" sz="3300" dirty="0"/>
              <a:t> </a:t>
            </a:r>
            <a:r>
              <a:rPr lang="tr-TR" sz="3300" dirty="0" err="1"/>
              <a:t>superioris</a:t>
            </a:r>
            <a:r>
              <a:rPr lang="tr-TR" sz="3300" dirty="0"/>
              <a:t>) ve 62 adet alt </a:t>
            </a:r>
            <a:r>
              <a:rPr lang="tr-TR" sz="3300" dirty="0" err="1"/>
              <a:t>ekstremite</a:t>
            </a:r>
            <a:r>
              <a:rPr lang="tr-TR" sz="3300" dirty="0"/>
              <a:t> kemiği (</a:t>
            </a:r>
            <a:r>
              <a:rPr lang="tr-TR" sz="3300" dirty="0" err="1"/>
              <a:t>ossa</a:t>
            </a:r>
            <a:r>
              <a:rPr lang="tr-TR" sz="3300" dirty="0"/>
              <a:t> </a:t>
            </a:r>
            <a:r>
              <a:rPr lang="tr-TR" sz="3300" dirty="0" err="1"/>
              <a:t>membri</a:t>
            </a:r>
            <a:r>
              <a:rPr lang="tr-TR" sz="3300" dirty="0"/>
              <a:t> </a:t>
            </a:r>
            <a:r>
              <a:rPr lang="tr-TR" sz="3300" dirty="0" err="1"/>
              <a:t>inferioris</a:t>
            </a:r>
            <a:r>
              <a:rPr lang="tr-TR" sz="3300" dirty="0"/>
              <a:t>) ise 126 adet kemikten oluşan </a:t>
            </a:r>
            <a:r>
              <a:rPr lang="tr-TR" sz="3300" dirty="0" err="1"/>
              <a:t>skeleton</a:t>
            </a:r>
            <a:r>
              <a:rPr lang="tr-TR" sz="3300" dirty="0"/>
              <a:t> </a:t>
            </a:r>
            <a:r>
              <a:rPr lang="tr-TR" sz="3300" dirty="0" err="1"/>
              <a:t>appendiculare’yi</a:t>
            </a:r>
            <a:r>
              <a:rPr lang="tr-TR" sz="3300" dirty="0"/>
              <a:t> meydana getirir. Bunlara 6 adet kulak kemikçiği (</a:t>
            </a:r>
            <a:r>
              <a:rPr lang="tr-TR" sz="3300" dirty="0" err="1"/>
              <a:t>ossicula</a:t>
            </a:r>
            <a:r>
              <a:rPr lang="tr-TR" sz="3300" dirty="0"/>
              <a:t> </a:t>
            </a:r>
            <a:r>
              <a:rPr lang="tr-TR" sz="3300" dirty="0" err="1"/>
              <a:t>auditoria</a:t>
            </a:r>
            <a:r>
              <a:rPr lang="tr-TR" sz="3300" dirty="0"/>
              <a:t>) eklendiğinde toplam 206 rakamına ulaşılır.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1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3411" y="387926"/>
            <a:ext cx="9879879" cy="6283037"/>
          </a:xfrm>
        </p:spPr>
        <p:txBody>
          <a:bodyPr>
            <a:normAutofit/>
          </a:bodyPr>
          <a:lstStyle/>
          <a:p>
            <a:pPr fontAlgn="base"/>
            <a:r>
              <a:rPr lang="tr-TR" sz="2000" b="1" dirty="0"/>
              <a:t>KEMİKLERİN ŞEKİLLERİ</a:t>
            </a:r>
            <a:r>
              <a:rPr lang="tr-TR" sz="2000" dirty="0"/>
              <a:t> </a:t>
            </a:r>
          </a:p>
          <a:p>
            <a:pPr fontAlgn="base"/>
            <a:r>
              <a:rPr lang="tr-TR" sz="2000" dirty="0"/>
              <a:t>1.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longum</a:t>
            </a:r>
            <a:r>
              <a:rPr lang="tr-TR" sz="2000" dirty="0"/>
              <a:t> (uzun kemikler): Bu kemiklerin boyu eninden fazladır.  </a:t>
            </a:r>
          </a:p>
          <a:p>
            <a:pPr fontAlgn="base"/>
            <a:r>
              <a:rPr lang="tr-TR" sz="2000" dirty="0"/>
              <a:t>2.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breve</a:t>
            </a:r>
            <a:r>
              <a:rPr lang="tr-TR" sz="2000" dirty="0"/>
              <a:t> (kısa kemikler): Bu kemikleri boyu ve eni birbirine yakındır.  </a:t>
            </a:r>
          </a:p>
          <a:p>
            <a:pPr fontAlgn="base"/>
            <a:r>
              <a:rPr lang="tr-TR" sz="2000" dirty="0"/>
              <a:t>3.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planum</a:t>
            </a:r>
            <a:r>
              <a:rPr lang="tr-TR" sz="2000" dirty="0"/>
              <a:t> (yassı kemikler): İki tabaka kompakt kemik ve aralarındaki ince </a:t>
            </a:r>
            <a:r>
              <a:rPr lang="tr-TR" sz="2000" dirty="0" err="1"/>
              <a:t>spongioz</a:t>
            </a:r>
            <a:r>
              <a:rPr lang="tr-TR" sz="2000" dirty="0"/>
              <a:t> kemik tabakasından oluşurlar. Yassı kemikler genellikle koruma fonksiyonuna hizmet ederler ve kafa kemiklerinin bir kısmı bu tiptedir. </a:t>
            </a:r>
            <a:r>
              <a:rPr lang="tr-TR" sz="2000" dirty="0" err="1"/>
              <a:t>Kranyumu</a:t>
            </a:r>
            <a:r>
              <a:rPr lang="tr-TR" sz="2000" dirty="0"/>
              <a:t> oluşturan kemiklerde iki kompakt tabaka arasındaki kısma </a:t>
            </a:r>
            <a:r>
              <a:rPr lang="tr-TR" sz="2000" b="1" dirty="0" err="1"/>
              <a:t>diploe</a:t>
            </a:r>
            <a:r>
              <a:rPr lang="tr-TR" sz="2000" b="1" dirty="0"/>
              <a:t> tabakası </a:t>
            </a:r>
            <a:r>
              <a:rPr lang="tr-TR" sz="2000" dirty="0"/>
              <a:t>denilir. </a:t>
            </a:r>
            <a:r>
              <a:rPr lang="tr-TR" sz="2000" dirty="0" err="1"/>
              <a:t>Diploe</a:t>
            </a:r>
            <a:r>
              <a:rPr lang="tr-TR" sz="2000" dirty="0"/>
              <a:t> tabakasında bulunan kanallara </a:t>
            </a:r>
            <a:r>
              <a:rPr lang="tr-TR" sz="2000" b="1" dirty="0" err="1"/>
              <a:t>canales</a:t>
            </a:r>
            <a:r>
              <a:rPr lang="tr-TR" sz="2000" b="1" dirty="0"/>
              <a:t> </a:t>
            </a:r>
            <a:r>
              <a:rPr lang="tr-TR" sz="2000" b="1" dirty="0" err="1"/>
              <a:t>diploici</a:t>
            </a:r>
            <a:r>
              <a:rPr lang="tr-TR" sz="2000" b="1" dirty="0"/>
              <a:t> </a:t>
            </a:r>
            <a:r>
              <a:rPr lang="tr-TR" sz="2000" dirty="0"/>
              <a:t>denilir. Bu kanallarda kırmızı kemik iliği ve </a:t>
            </a:r>
            <a:r>
              <a:rPr lang="tr-TR" sz="2000" b="1" dirty="0" err="1"/>
              <a:t>venae</a:t>
            </a:r>
            <a:r>
              <a:rPr lang="tr-TR" sz="2000" b="1" dirty="0"/>
              <a:t> </a:t>
            </a:r>
            <a:r>
              <a:rPr lang="tr-TR" sz="2000" b="1" dirty="0" err="1"/>
              <a:t>diploicae</a:t>
            </a:r>
            <a:r>
              <a:rPr lang="tr-TR" sz="2000" b="1" dirty="0"/>
              <a:t> </a:t>
            </a:r>
            <a:r>
              <a:rPr lang="tr-TR" sz="2000" dirty="0"/>
              <a:t>bulunur. </a:t>
            </a:r>
            <a:r>
              <a:rPr lang="tr-TR" sz="2000" dirty="0" err="1"/>
              <a:t>Venae</a:t>
            </a:r>
            <a:r>
              <a:rPr lang="tr-TR" sz="2000" dirty="0"/>
              <a:t> </a:t>
            </a:r>
            <a:r>
              <a:rPr lang="tr-TR" sz="2000" dirty="0" err="1"/>
              <a:t>diploicae</a:t>
            </a:r>
            <a:r>
              <a:rPr lang="tr-TR" sz="2000" dirty="0"/>
              <a:t>, </a:t>
            </a:r>
            <a:r>
              <a:rPr lang="tr-TR" sz="2000" dirty="0" err="1"/>
              <a:t>yenidoğanda</a:t>
            </a:r>
            <a:r>
              <a:rPr lang="tr-TR" sz="2000" dirty="0"/>
              <a:t> bulunmaz, 2 yaşından itibaren görülmeye başlar. Yassı kafa kemiklerinde bulunan </a:t>
            </a:r>
            <a:r>
              <a:rPr lang="tr-TR" sz="2000" b="1" dirty="0" err="1"/>
              <a:t>canales</a:t>
            </a:r>
            <a:r>
              <a:rPr lang="tr-TR" sz="2000" b="1" dirty="0"/>
              <a:t> </a:t>
            </a:r>
            <a:r>
              <a:rPr lang="tr-TR" sz="2000" b="1" dirty="0" err="1"/>
              <a:t>diploici</a:t>
            </a:r>
            <a:r>
              <a:rPr lang="tr-TR" sz="2000" dirty="0"/>
              <a:t> özelikle kafa </a:t>
            </a:r>
            <a:r>
              <a:rPr lang="tr-TR" sz="2000" dirty="0" err="1"/>
              <a:t>grafilerinde</a:t>
            </a:r>
            <a:r>
              <a:rPr lang="tr-TR" sz="2000" dirty="0"/>
              <a:t> kırık hatları ile karışabilir.  </a:t>
            </a:r>
          </a:p>
          <a:p>
            <a:pPr fontAlgn="base"/>
            <a:r>
              <a:rPr lang="tr-TR" sz="2000" dirty="0"/>
              <a:t>4.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irregulare</a:t>
            </a:r>
            <a:r>
              <a:rPr lang="tr-TR" sz="2000" dirty="0"/>
              <a:t> (şekilsiz kemikler) </a:t>
            </a:r>
          </a:p>
          <a:p>
            <a:pPr fontAlgn="base"/>
            <a:r>
              <a:rPr lang="tr-TR" sz="2000" dirty="0"/>
              <a:t>5.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pneumaticum</a:t>
            </a:r>
            <a:r>
              <a:rPr lang="tr-TR" sz="2000" dirty="0"/>
              <a:t> (içinde hava boşluğu olan kemikler):  </a:t>
            </a:r>
          </a:p>
          <a:p>
            <a:pPr fontAlgn="base"/>
            <a:r>
              <a:rPr lang="tr-TR" sz="2000" dirty="0"/>
              <a:t>6. </a:t>
            </a:r>
            <a:r>
              <a:rPr lang="tr-TR" sz="2000" b="1" dirty="0" err="1"/>
              <a:t>Os</a:t>
            </a:r>
            <a:r>
              <a:rPr lang="tr-TR" sz="2000" b="1" dirty="0"/>
              <a:t> </a:t>
            </a:r>
            <a:r>
              <a:rPr lang="tr-TR" sz="2000" b="1" dirty="0" err="1"/>
              <a:t>sesamoideum</a:t>
            </a:r>
            <a:r>
              <a:rPr lang="tr-TR" sz="2000" dirty="0"/>
              <a:t> (</a:t>
            </a:r>
            <a:r>
              <a:rPr lang="tr-TR" sz="2000" dirty="0" err="1"/>
              <a:t>susamsı</a:t>
            </a:r>
            <a:r>
              <a:rPr lang="tr-TR" sz="2000" dirty="0"/>
              <a:t> kemikler</a:t>
            </a:r>
            <a:r>
              <a:rPr lang="tr-TR" sz="2000" dirty="0" smtClean="0"/>
              <a:t>)</a:t>
            </a:r>
          </a:p>
          <a:p>
            <a:pPr fontAlgn="base"/>
            <a:r>
              <a:rPr lang="tr-TR" dirty="0"/>
              <a:t>7. </a:t>
            </a:r>
            <a:r>
              <a:rPr lang="tr-TR" b="1" dirty="0" err="1"/>
              <a:t>Os</a:t>
            </a:r>
            <a:r>
              <a:rPr lang="tr-TR" b="1" dirty="0"/>
              <a:t> </a:t>
            </a:r>
            <a:r>
              <a:rPr lang="tr-TR" b="1" dirty="0" err="1"/>
              <a:t>accessorius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62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1065" y="325581"/>
            <a:ext cx="10150043" cy="6179127"/>
          </a:xfrm>
        </p:spPr>
        <p:txBody>
          <a:bodyPr>
            <a:normAutofit/>
          </a:bodyPr>
          <a:lstStyle/>
          <a:p>
            <a:pPr fontAlgn="base"/>
            <a:r>
              <a:rPr lang="tr-TR" b="1" dirty="0"/>
              <a:t>KEMİKLEŞME (OSSİFİKASYON)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Kemikleşme (kemik oluşumu), </a:t>
            </a:r>
            <a:r>
              <a:rPr lang="tr-TR" dirty="0" err="1"/>
              <a:t>intrauterin</a:t>
            </a:r>
            <a:r>
              <a:rPr lang="tr-TR" dirty="0"/>
              <a:t> hayatın yaklaşık olarak 3. ayında başlar ve yine yaklaşık 25 yaşında sona erer. İskelette kemikleşmeye ilk başlayan kemik </a:t>
            </a:r>
            <a:r>
              <a:rPr lang="tr-TR" b="1" dirty="0" err="1"/>
              <a:t>clavicula</a:t>
            </a:r>
            <a:r>
              <a:rPr lang="tr-TR" dirty="0"/>
              <a:t>, ikinci kemikleşmeye başlayan kemik </a:t>
            </a:r>
            <a:r>
              <a:rPr lang="tr-TR" dirty="0" err="1"/>
              <a:t>mandibula’dır</a:t>
            </a:r>
            <a:r>
              <a:rPr lang="tr-TR" dirty="0"/>
              <a:t>. Kemikleşme </a:t>
            </a:r>
            <a:r>
              <a:rPr lang="tr-TR" b="1" dirty="0" err="1"/>
              <a:t>intramembranöz</a:t>
            </a:r>
            <a:r>
              <a:rPr lang="tr-TR" b="1" dirty="0"/>
              <a:t> ve </a:t>
            </a:r>
            <a:r>
              <a:rPr lang="tr-TR" b="1" dirty="0" err="1"/>
              <a:t>intrakartilagenöz</a:t>
            </a:r>
            <a:r>
              <a:rPr lang="tr-TR" dirty="0"/>
              <a:t> olmak üzere iki şekilde olur.  </a:t>
            </a:r>
          </a:p>
          <a:p>
            <a:pPr fontAlgn="base"/>
            <a:r>
              <a:rPr lang="tr-TR" b="1" dirty="0" err="1"/>
              <a:t>Intramembranöz</a:t>
            </a:r>
            <a:r>
              <a:rPr lang="tr-TR" b="1" dirty="0"/>
              <a:t> kemikleşme (bağ dokusu kaynaklı kemikleşme)</a:t>
            </a:r>
            <a:r>
              <a:rPr lang="tr-TR" dirty="0"/>
              <a:t>: Bu tür kemikleşmede kemikler embriyodaki </a:t>
            </a:r>
            <a:r>
              <a:rPr lang="tr-TR" dirty="0" err="1"/>
              <a:t>mezenşimal</a:t>
            </a:r>
            <a:r>
              <a:rPr lang="tr-TR" dirty="0"/>
              <a:t> bağ dokusu yapısından doğrudan kemik haline dönüşürler. Bu tür kemikleşme özellikle </a:t>
            </a:r>
            <a:r>
              <a:rPr lang="tr-TR" dirty="0" err="1"/>
              <a:t>clavicula</a:t>
            </a:r>
            <a:r>
              <a:rPr lang="tr-TR" dirty="0"/>
              <a:t> ve yassı kafa kemiklerinde görülür. Bu yolla kemikleşen kafa kemiklerine de </a:t>
            </a:r>
            <a:r>
              <a:rPr lang="tr-TR" b="1" dirty="0" err="1"/>
              <a:t>desmocranium</a:t>
            </a:r>
            <a:r>
              <a:rPr lang="tr-TR" dirty="0"/>
              <a:t> adı verilir. </a:t>
            </a:r>
          </a:p>
          <a:p>
            <a:pPr fontAlgn="base"/>
            <a:r>
              <a:rPr lang="tr-TR" b="1" dirty="0" err="1"/>
              <a:t>Intrakartilagenöz</a:t>
            </a:r>
            <a:r>
              <a:rPr lang="tr-TR" b="1" dirty="0"/>
              <a:t> kemikleşme (kıkırdak dokusu kaynaklı kemikleşme)</a:t>
            </a:r>
            <a:r>
              <a:rPr lang="tr-TR" dirty="0"/>
              <a:t>: Bu tür kemikleşmede bağ dokusu yapısında olan kemik taslağı önce kıkırdak dokusu şekline döner ve daha sonra kemik dokusu halini alır. Bu yolla kemikleşen kafa kemiklerine de </a:t>
            </a:r>
            <a:r>
              <a:rPr lang="tr-TR" b="1" dirty="0" err="1"/>
              <a:t>chondrocranium</a:t>
            </a:r>
            <a:r>
              <a:rPr lang="tr-TR" dirty="0"/>
              <a:t> adı verilir. </a:t>
            </a:r>
            <a:r>
              <a:rPr lang="tr-TR" dirty="0" err="1"/>
              <a:t>Ekstremitelerdeki</a:t>
            </a:r>
            <a:r>
              <a:rPr lang="tr-TR" dirty="0"/>
              <a:t> uzun ve kısa kemiklerin çoğu bu tip kemikleşme gösterir. </a:t>
            </a:r>
            <a:r>
              <a:rPr lang="tr-TR" dirty="0" err="1"/>
              <a:t>Intrakartilagenöz</a:t>
            </a:r>
            <a:r>
              <a:rPr lang="tr-TR" dirty="0"/>
              <a:t> kemikleşme iki şekilde oluşur: </a:t>
            </a:r>
          </a:p>
          <a:p>
            <a:pPr fontAlgn="base"/>
            <a:r>
              <a:rPr lang="tr-TR" dirty="0"/>
              <a:t>- </a:t>
            </a:r>
            <a:r>
              <a:rPr lang="tr-TR" b="1" dirty="0" err="1"/>
              <a:t>Enkondral</a:t>
            </a:r>
            <a:r>
              <a:rPr lang="tr-TR" b="1" dirty="0"/>
              <a:t> kemikleşme</a:t>
            </a:r>
            <a:r>
              <a:rPr lang="tr-TR" dirty="0"/>
              <a:t>: Özellikle kısa kemiklerde görülen bu kemikleşmede kemikleşme kemik taslağının iç kısmından başlayarak dışa kısımlara doğru yayılır.  </a:t>
            </a:r>
          </a:p>
          <a:p>
            <a:pPr fontAlgn="base"/>
            <a:r>
              <a:rPr lang="tr-TR" dirty="0"/>
              <a:t>- </a:t>
            </a:r>
            <a:r>
              <a:rPr lang="tr-TR" b="1" dirty="0" err="1"/>
              <a:t>Perikondral</a:t>
            </a:r>
            <a:r>
              <a:rPr lang="tr-TR" b="1" dirty="0"/>
              <a:t> kemikleşme</a:t>
            </a:r>
            <a:r>
              <a:rPr lang="tr-TR" dirty="0"/>
              <a:t>: Özellikle uzun kemiklerde görülen bu kemikleşmede kemikleşme kemik taslağının dış kısmından başlar. 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71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4357" y="408708"/>
            <a:ext cx="9526587" cy="6220691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b="1" dirty="0"/>
              <a:t>KEMİKLERİN GÖREVLERİ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Destek</a:t>
            </a:r>
            <a:r>
              <a:rPr lang="tr-TR" dirty="0"/>
              <a:t>: Kemikler ve kemiklerin oluşturduğu iskelet, etrafındaki yumuşak dokuları destekleyerek ve kasların tutunmaları için destek sağlayarak vücut yapısal bütünlüğünü sağlar. 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Koruma</a:t>
            </a:r>
            <a:r>
              <a:rPr lang="tr-TR" dirty="0"/>
              <a:t>: İskelet ve onu oluşturan kemikler bir çok organı vücut dışından gelecek darbeler karşı korur. 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Hareket</a:t>
            </a:r>
            <a:r>
              <a:rPr lang="tr-TR" dirty="0"/>
              <a:t>: Vücuttaki bir çok iskelet kası kemiklere tutunur ve bu kaslar kasıldıklarında tutundukları kemikleri çekerek hareketi sağlarlar.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Mineral dengesi (depo ve salınım)</a:t>
            </a:r>
            <a:r>
              <a:rPr lang="tr-TR" dirty="0"/>
              <a:t>: Kemik dokusu başta </a:t>
            </a:r>
            <a:r>
              <a:rPr lang="tr-TR" b="1" dirty="0"/>
              <a:t>kalsiyum ve fosfor </a:t>
            </a:r>
            <a:r>
              <a:rPr lang="tr-TR" dirty="0"/>
              <a:t>olmak üzere bazı mineralleri depolar. Bu minerallerin bazıları kemik dokusunun sertliğini sağlarken, gerektiğinde vücudun mineral dengesini korumak için bu mineraller kana salınıp vücudun diğer dokularına da taşınırlar.  </a:t>
            </a:r>
          </a:p>
          <a:p>
            <a:pPr fontAlgn="base"/>
            <a:r>
              <a:rPr lang="tr-TR" dirty="0"/>
              <a:t>• </a:t>
            </a:r>
            <a:r>
              <a:rPr lang="tr-TR" b="1" dirty="0"/>
              <a:t>Kan hücresi üretimi</a:t>
            </a:r>
            <a:r>
              <a:rPr lang="tr-TR" dirty="0"/>
              <a:t>: Bazı kemiklerde bulunan kırmızı kemik iliği (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ossium</a:t>
            </a:r>
            <a:r>
              <a:rPr lang="tr-TR" dirty="0"/>
              <a:t> </a:t>
            </a:r>
            <a:r>
              <a:rPr lang="tr-TR" dirty="0" err="1"/>
              <a:t>rubra</a:t>
            </a:r>
            <a:r>
              <a:rPr lang="tr-TR" dirty="0"/>
              <a:t>) </a:t>
            </a:r>
            <a:r>
              <a:rPr lang="tr-TR" b="1" dirty="0" err="1"/>
              <a:t>hemopoiesis</a:t>
            </a:r>
            <a:r>
              <a:rPr lang="tr-TR" dirty="0" err="1"/>
              <a:t>’te</a:t>
            </a:r>
            <a:r>
              <a:rPr lang="tr-TR" dirty="0"/>
              <a:t> (kırmızı kan hücreleri, beyaz kan hücreleri ve </a:t>
            </a:r>
            <a:r>
              <a:rPr lang="tr-TR" dirty="0" err="1"/>
              <a:t>plateletlerin</a:t>
            </a:r>
            <a:r>
              <a:rPr lang="tr-TR" dirty="0"/>
              <a:t> üretimi) görev alır. Kırmızı kemik iliği, </a:t>
            </a:r>
            <a:r>
              <a:rPr lang="tr-TR" dirty="0" err="1"/>
              <a:t>retiküler</a:t>
            </a:r>
            <a:r>
              <a:rPr lang="tr-TR" dirty="0"/>
              <a:t> liflerin oluşturduğu bir yumak içinde, gelişmekte olan kan hücreleri, </a:t>
            </a:r>
            <a:r>
              <a:rPr lang="tr-TR" dirty="0" err="1"/>
              <a:t>adipositler</a:t>
            </a:r>
            <a:r>
              <a:rPr lang="tr-TR" dirty="0"/>
              <a:t>, </a:t>
            </a:r>
            <a:r>
              <a:rPr lang="tr-TR" dirty="0" err="1"/>
              <a:t>fibroblastlar</a:t>
            </a:r>
            <a:r>
              <a:rPr lang="tr-TR" dirty="0"/>
              <a:t> ve </a:t>
            </a:r>
            <a:r>
              <a:rPr lang="tr-TR" dirty="0" err="1"/>
              <a:t>makrofajlardan</a:t>
            </a:r>
            <a:r>
              <a:rPr lang="tr-TR" dirty="0"/>
              <a:t> oluşur. </a:t>
            </a:r>
            <a:r>
              <a:rPr lang="tr-TR" dirty="0" err="1"/>
              <a:t>Pelvis’i</a:t>
            </a:r>
            <a:r>
              <a:rPr lang="tr-TR" dirty="0"/>
              <a:t> oluşturan kemiklerde, kaburgalarda, </a:t>
            </a:r>
            <a:r>
              <a:rPr lang="tr-TR" dirty="0" err="1"/>
              <a:t>sternum’da</a:t>
            </a:r>
            <a:r>
              <a:rPr lang="tr-TR" dirty="0"/>
              <a:t>, </a:t>
            </a:r>
            <a:r>
              <a:rPr lang="tr-TR" dirty="0" err="1"/>
              <a:t>vertebralarda</a:t>
            </a:r>
            <a:r>
              <a:rPr lang="tr-TR" dirty="0"/>
              <a:t>, </a:t>
            </a:r>
            <a:r>
              <a:rPr lang="tr-TR" dirty="0" err="1"/>
              <a:t>kranyumu</a:t>
            </a:r>
            <a:r>
              <a:rPr lang="tr-TR" dirty="0"/>
              <a:t> oluşturan kemiklerde </a:t>
            </a:r>
            <a:r>
              <a:rPr lang="tr-TR" dirty="0" err="1"/>
              <a:t>humerus</a:t>
            </a:r>
            <a:r>
              <a:rPr lang="tr-TR" dirty="0"/>
              <a:t> ve </a:t>
            </a:r>
            <a:r>
              <a:rPr lang="tr-TR" dirty="0" err="1"/>
              <a:t>femurun</a:t>
            </a:r>
            <a:r>
              <a:rPr lang="tr-TR" dirty="0"/>
              <a:t> uç kısımlarında kırmızı kemik iliği daha yoğun bir şekilde görülür. Yeni doğanlarda tüm kemiklerin içinde kırmızı kemik iliği bulunurken ilerleyen yaşla birçok kemikte bu, sarı kemik iliğine (</a:t>
            </a:r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ossium</a:t>
            </a:r>
            <a:r>
              <a:rPr lang="tr-TR" dirty="0"/>
              <a:t> </a:t>
            </a:r>
            <a:r>
              <a:rPr lang="tr-TR" dirty="0" err="1"/>
              <a:t>flava</a:t>
            </a:r>
            <a:r>
              <a:rPr lang="tr-TR" dirty="0"/>
              <a:t>) dönüşür.  </a:t>
            </a:r>
          </a:p>
          <a:p>
            <a:pPr fontAlgn="base"/>
            <a:r>
              <a:rPr lang="tr-TR" dirty="0"/>
              <a:t>• </a:t>
            </a:r>
            <a:r>
              <a:rPr lang="tr-TR" b="1" dirty="0" err="1"/>
              <a:t>Trigliserit</a:t>
            </a:r>
            <a:r>
              <a:rPr lang="tr-TR" b="1" dirty="0"/>
              <a:t> depolanması</a:t>
            </a:r>
            <a:r>
              <a:rPr lang="tr-TR" dirty="0"/>
              <a:t>: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375786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19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Kemikler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Kemikler</dc:title>
  <dc:creator>Mert Ocak</dc:creator>
  <cp:lastModifiedBy>Mert Ocak</cp:lastModifiedBy>
  <cp:revision>2</cp:revision>
  <dcterms:created xsi:type="dcterms:W3CDTF">2020-01-15T07:16:54Z</dcterms:created>
  <dcterms:modified xsi:type="dcterms:W3CDTF">2020-01-15T07:24:19Z</dcterms:modified>
</cp:coreProperties>
</file>