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60" r:id="rId4"/>
    <p:sldId id="261" r:id="rId5"/>
    <p:sldId id="262" r:id="rId6"/>
    <p:sldId id="264" r:id="rId7"/>
    <p:sldId id="265" r:id="rId8"/>
    <p:sldId id="266"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CA6BC8-8BA8-4C58-83B5-58B98AD570BC}"/>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58347F6E-2470-4382-AC1D-9F2413B259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81354C63-6EEE-400C-877E-41735E5141BC}"/>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5" name="Alt Bilgi Yer Tutucusu 4">
            <a:extLst>
              <a:ext uri="{FF2B5EF4-FFF2-40B4-BE49-F238E27FC236}">
                <a16:creationId xmlns:a16="http://schemas.microsoft.com/office/drawing/2014/main" id="{C6D66316-97D2-47E5-A817-DC24F6647E9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E28B245-039A-49AA-9D70-AE012AE10C49}"/>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3321919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7A1FF9-D25A-407F-9033-7A321C2E7EE7}"/>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7B4268A-6D6B-4403-AE10-ACB95C56513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1ED34750-EDB1-478C-94CD-2DF9B6FAE36D}"/>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5" name="Alt Bilgi Yer Tutucusu 4">
            <a:extLst>
              <a:ext uri="{FF2B5EF4-FFF2-40B4-BE49-F238E27FC236}">
                <a16:creationId xmlns:a16="http://schemas.microsoft.com/office/drawing/2014/main" id="{48FCE6BD-6F77-447F-99BA-665F407A668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49B8B8-E069-4AEC-AD15-B9787F29727D}"/>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38754555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EEEF140C-C981-4758-874D-C0ACFE5EDB0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CF249615-817D-418A-9823-FE184B90E2F3}"/>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99665CE8-D1D5-4D90-8647-7F06DFA3E7B4}"/>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5" name="Alt Bilgi Yer Tutucusu 4">
            <a:extLst>
              <a:ext uri="{FF2B5EF4-FFF2-40B4-BE49-F238E27FC236}">
                <a16:creationId xmlns:a16="http://schemas.microsoft.com/office/drawing/2014/main" id="{25F402F0-9637-43C4-84F4-51092EEA8A1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2D54B6E-D7D2-4B08-8B85-99C4A62F2213}"/>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12285952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A7B51D1-CEC1-4D8C-BF34-49644155C1A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ECED625-A80B-41B2-9566-F50FF708C08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C5B3864-0377-471A-B3A2-09696A176002}"/>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5" name="Alt Bilgi Yer Tutucusu 4">
            <a:extLst>
              <a:ext uri="{FF2B5EF4-FFF2-40B4-BE49-F238E27FC236}">
                <a16:creationId xmlns:a16="http://schemas.microsoft.com/office/drawing/2014/main" id="{4AF1DE92-CFE6-440C-A6D9-9E962C4B4AC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E6D68C3-27D1-4233-A711-6DFD04AAB993}"/>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163962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F86170-0A18-4666-8800-66EEC0AA9DFE}"/>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EB1849BF-2955-426F-B1F1-CF2563E5F9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EA20C32E-17B3-4BEF-9372-36030068A256}"/>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5" name="Alt Bilgi Yer Tutucusu 4">
            <a:extLst>
              <a:ext uri="{FF2B5EF4-FFF2-40B4-BE49-F238E27FC236}">
                <a16:creationId xmlns:a16="http://schemas.microsoft.com/office/drawing/2014/main" id="{A76657B8-0FFC-4CF2-B26D-44CF15D18EE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024F5F9C-557A-47D3-B1DF-21FFB75CF95A}"/>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2143071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80828D-F32D-44C3-A6F9-94B71CDB1E86}"/>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0D67790B-827C-4306-B923-AE9367AAAFDA}"/>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E739954-CA8F-4F8E-A2E4-906A38FBF29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D6FD2E20-E287-4B1D-9563-EDFAD907FCE1}"/>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6" name="Alt Bilgi Yer Tutucusu 5">
            <a:extLst>
              <a:ext uri="{FF2B5EF4-FFF2-40B4-BE49-F238E27FC236}">
                <a16:creationId xmlns:a16="http://schemas.microsoft.com/office/drawing/2014/main" id="{85C47366-892E-45A7-B50E-F5E06F9FCF5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129BA08-418B-4FC3-AB19-8F804088D255}"/>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4147815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83E398-F7F8-43B3-82B7-E92A0ED777A4}"/>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D5670CB-B166-457C-8BA7-823866FABD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3E17A7C-2FDE-4F77-8476-B2DBDA64054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826968B9-6851-4ED0-A1B5-44B4FDA7D5C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DEA9759D-ED40-4E35-BE71-004F9BBF1F5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DFC299A-9F06-4534-992A-57948EAA8381}"/>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8" name="Alt Bilgi Yer Tutucusu 7">
            <a:extLst>
              <a:ext uri="{FF2B5EF4-FFF2-40B4-BE49-F238E27FC236}">
                <a16:creationId xmlns:a16="http://schemas.microsoft.com/office/drawing/2014/main" id="{B14FB3FA-D127-49EB-8A9F-06BF1C5F2A7C}"/>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1A6DA7DB-D2D9-4658-B2F8-12BE48465AB7}"/>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24047253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D3089-2A87-4BE8-9034-E957E00A924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B033FCAA-ED89-4B82-880D-8283C748ECE6}"/>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4" name="Alt Bilgi Yer Tutucusu 3">
            <a:extLst>
              <a:ext uri="{FF2B5EF4-FFF2-40B4-BE49-F238E27FC236}">
                <a16:creationId xmlns:a16="http://schemas.microsoft.com/office/drawing/2014/main" id="{A532A42D-FB19-4EAC-91BA-FF4090A47F81}"/>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730904D0-8F74-48A1-9D14-CF2E236BD21D}"/>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42410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DF1FD09D-1E6A-41C0-AB44-A6700ECDFDF5}"/>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3" name="Alt Bilgi Yer Tutucusu 2">
            <a:extLst>
              <a:ext uri="{FF2B5EF4-FFF2-40B4-BE49-F238E27FC236}">
                <a16:creationId xmlns:a16="http://schemas.microsoft.com/office/drawing/2014/main" id="{769C5328-26FB-4314-9D80-230B54FF40F9}"/>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CF357347-EB70-4092-B965-3FBFEA659FB4}"/>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306546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88A6605-322D-4934-803B-38EA088F0B9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668547E-DB5A-4955-BADE-9A4321A509D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23511732-8BF4-4855-88AD-BED6F467E8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0639F304-571D-4D35-9145-0703BEBCC285}"/>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6" name="Alt Bilgi Yer Tutucusu 5">
            <a:extLst>
              <a:ext uri="{FF2B5EF4-FFF2-40B4-BE49-F238E27FC236}">
                <a16:creationId xmlns:a16="http://schemas.microsoft.com/office/drawing/2014/main" id="{51F3EBE5-E267-436C-B7E2-DECD93D0E40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461C9B5F-D61F-4511-A4E7-73991F427627}"/>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3934963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E5D859-CB2D-4472-AACF-9131F8B8509C}"/>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482C2CE1-7EFD-4C8F-BE9C-9DC9A390B2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C7DF5BBA-4FDB-4152-8391-0EB2CE9C66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978C4538-AF17-4403-8A85-A550C6C2D833}"/>
              </a:ext>
            </a:extLst>
          </p:cNvPr>
          <p:cNvSpPr>
            <a:spLocks noGrp="1"/>
          </p:cNvSpPr>
          <p:nvPr>
            <p:ph type="dt" sz="half" idx="10"/>
          </p:nvPr>
        </p:nvSpPr>
        <p:spPr/>
        <p:txBody>
          <a:bodyPr/>
          <a:lstStyle/>
          <a:p>
            <a:fld id="{77753683-BA66-4735-809B-332C7569591C}" type="datetimeFigureOut">
              <a:rPr lang="tr-TR" smtClean="0"/>
              <a:t>12.05.2020</a:t>
            </a:fld>
            <a:endParaRPr lang="tr-TR"/>
          </a:p>
        </p:txBody>
      </p:sp>
      <p:sp>
        <p:nvSpPr>
          <p:cNvPr id="6" name="Alt Bilgi Yer Tutucusu 5">
            <a:extLst>
              <a:ext uri="{FF2B5EF4-FFF2-40B4-BE49-F238E27FC236}">
                <a16:creationId xmlns:a16="http://schemas.microsoft.com/office/drawing/2014/main" id="{B2076647-FD09-4A4B-A5BA-C234D5C3014E}"/>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B5D2F77-D709-4483-AC60-B695CF99A8A5}"/>
              </a:ext>
            </a:extLst>
          </p:cNvPr>
          <p:cNvSpPr>
            <a:spLocks noGrp="1"/>
          </p:cNvSpPr>
          <p:nvPr>
            <p:ph type="sldNum" sz="quarter" idx="12"/>
          </p:nvPr>
        </p:nvSpPr>
        <p:spPr/>
        <p:txBody>
          <a:bodyPr/>
          <a:lstStyle/>
          <a:p>
            <a:fld id="{DB32A68B-BD5A-4B6C-AB47-4CB08F0234B0}" type="slidenum">
              <a:rPr lang="tr-TR" smtClean="0"/>
              <a:t>‹#›</a:t>
            </a:fld>
            <a:endParaRPr lang="tr-TR"/>
          </a:p>
        </p:txBody>
      </p:sp>
    </p:spTree>
    <p:extLst>
      <p:ext uri="{BB962C8B-B14F-4D97-AF65-F5344CB8AC3E}">
        <p14:creationId xmlns:p14="http://schemas.microsoft.com/office/powerpoint/2010/main" val="1209617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F648AD2-B670-4576-8898-E0D49F4D39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F3C7593A-1C3F-4FAF-8433-5116A33E2E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FBAF225-7E04-4CB4-B7AA-F3F7DE59C72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753683-BA66-4735-809B-332C7569591C}" type="datetimeFigureOut">
              <a:rPr lang="tr-TR" smtClean="0"/>
              <a:t>12.05.2020</a:t>
            </a:fld>
            <a:endParaRPr lang="tr-TR"/>
          </a:p>
        </p:txBody>
      </p:sp>
      <p:sp>
        <p:nvSpPr>
          <p:cNvPr id="5" name="Alt Bilgi Yer Tutucusu 4">
            <a:extLst>
              <a:ext uri="{FF2B5EF4-FFF2-40B4-BE49-F238E27FC236}">
                <a16:creationId xmlns:a16="http://schemas.microsoft.com/office/drawing/2014/main" id="{04767A35-0886-46D8-AF23-62DB80A9CE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D16B77F9-33B0-4343-891E-A5ECE2AAE0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32A68B-BD5A-4B6C-AB47-4CB08F0234B0}" type="slidenum">
              <a:rPr lang="tr-TR" smtClean="0"/>
              <a:t>‹#›</a:t>
            </a:fld>
            <a:endParaRPr lang="tr-TR"/>
          </a:p>
        </p:txBody>
      </p:sp>
    </p:spTree>
    <p:extLst>
      <p:ext uri="{BB962C8B-B14F-4D97-AF65-F5344CB8AC3E}">
        <p14:creationId xmlns:p14="http://schemas.microsoft.com/office/powerpoint/2010/main" val="28056259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1A95BE4-2D72-4B77-A57D-96175C29B45B}"/>
              </a:ext>
            </a:extLst>
          </p:cNvPr>
          <p:cNvSpPr>
            <a:spLocks noGrp="1"/>
          </p:cNvSpPr>
          <p:nvPr>
            <p:ph type="ctrTitle"/>
          </p:nvPr>
        </p:nvSpPr>
        <p:spPr/>
        <p:txBody>
          <a:bodyPr/>
          <a:lstStyle/>
          <a:p>
            <a:endParaRPr lang="tr-TR"/>
          </a:p>
        </p:txBody>
      </p:sp>
      <p:sp>
        <p:nvSpPr>
          <p:cNvPr id="3" name="Alt Başlık 2">
            <a:extLst>
              <a:ext uri="{FF2B5EF4-FFF2-40B4-BE49-F238E27FC236}">
                <a16:creationId xmlns:a16="http://schemas.microsoft.com/office/drawing/2014/main" id="{9D25F6C7-C4F6-443A-897B-0D04E04E1ACA}"/>
              </a:ext>
            </a:extLst>
          </p:cNvPr>
          <p:cNvSpPr>
            <a:spLocks noGrp="1"/>
          </p:cNvSpPr>
          <p:nvPr>
            <p:ph type="subTitle" idx="1"/>
          </p:nvPr>
        </p:nvSpPr>
        <p:spPr/>
        <p:txBody>
          <a:bodyPr/>
          <a:lstStyle/>
          <a:p>
            <a:endParaRPr lang="tr-TR"/>
          </a:p>
        </p:txBody>
      </p:sp>
      <p:pic>
        <p:nvPicPr>
          <p:cNvPr id="4" name="Resim 3">
            <a:extLst>
              <a:ext uri="{FF2B5EF4-FFF2-40B4-BE49-F238E27FC236}">
                <a16:creationId xmlns:a16="http://schemas.microsoft.com/office/drawing/2014/main" id="{2680912F-531E-46B6-A999-87EFED11CBDC}"/>
              </a:ext>
            </a:extLst>
          </p:cNvPr>
          <p:cNvPicPr>
            <a:picLocks noChangeAspect="1"/>
          </p:cNvPicPr>
          <p:nvPr/>
        </p:nvPicPr>
        <p:blipFill rotWithShape="1">
          <a:blip r:embed="rId2">
            <a:extLst>
              <a:ext uri="{BEBA8EAE-BF5A-486C-A8C5-ECC9F3942E4B}">
                <a14:imgProps xmlns:a14="http://schemas.microsoft.com/office/drawing/2010/main">
                  <a14:imgLayer r:embed="rId3">
                    <a14:imgEffect>
                      <a14:brightnessContrast bright="40000" contrast="-40000"/>
                    </a14:imgEffect>
                  </a14:imgLayer>
                </a14:imgProps>
              </a:ext>
              <a:ext uri="{28A0092B-C50C-407E-A947-70E740481C1C}">
                <a14:useLocalDpi xmlns:a14="http://schemas.microsoft.com/office/drawing/2010/main" val="0"/>
              </a:ext>
            </a:extLst>
          </a:blip>
          <a:srcRect l="-1178" r="393"/>
          <a:stretch/>
        </p:blipFill>
        <p:spPr>
          <a:xfrm>
            <a:off x="0" y="69523"/>
            <a:ext cx="12192000" cy="6718954"/>
          </a:xfrm>
          <a:prstGeom prst="rect">
            <a:avLst/>
          </a:prstGeom>
        </p:spPr>
      </p:pic>
      <p:sp>
        <p:nvSpPr>
          <p:cNvPr id="5" name="Metin kutusu 4">
            <a:extLst>
              <a:ext uri="{FF2B5EF4-FFF2-40B4-BE49-F238E27FC236}">
                <a16:creationId xmlns:a16="http://schemas.microsoft.com/office/drawing/2014/main" id="{1738C273-F9CB-4C75-B942-D706FE0AD8B2}"/>
              </a:ext>
            </a:extLst>
          </p:cNvPr>
          <p:cNvSpPr txBox="1"/>
          <p:nvPr/>
        </p:nvSpPr>
        <p:spPr>
          <a:xfrm>
            <a:off x="4607510" y="471438"/>
            <a:ext cx="2976979" cy="923330"/>
          </a:xfrm>
          <a:prstGeom prst="rect">
            <a:avLst/>
          </a:prstGeom>
          <a:noFill/>
        </p:spPr>
        <p:txBody>
          <a:bodyPr wrap="square" rtlCol="0">
            <a:spAutoFit/>
          </a:bodyPr>
          <a:lstStyle/>
          <a:p>
            <a:pPr algn="ctr"/>
            <a:r>
              <a:rPr lang="tr-TR" dirty="0">
                <a:solidFill>
                  <a:srgbClr val="3B419B"/>
                </a:solidFill>
              </a:rPr>
              <a:t>Ankara Üniversitesi </a:t>
            </a:r>
          </a:p>
          <a:p>
            <a:pPr algn="ctr"/>
            <a:r>
              <a:rPr lang="tr-TR" dirty="0">
                <a:solidFill>
                  <a:srgbClr val="3B419B"/>
                </a:solidFill>
              </a:rPr>
              <a:t>Dil ve Tarih-Coğrafya Fakültesi </a:t>
            </a:r>
          </a:p>
          <a:p>
            <a:pPr algn="ctr"/>
            <a:r>
              <a:rPr lang="tr-TR" dirty="0">
                <a:solidFill>
                  <a:srgbClr val="3B419B"/>
                </a:solidFill>
              </a:rPr>
              <a:t>Coğrafya Bölümü</a:t>
            </a:r>
          </a:p>
        </p:txBody>
      </p:sp>
      <p:sp>
        <p:nvSpPr>
          <p:cNvPr id="6" name="Başlık 1">
            <a:extLst>
              <a:ext uri="{FF2B5EF4-FFF2-40B4-BE49-F238E27FC236}">
                <a16:creationId xmlns:a16="http://schemas.microsoft.com/office/drawing/2014/main" id="{3CD6BCE6-0752-40CA-9BFE-03F103EAEC34}"/>
              </a:ext>
            </a:extLst>
          </p:cNvPr>
          <p:cNvSpPr txBox="1">
            <a:spLocks/>
          </p:cNvSpPr>
          <p:nvPr/>
        </p:nvSpPr>
        <p:spPr>
          <a:xfrm>
            <a:off x="3461551" y="2532644"/>
            <a:ext cx="5268896" cy="1792711"/>
          </a:xfrm>
          <a:prstGeom prst="rect">
            <a:avLst/>
          </a:prstGeom>
          <a:noFill/>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tr-TR" sz="4000" dirty="0">
                <a:solidFill>
                  <a:srgbClr val="3B419B"/>
                </a:solidFill>
              </a:rPr>
              <a:t>COG 435 </a:t>
            </a:r>
            <a:r>
              <a:rPr lang="tr-TR" dirty="0">
                <a:solidFill>
                  <a:srgbClr val="3B419B"/>
                </a:solidFill>
              </a:rPr>
              <a:t/>
            </a:r>
            <a:br>
              <a:rPr lang="tr-TR" dirty="0">
                <a:solidFill>
                  <a:srgbClr val="3B419B"/>
                </a:solidFill>
              </a:rPr>
            </a:br>
            <a:r>
              <a:rPr lang="tr-TR" sz="6600" b="1" dirty="0">
                <a:solidFill>
                  <a:srgbClr val="3B419B"/>
                </a:solidFill>
              </a:rPr>
              <a:t>UZAK DOĞU</a:t>
            </a:r>
          </a:p>
        </p:txBody>
      </p:sp>
      <p:sp>
        <p:nvSpPr>
          <p:cNvPr id="7" name="Alt Başlık 2">
            <a:extLst>
              <a:ext uri="{FF2B5EF4-FFF2-40B4-BE49-F238E27FC236}">
                <a16:creationId xmlns:a16="http://schemas.microsoft.com/office/drawing/2014/main" id="{25BF0E46-5E7F-4448-8AE2-C0F2B5FE990C}"/>
              </a:ext>
            </a:extLst>
          </p:cNvPr>
          <p:cNvSpPr txBox="1">
            <a:spLocks/>
          </p:cNvSpPr>
          <p:nvPr/>
        </p:nvSpPr>
        <p:spPr>
          <a:xfrm>
            <a:off x="4234647" y="6038037"/>
            <a:ext cx="3722703" cy="348525"/>
          </a:xfrm>
          <a:prstGeom prst="rect">
            <a:avLst/>
          </a:prstGeom>
        </p:spPr>
        <p:txBody>
          <a:bodyPr vert="horz" lIns="91440" tIns="45720" rIns="91440" bIns="45720" rtlCol="0">
            <a:normAutofit fontScale="92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tr-TR" dirty="0">
                <a:solidFill>
                  <a:srgbClr val="3B419B"/>
                </a:solidFill>
              </a:rPr>
              <a:t>Doç. Dr. Mutlu YILMAZ</a:t>
            </a:r>
          </a:p>
        </p:txBody>
      </p:sp>
      <p:sp>
        <p:nvSpPr>
          <p:cNvPr id="8" name="Metin kutusu 7">
            <a:extLst>
              <a:ext uri="{FF2B5EF4-FFF2-40B4-BE49-F238E27FC236}">
                <a16:creationId xmlns:a16="http://schemas.microsoft.com/office/drawing/2014/main" id="{C614CA8C-EEDF-40FA-BC75-2F24B5E6E473}"/>
              </a:ext>
            </a:extLst>
          </p:cNvPr>
          <p:cNvSpPr txBox="1"/>
          <p:nvPr/>
        </p:nvSpPr>
        <p:spPr>
          <a:xfrm>
            <a:off x="2810435" y="4253809"/>
            <a:ext cx="5755341" cy="646331"/>
          </a:xfrm>
          <a:prstGeom prst="rect">
            <a:avLst/>
          </a:prstGeom>
          <a:noFill/>
        </p:spPr>
        <p:txBody>
          <a:bodyPr wrap="square" rtlCol="0">
            <a:spAutoFit/>
          </a:bodyPr>
          <a:lstStyle/>
          <a:p>
            <a:pPr algn="ctr"/>
            <a:r>
              <a:rPr lang="tr-TR" dirty="0" smtClean="0">
                <a:solidFill>
                  <a:srgbClr val="3B419B"/>
                </a:solidFill>
              </a:rPr>
              <a:t>TÜRKİYE-ÇİN TİCARET </a:t>
            </a:r>
            <a:r>
              <a:rPr lang="tr-TR" dirty="0">
                <a:solidFill>
                  <a:srgbClr val="3B419B"/>
                </a:solidFill>
              </a:rPr>
              <a:t>İLİŞKİSİ</a:t>
            </a:r>
          </a:p>
          <a:p>
            <a:endParaRPr lang="tr-TR" dirty="0"/>
          </a:p>
        </p:txBody>
      </p:sp>
    </p:spTree>
    <p:extLst>
      <p:ext uri="{BB962C8B-B14F-4D97-AF65-F5344CB8AC3E}">
        <p14:creationId xmlns:p14="http://schemas.microsoft.com/office/powerpoint/2010/main" val="16832313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FB074FD7-BAF9-4970-858C-3912A5487468}"/>
              </a:ext>
            </a:extLst>
          </p:cNvPr>
          <p:cNvSpPr/>
          <p:nvPr/>
        </p:nvSpPr>
        <p:spPr>
          <a:xfrm>
            <a:off x="0" y="4811486"/>
            <a:ext cx="392093" cy="2046513"/>
          </a:xfrm>
          <a:prstGeom prst="rect">
            <a:avLst/>
          </a:prstGeom>
          <a:solidFill>
            <a:srgbClr val="3B4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tr-TR" sz="1600" dirty="0">
                <a:solidFill>
                  <a:schemeClr val="bg1"/>
                </a:solidFill>
              </a:rPr>
              <a:t>COG 435 - UZAK DOĞU</a:t>
            </a:r>
          </a:p>
        </p:txBody>
      </p:sp>
      <p:sp>
        <p:nvSpPr>
          <p:cNvPr id="15" name="Dikdörtgen: Tek Köşesi Yuvarlatılmış 14">
            <a:extLst>
              <a:ext uri="{FF2B5EF4-FFF2-40B4-BE49-F238E27FC236}">
                <a16:creationId xmlns:a16="http://schemas.microsoft.com/office/drawing/2014/main" id="{F8FFB5F8-07AF-463B-B94E-80FB6A1FAC1D}"/>
              </a:ext>
            </a:extLst>
          </p:cNvPr>
          <p:cNvSpPr/>
          <p:nvPr/>
        </p:nvSpPr>
        <p:spPr>
          <a:xfrm>
            <a:off x="718245" y="666800"/>
            <a:ext cx="3764977" cy="461665"/>
          </a:xfrm>
          <a:prstGeom prst="round1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TÜRKİYE ve ÇİN DIŞ TİCARET İLİŞKİSİ</a:t>
            </a:r>
          </a:p>
        </p:txBody>
      </p:sp>
      <p:sp>
        <p:nvSpPr>
          <p:cNvPr id="3" name="Metin kutusu 2">
            <a:extLst>
              <a:ext uri="{FF2B5EF4-FFF2-40B4-BE49-F238E27FC236}">
                <a16:creationId xmlns:a16="http://schemas.microsoft.com/office/drawing/2014/main" id="{B6EC6DC7-387E-414E-AD8D-1CB758E6D851}"/>
              </a:ext>
            </a:extLst>
          </p:cNvPr>
          <p:cNvSpPr txBox="1"/>
          <p:nvPr/>
        </p:nvSpPr>
        <p:spPr>
          <a:xfrm>
            <a:off x="773414" y="1281716"/>
            <a:ext cx="10645171" cy="5324535"/>
          </a:xfrm>
          <a:prstGeom prst="rect">
            <a:avLst/>
          </a:prstGeom>
          <a:noFill/>
        </p:spPr>
        <p:txBody>
          <a:bodyPr wrap="square" rtlCol="0">
            <a:spAutoFit/>
          </a:bodyPr>
          <a:lstStyle/>
          <a:p>
            <a:pPr algn="just"/>
            <a:r>
              <a:rPr lang="tr-TR" sz="2000" dirty="0"/>
              <a:t>Türkiye, Çin Halk Cumhuriyeti’ni resmen 1971 yılında tanımıştır.(</a:t>
            </a:r>
            <a:r>
              <a:rPr lang="tr-TR" sz="2000" dirty="0" err="1"/>
              <a:t>Ping</a:t>
            </a:r>
            <a:r>
              <a:rPr lang="tr-TR" sz="2000" dirty="0"/>
              <a:t> </a:t>
            </a:r>
            <a:r>
              <a:rPr lang="tr-TR" sz="2000" dirty="0" err="1"/>
              <a:t>Pong</a:t>
            </a:r>
            <a:r>
              <a:rPr lang="tr-TR" sz="2000" dirty="0"/>
              <a:t> Diplomasinin olumlu sonuçlarından sonra)</a:t>
            </a:r>
          </a:p>
          <a:p>
            <a:pPr algn="just"/>
            <a:endParaRPr lang="tr-TR" sz="2000" dirty="0"/>
          </a:p>
          <a:p>
            <a:pPr algn="just"/>
            <a:r>
              <a:rPr lang="tr-TR" sz="2000" dirty="0"/>
              <a:t>4 Ağustos 1971 :Diplomatik İlişkilerinin  Kurulmasına Dair Ortak Bildiri yayınlandı.</a:t>
            </a:r>
          </a:p>
          <a:p>
            <a:pPr algn="just"/>
            <a:endParaRPr lang="tr-TR" sz="2000" dirty="0"/>
          </a:p>
          <a:p>
            <a:pPr algn="just"/>
            <a:r>
              <a:rPr lang="tr-TR" sz="2000" dirty="0"/>
              <a:t>16 Temmuz 1974:Ticaret Anlaşması imzalandı ancak uzun bir süre ilişkiler karşılıklı fayda çerçevesinde akılcı ve sürdürülebilir bir zemin üzerine oturtulamamıştır.(Çin Sosyalist sistem adı altında dışarıya kapalı bir yöntem uygulamasıdır.)</a:t>
            </a:r>
          </a:p>
          <a:p>
            <a:pPr algn="just"/>
            <a:endParaRPr lang="tr-TR" sz="2000" dirty="0"/>
          </a:p>
          <a:p>
            <a:pPr algn="just"/>
            <a:r>
              <a:rPr lang="tr-TR" sz="2000" dirty="0"/>
              <a:t>18 Mayıs 1981 Ticaret Protokolü ve Sonrası Gelişmeler:1980’lerin başında iki ülkenin de ekonomik ilişkileri liberal yaklaşımlar ve dışa açılma süreçleri eş zamanlı gerçekleşmiştir.</a:t>
            </a:r>
          </a:p>
          <a:p>
            <a:pPr algn="just"/>
            <a:endParaRPr lang="tr-TR" sz="2000" dirty="0"/>
          </a:p>
          <a:p>
            <a:pPr algn="just"/>
            <a:r>
              <a:rPr lang="tr-TR" sz="2000" dirty="0"/>
              <a:t>19 Aralık 1981: Ekonomik, Sınai ve Teknik İşbirliği Anlaşması: 1980’lerde Türk girişimcileri, Çin’i her türlü ürünün rahatlıkla satılabileceği geniş ve el değmemiş bir pazar olarak görmüşlerdir. Özellikle dönemin Cumhurbaşkanı Kenan Evren’in Aralık 1982’de ve Başbakanı Turgut Özal’ın Temmuz 1985’te Çin’e gerçekleştirdikleri ziyaretlerde Çin’in Türk ihraç ürünleri için geniş imkânlar sunan büyük bir pazar olduğuna dair söylem ağırlık kazanmıştır.</a:t>
            </a:r>
          </a:p>
        </p:txBody>
      </p:sp>
    </p:spTree>
    <p:extLst>
      <p:ext uri="{BB962C8B-B14F-4D97-AF65-F5344CB8AC3E}">
        <p14:creationId xmlns:p14="http://schemas.microsoft.com/office/powerpoint/2010/main" val="4259496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FB074FD7-BAF9-4970-858C-3912A5487468}"/>
              </a:ext>
            </a:extLst>
          </p:cNvPr>
          <p:cNvSpPr/>
          <p:nvPr/>
        </p:nvSpPr>
        <p:spPr>
          <a:xfrm>
            <a:off x="0" y="4811486"/>
            <a:ext cx="392093" cy="2046513"/>
          </a:xfrm>
          <a:prstGeom prst="rect">
            <a:avLst/>
          </a:prstGeom>
          <a:solidFill>
            <a:srgbClr val="3B4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tr-TR" sz="1600" dirty="0">
                <a:solidFill>
                  <a:schemeClr val="bg1"/>
                </a:solidFill>
              </a:rPr>
              <a:t>COG 435 - UZAK DOĞU</a:t>
            </a:r>
          </a:p>
        </p:txBody>
      </p:sp>
      <p:sp>
        <p:nvSpPr>
          <p:cNvPr id="3" name="Metin kutusu 2">
            <a:extLst>
              <a:ext uri="{FF2B5EF4-FFF2-40B4-BE49-F238E27FC236}">
                <a16:creationId xmlns:a16="http://schemas.microsoft.com/office/drawing/2014/main" id="{B6EC6DC7-387E-414E-AD8D-1CB758E6D851}"/>
              </a:ext>
            </a:extLst>
          </p:cNvPr>
          <p:cNvSpPr txBox="1"/>
          <p:nvPr/>
        </p:nvSpPr>
        <p:spPr>
          <a:xfrm>
            <a:off x="773414" y="1382286"/>
            <a:ext cx="10645171" cy="4093428"/>
          </a:xfrm>
          <a:prstGeom prst="rect">
            <a:avLst/>
          </a:prstGeom>
          <a:noFill/>
        </p:spPr>
        <p:txBody>
          <a:bodyPr wrap="square" rtlCol="0">
            <a:spAutoFit/>
          </a:bodyPr>
          <a:lstStyle/>
          <a:p>
            <a:pPr algn="just"/>
            <a:r>
              <a:rPr lang="tr-TR" sz="2000" dirty="0"/>
              <a:t>13 Kasım 1990: Yatırımların Karşılıklı Korunması ve Teşviki Anlaşması </a:t>
            </a:r>
          </a:p>
          <a:p>
            <a:pPr algn="just"/>
            <a:r>
              <a:rPr lang="tr-TR" sz="2000" dirty="0"/>
              <a:t>9 Mayıs  1991: Turizm Alanında İşbirliği Anlaşması </a:t>
            </a:r>
          </a:p>
          <a:p>
            <a:pPr algn="just"/>
            <a:r>
              <a:rPr lang="tr-TR" sz="2000" dirty="0"/>
              <a:t>23 Ekim 1992: Denizcilik Anlaşması</a:t>
            </a:r>
          </a:p>
          <a:p>
            <a:pPr algn="just"/>
            <a:r>
              <a:rPr lang="tr-TR" sz="2000" dirty="0"/>
              <a:t> 9 Kasım 1993: Kültürel İşbirliği Anlaşması </a:t>
            </a:r>
          </a:p>
          <a:p>
            <a:pPr algn="just"/>
            <a:r>
              <a:rPr lang="tr-TR" sz="2000" dirty="0"/>
              <a:t>23 Mayıs 1995: Gelir Üzerinden Alınan Vergilerde Çifte Vergilendirmeyi Önleme ve Vergi Kaçakçılığına Engel Olma Aşaması </a:t>
            </a:r>
          </a:p>
          <a:p>
            <a:pPr algn="just"/>
            <a:r>
              <a:rPr lang="tr-TR" sz="2000" dirty="0"/>
              <a:t>Mayıs 1996: Turizm Karma Komisyonu I. Toplantısı’nda İşbirliği Protokolü </a:t>
            </a:r>
          </a:p>
          <a:p>
            <a:pPr algn="just"/>
            <a:r>
              <a:rPr lang="tr-TR" sz="2000" dirty="0"/>
              <a:t>13 Nisan 1998: 12. Karma Ekonomik Komisyon Mutabakat Muhtırası </a:t>
            </a:r>
          </a:p>
          <a:p>
            <a:pPr algn="just"/>
            <a:r>
              <a:rPr lang="tr-TR" sz="2000" dirty="0"/>
              <a:t>2 Nisan 1998: T.C Hükümeti ile ÇHÇ Hong Kong Özel İdari Bölgesi Hükümeti Arasında Hava Taşımacılığı Anlaşması</a:t>
            </a:r>
          </a:p>
          <a:p>
            <a:pPr algn="just"/>
            <a:r>
              <a:rPr lang="tr-TR" sz="2000" dirty="0"/>
              <a:t>19 Nisan 2000: 13. Karma  Ekonomik Komisyon Mutabakat Muhtırası</a:t>
            </a:r>
          </a:p>
          <a:p>
            <a:pPr algn="just"/>
            <a:r>
              <a:rPr lang="tr-TR" sz="2000" dirty="0"/>
              <a:t>5 Nisan 2002: Türkiye-Çin  14. Karma Ekonomik Komisyonu Toplantısı Mutabakat Muhtırası</a:t>
            </a:r>
          </a:p>
          <a:p>
            <a:pPr algn="just"/>
            <a:r>
              <a:rPr lang="tr-TR" sz="2000" dirty="0"/>
              <a:t>16 Nisan 2002: Tarım Alanında İşbirliği Mutabakat Zaptı</a:t>
            </a:r>
          </a:p>
        </p:txBody>
      </p:sp>
      <p:sp>
        <p:nvSpPr>
          <p:cNvPr id="6" name="Dikdörtgen: Tek Köşesi Yuvarlatılmış 5">
            <a:extLst>
              <a:ext uri="{FF2B5EF4-FFF2-40B4-BE49-F238E27FC236}">
                <a16:creationId xmlns:a16="http://schemas.microsoft.com/office/drawing/2014/main" id="{D23F8B5B-3A99-409E-AE41-5D1387F7485F}"/>
              </a:ext>
            </a:extLst>
          </p:cNvPr>
          <p:cNvSpPr/>
          <p:nvPr/>
        </p:nvSpPr>
        <p:spPr>
          <a:xfrm>
            <a:off x="718245" y="666800"/>
            <a:ext cx="3764977" cy="461665"/>
          </a:xfrm>
          <a:prstGeom prst="round1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TÜRKİYE ve ÇİN DIŞ TİCARET İLİŞKİSİ</a:t>
            </a:r>
          </a:p>
        </p:txBody>
      </p:sp>
    </p:spTree>
    <p:extLst>
      <p:ext uri="{BB962C8B-B14F-4D97-AF65-F5344CB8AC3E}">
        <p14:creationId xmlns:p14="http://schemas.microsoft.com/office/powerpoint/2010/main" val="13494190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FB074FD7-BAF9-4970-858C-3912A5487468}"/>
              </a:ext>
            </a:extLst>
          </p:cNvPr>
          <p:cNvSpPr/>
          <p:nvPr/>
        </p:nvSpPr>
        <p:spPr>
          <a:xfrm>
            <a:off x="0" y="4811486"/>
            <a:ext cx="392093" cy="2046513"/>
          </a:xfrm>
          <a:prstGeom prst="rect">
            <a:avLst/>
          </a:prstGeom>
          <a:solidFill>
            <a:srgbClr val="3B4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tr-TR" sz="1600" dirty="0">
                <a:solidFill>
                  <a:schemeClr val="bg1"/>
                </a:solidFill>
              </a:rPr>
              <a:t>COG 435 - UZAK DOĞU</a:t>
            </a:r>
          </a:p>
        </p:txBody>
      </p:sp>
      <p:sp>
        <p:nvSpPr>
          <p:cNvPr id="2" name="Dikdörtgen 1">
            <a:extLst>
              <a:ext uri="{FF2B5EF4-FFF2-40B4-BE49-F238E27FC236}">
                <a16:creationId xmlns:a16="http://schemas.microsoft.com/office/drawing/2014/main" id="{C78F8D23-3833-4108-8EC3-BBE0DE014187}"/>
              </a:ext>
            </a:extLst>
          </p:cNvPr>
          <p:cNvSpPr/>
          <p:nvPr/>
        </p:nvSpPr>
        <p:spPr>
          <a:xfrm>
            <a:off x="718246" y="1426126"/>
            <a:ext cx="11115688" cy="4524315"/>
          </a:xfrm>
          <a:prstGeom prst="rect">
            <a:avLst/>
          </a:prstGeom>
        </p:spPr>
        <p:txBody>
          <a:bodyPr wrap="square">
            <a:spAutoFit/>
          </a:bodyPr>
          <a:lstStyle/>
          <a:p>
            <a:pPr algn="just"/>
            <a:r>
              <a:rPr lang="tr-TR" dirty="0"/>
              <a:t>2018'in ilk yedi ayında, geçen senenin aynı dönemine göre Çin'e ihracat %5.89 artmış durumda.</a:t>
            </a:r>
          </a:p>
          <a:p>
            <a:pPr algn="just"/>
            <a:r>
              <a:rPr lang="tr-TR" dirty="0"/>
              <a:t> </a:t>
            </a:r>
          </a:p>
          <a:p>
            <a:pPr algn="just"/>
            <a:r>
              <a:rPr lang="tr-TR" dirty="0"/>
              <a:t>Türkiye Çin'e ihracatta madencilik ürünlerine bağlı bir ülke. Madencilik sektörü ilk beş ayda Çin’e 612 milyon dolar ihracat gerçekleştirdi.</a:t>
            </a:r>
          </a:p>
          <a:p>
            <a:pPr algn="just"/>
            <a:endParaRPr lang="tr-TR" dirty="0"/>
          </a:p>
          <a:p>
            <a:pPr algn="just"/>
            <a:r>
              <a:rPr lang="tr-TR" dirty="0"/>
              <a:t>2017'de madencilik ürünlerinin payı %58'ken, 2018'in ilk yedi ayının verilerine göre bu oran %50'ye düştü. Bunun en büyük sebebi Mart ayındaki sıra dışı 60 milyon dolarlık mücevherat ihracatı. </a:t>
            </a:r>
          </a:p>
          <a:p>
            <a:pPr algn="just"/>
            <a:endParaRPr lang="tr-TR" dirty="0"/>
          </a:p>
          <a:p>
            <a:pPr algn="just"/>
            <a:r>
              <a:rPr lang="tr-TR" dirty="0"/>
              <a:t>Türkiye ile Çin arasındaki ticari ilişkilerin hacmi, ilk kez 1 milyar Amerikan doların aşıldığı 1999 yılından bu yana düzenli bir gelişme göstermektedir. </a:t>
            </a:r>
          </a:p>
          <a:p>
            <a:pPr algn="just"/>
            <a:endParaRPr lang="tr-TR" dirty="0"/>
          </a:p>
          <a:p>
            <a:pPr algn="just"/>
            <a:r>
              <a:rPr lang="tr-TR" dirty="0"/>
              <a:t>İkili ticaret hacmi, 2005 yılında 4,9 milyar, 2010 yılında ise 19,5 milyar Amerikan dolarına yükselmiştir. </a:t>
            </a:r>
          </a:p>
          <a:p>
            <a:pPr algn="just"/>
            <a:endParaRPr lang="tr-TR" dirty="0"/>
          </a:p>
          <a:p>
            <a:pPr algn="just"/>
            <a:r>
              <a:rPr lang="tr-TR" dirty="0"/>
              <a:t>2011 yılında ilk kez 24 milyar doların üzerine çıkan dış ticaret hacmi, 2012 yılında da aynı seviyeyi koruyarak 24,12 milyar dolar olmuştur. </a:t>
            </a:r>
          </a:p>
          <a:p>
            <a:pPr algn="just"/>
            <a:endParaRPr lang="tr-TR" dirty="0"/>
          </a:p>
        </p:txBody>
      </p:sp>
      <p:sp>
        <p:nvSpPr>
          <p:cNvPr id="7" name="Dikdörtgen: Tek Köşesi Yuvarlatılmış 6">
            <a:extLst>
              <a:ext uri="{FF2B5EF4-FFF2-40B4-BE49-F238E27FC236}">
                <a16:creationId xmlns:a16="http://schemas.microsoft.com/office/drawing/2014/main" id="{7878EA38-D5A3-4FE1-BA66-5375081BB7BE}"/>
              </a:ext>
            </a:extLst>
          </p:cNvPr>
          <p:cNvSpPr/>
          <p:nvPr/>
        </p:nvSpPr>
        <p:spPr>
          <a:xfrm>
            <a:off x="718245" y="666800"/>
            <a:ext cx="3764977" cy="461665"/>
          </a:xfrm>
          <a:prstGeom prst="round1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TÜRKİYE ve ÇİN DIŞ TİCARET İLİŞKİSİ</a:t>
            </a:r>
          </a:p>
        </p:txBody>
      </p:sp>
    </p:spTree>
    <p:extLst>
      <p:ext uri="{BB962C8B-B14F-4D97-AF65-F5344CB8AC3E}">
        <p14:creationId xmlns:p14="http://schemas.microsoft.com/office/powerpoint/2010/main" val="7195065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FB074FD7-BAF9-4970-858C-3912A5487468}"/>
              </a:ext>
            </a:extLst>
          </p:cNvPr>
          <p:cNvSpPr/>
          <p:nvPr/>
        </p:nvSpPr>
        <p:spPr>
          <a:xfrm>
            <a:off x="0" y="4811486"/>
            <a:ext cx="392093" cy="2046513"/>
          </a:xfrm>
          <a:prstGeom prst="rect">
            <a:avLst/>
          </a:prstGeom>
          <a:solidFill>
            <a:srgbClr val="3B4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tr-TR" sz="1600" dirty="0">
                <a:solidFill>
                  <a:schemeClr val="bg1"/>
                </a:solidFill>
              </a:rPr>
              <a:t>COG 435 - UZAK DOĞU</a:t>
            </a:r>
          </a:p>
        </p:txBody>
      </p:sp>
      <p:pic>
        <p:nvPicPr>
          <p:cNvPr id="5" name="İçerik Yer Tutucusu 8">
            <a:extLst>
              <a:ext uri="{FF2B5EF4-FFF2-40B4-BE49-F238E27FC236}">
                <a16:creationId xmlns:a16="http://schemas.microsoft.com/office/drawing/2014/main" id="{DA4493AD-4ADF-475B-93BA-25B438CEE203}"/>
              </a:ext>
            </a:extLst>
          </p:cNvPr>
          <p:cNvPicPr>
            <a:picLocks noChangeAspect="1"/>
          </p:cNvPicPr>
          <p:nvPr/>
        </p:nvPicPr>
        <p:blipFill rotWithShape="1">
          <a:blip r:embed="rId2">
            <a:extLst>
              <a:ext uri="{28A0092B-C50C-407E-A947-70E740481C1C}">
                <a14:useLocalDpi xmlns:a14="http://schemas.microsoft.com/office/drawing/2010/main" val="0"/>
              </a:ext>
            </a:extLst>
          </a:blip>
          <a:srcRect r="4403"/>
          <a:stretch/>
        </p:blipFill>
        <p:spPr>
          <a:xfrm>
            <a:off x="1597980" y="1305760"/>
            <a:ext cx="8996039" cy="5241920"/>
          </a:xfrm>
          <a:prstGeom prst="rect">
            <a:avLst/>
          </a:prstGeom>
        </p:spPr>
      </p:pic>
      <p:sp>
        <p:nvSpPr>
          <p:cNvPr id="6" name="Dikdörtgen: Tek Köşesi Yuvarlatılmış 5">
            <a:extLst>
              <a:ext uri="{FF2B5EF4-FFF2-40B4-BE49-F238E27FC236}">
                <a16:creationId xmlns:a16="http://schemas.microsoft.com/office/drawing/2014/main" id="{6D58FDBA-1FB0-466D-84BC-8CCC2D34C11A}"/>
              </a:ext>
            </a:extLst>
          </p:cNvPr>
          <p:cNvSpPr/>
          <p:nvPr/>
        </p:nvSpPr>
        <p:spPr>
          <a:xfrm>
            <a:off x="718245" y="666800"/>
            <a:ext cx="3764977" cy="461665"/>
          </a:xfrm>
          <a:prstGeom prst="round1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TÜRKİYE ve ÇİN DIŞ TİCARET İLİŞKİSİ</a:t>
            </a:r>
          </a:p>
        </p:txBody>
      </p:sp>
    </p:spTree>
    <p:extLst>
      <p:ext uri="{BB962C8B-B14F-4D97-AF65-F5344CB8AC3E}">
        <p14:creationId xmlns:p14="http://schemas.microsoft.com/office/powerpoint/2010/main" val="30220087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FB074FD7-BAF9-4970-858C-3912A5487468}"/>
              </a:ext>
            </a:extLst>
          </p:cNvPr>
          <p:cNvSpPr/>
          <p:nvPr/>
        </p:nvSpPr>
        <p:spPr>
          <a:xfrm>
            <a:off x="0" y="4811486"/>
            <a:ext cx="392093" cy="2046513"/>
          </a:xfrm>
          <a:prstGeom prst="rect">
            <a:avLst/>
          </a:prstGeom>
          <a:solidFill>
            <a:srgbClr val="3B4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tr-TR" sz="1600" dirty="0">
                <a:solidFill>
                  <a:schemeClr val="bg1"/>
                </a:solidFill>
              </a:rPr>
              <a:t>COG 435 - UZAK DOĞU</a:t>
            </a:r>
          </a:p>
        </p:txBody>
      </p:sp>
      <p:sp>
        <p:nvSpPr>
          <p:cNvPr id="6" name="Dikdörtgen: Tek Köşesi Yuvarlatılmış 5">
            <a:extLst>
              <a:ext uri="{FF2B5EF4-FFF2-40B4-BE49-F238E27FC236}">
                <a16:creationId xmlns:a16="http://schemas.microsoft.com/office/drawing/2014/main" id="{7CA25720-6A0A-48AE-A50D-FFAE4A674379}"/>
              </a:ext>
            </a:extLst>
          </p:cNvPr>
          <p:cNvSpPr/>
          <p:nvPr/>
        </p:nvSpPr>
        <p:spPr>
          <a:xfrm>
            <a:off x="718245" y="666800"/>
            <a:ext cx="3764977" cy="461665"/>
          </a:xfrm>
          <a:prstGeom prst="round1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TÜRKİYE ve ÇİN DIŞ TİCARET İLİŞKİSİ</a:t>
            </a:r>
          </a:p>
        </p:txBody>
      </p:sp>
      <p:pic>
        <p:nvPicPr>
          <p:cNvPr id="5" name="Resim 4">
            <a:extLst>
              <a:ext uri="{FF2B5EF4-FFF2-40B4-BE49-F238E27FC236}">
                <a16:creationId xmlns:a16="http://schemas.microsoft.com/office/drawing/2014/main" id="{B08BE9C6-6729-419F-B1A3-70151E8BC3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0369" y="1207917"/>
            <a:ext cx="8549196" cy="5414824"/>
          </a:xfrm>
          <a:prstGeom prst="rect">
            <a:avLst/>
          </a:prstGeom>
        </p:spPr>
      </p:pic>
      <p:sp>
        <p:nvSpPr>
          <p:cNvPr id="2" name="Dikdörtgen 1">
            <a:extLst>
              <a:ext uri="{FF2B5EF4-FFF2-40B4-BE49-F238E27FC236}">
                <a16:creationId xmlns:a16="http://schemas.microsoft.com/office/drawing/2014/main" id="{1ACBEC73-4C3F-4512-8A3B-7C03F8345BFD}"/>
              </a:ext>
            </a:extLst>
          </p:cNvPr>
          <p:cNvSpPr/>
          <p:nvPr/>
        </p:nvSpPr>
        <p:spPr>
          <a:xfrm>
            <a:off x="9579006" y="2899667"/>
            <a:ext cx="2361460" cy="2031325"/>
          </a:xfrm>
          <a:prstGeom prst="rect">
            <a:avLst/>
          </a:prstGeom>
        </p:spPr>
        <p:txBody>
          <a:bodyPr wrap="square">
            <a:spAutoFit/>
          </a:bodyPr>
          <a:lstStyle/>
          <a:p>
            <a:pPr algn="just"/>
            <a:r>
              <a:rPr lang="tr-TR" dirty="0"/>
              <a:t>2018'in ilk iki ayı itibariyle Türkiye ithalatının %9.48'ini Çin'den gerçekleştirmiştir. %9.58 pay ile Rusya en büyük ithalatçımız</a:t>
            </a:r>
          </a:p>
        </p:txBody>
      </p:sp>
    </p:spTree>
    <p:extLst>
      <p:ext uri="{BB962C8B-B14F-4D97-AF65-F5344CB8AC3E}">
        <p14:creationId xmlns:p14="http://schemas.microsoft.com/office/powerpoint/2010/main" val="9594830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FB074FD7-BAF9-4970-858C-3912A5487468}"/>
              </a:ext>
            </a:extLst>
          </p:cNvPr>
          <p:cNvSpPr/>
          <p:nvPr/>
        </p:nvSpPr>
        <p:spPr>
          <a:xfrm>
            <a:off x="0" y="4811486"/>
            <a:ext cx="392093" cy="2046513"/>
          </a:xfrm>
          <a:prstGeom prst="rect">
            <a:avLst/>
          </a:prstGeom>
          <a:solidFill>
            <a:srgbClr val="3B4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tr-TR" sz="1600" dirty="0">
                <a:solidFill>
                  <a:schemeClr val="bg1"/>
                </a:solidFill>
              </a:rPr>
              <a:t>COG 435 - UZAK DOĞU</a:t>
            </a:r>
          </a:p>
        </p:txBody>
      </p:sp>
      <p:sp>
        <p:nvSpPr>
          <p:cNvPr id="6" name="Dikdörtgen: Tek Köşesi Yuvarlatılmış 5">
            <a:extLst>
              <a:ext uri="{FF2B5EF4-FFF2-40B4-BE49-F238E27FC236}">
                <a16:creationId xmlns:a16="http://schemas.microsoft.com/office/drawing/2014/main" id="{7CA25720-6A0A-48AE-A50D-FFAE4A674379}"/>
              </a:ext>
            </a:extLst>
          </p:cNvPr>
          <p:cNvSpPr/>
          <p:nvPr/>
        </p:nvSpPr>
        <p:spPr>
          <a:xfrm>
            <a:off x="718245" y="666800"/>
            <a:ext cx="3764977" cy="461665"/>
          </a:xfrm>
          <a:prstGeom prst="round1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TÜRKİYE ve ÇİN DIŞ TİCARET İLİŞKİSİ</a:t>
            </a:r>
          </a:p>
        </p:txBody>
      </p:sp>
      <p:sp>
        <p:nvSpPr>
          <p:cNvPr id="2" name="Dikdörtgen 1">
            <a:extLst>
              <a:ext uri="{FF2B5EF4-FFF2-40B4-BE49-F238E27FC236}">
                <a16:creationId xmlns:a16="http://schemas.microsoft.com/office/drawing/2014/main" id="{1ACBEC73-4C3F-4512-8A3B-7C03F8345BFD}"/>
              </a:ext>
            </a:extLst>
          </p:cNvPr>
          <p:cNvSpPr/>
          <p:nvPr/>
        </p:nvSpPr>
        <p:spPr>
          <a:xfrm>
            <a:off x="718246" y="2050741"/>
            <a:ext cx="4315394" cy="2585323"/>
          </a:xfrm>
          <a:prstGeom prst="rect">
            <a:avLst/>
          </a:prstGeom>
        </p:spPr>
        <p:txBody>
          <a:bodyPr wrap="square">
            <a:spAutoFit/>
          </a:bodyPr>
          <a:lstStyle/>
          <a:p>
            <a:r>
              <a:rPr lang="tr-TR" dirty="0"/>
              <a:t>Otomatik bilgi işlem makinaları ve üniteleri</a:t>
            </a:r>
          </a:p>
          <a:p>
            <a:endParaRPr lang="tr-TR" dirty="0"/>
          </a:p>
          <a:p>
            <a:r>
              <a:rPr lang="tr-TR" dirty="0"/>
              <a:t> Hücresel/diğer kablosuz ağlar için telefonlar</a:t>
            </a:r>
          </a:p>
          <a:p>
            <a:endParaRPr lang="tr-TR" dirty="0"/>
          </a:p>
          <a:p>
            <a:r>
              <a:rPr lang="tr-TR" dirty="0"/>
              <a:t> Oyuncaklar</a:t>
            </a:r>
          </a:p>
          <a:p>
            <a:endParaRPr lang="tr-TR" dirty="0"/>
          </a:p>
          <a:p>
            <a:r>
              <a:rPr lang="tr-TR" dirty="0"/>
              <a:t> Ses-görüntü ve diğer bilgiler </a:t>
            </a:r>
          </a:p>
          <a:p>
            <a:endParaRPr lang="tr-TR" dirty="0"/>
          </a:p>
          <a:p>
            <a:r>
              <a:rPr lang="tr-TR" dirty="0"/>
              <a:t> Yük/insan taşıma amaçlı gemiler</a:t>
            </a:r>
          </a:p>
        </p:txBody>
      </p:sp>
      <p:sp>
        <p:nvSpPr>
          <p:cNvPr id="3" name="Dikdörtgen 2">
            <a:extLst>
              <a:ext uri="{FF2B5EF4-FFF2-40B4-BE49-F238E27FC236}">
                <a16:creationId xmlns:a16="http://schemas.microsoft.com/office/drawing/2014/main" id="{57E3126D-0373-4C6C-B087-98292AF42C4C}"/>
              </a:ext>
            </a:extLst>
          </p:cNvPr>
          <p:cNvSpPr/>
          <p:nvPr/>
        </p:nvSpPr>
        <p:spPr>
          <a:xfrm>
            <a:off x="718245" y="1477677"/>
            <a:ext cx="2568588" cy="369332"/>
          </a:xfrm>
          <a:prstGeom prst="rect">
            <a:avLst/>
          </a:prstGeom>
        </p:spPr>
        <p:txBody>
          <a:bodyPr wrap="none">
            <a:spAutoFit/>
          </a:bodyPr>
          <a:lstStyle/>
          <a:p>
            <a:r>
              <a:rPr lang="tr-TR" b="1" dirty="0"/>
              <a:t>Başlıca İthal Ürünlerimiz:</a:t>
            </a:r>
            <a:endParaRPr lang="tr-TR" dirty="0"/>
          </a:p>
        </p:txBody>
      </p:sp>
      <p:pic>
        <p:nvPicPr>
          <p:cNvPr id="7" name="Resim 6">
            <a:extLst>
              <a:ext uri="{FF2B5EF4-FFF2-40B4-BE49-F238E27FC236}">
                <a16:creationId xmlns:a16="http://schemas.microsoft.com/office/drawing/2014/main" id="{A2AF9E2C-0A8B-439A-A81E-BFD8D582651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68254" y="1599923"/>
            <a:ext cx="5905500" cy="3143250"/>
          </a:xfrm>
          <a:prstGeom prst="rect">
            <a:avLst/>
          </a:prstGeom>
        </p:spPr>
      </p:pic>
    </p:spTree>
    <p:extLst>
      <p:ext uri="{BB962C8B-B14F-4D97-AF65-F5344CB8AC3E}">
        <p14:creationId xmlns:p14="http://schemas.microsoft.com/office/powerpoint/2010/main" val="280348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Dikdörtgen 8">
            <a:extLst>
              <a:ext uri="{FF2B5EF4-FFF2-40B4-BE49-F238E27FC236}">
                <a16:creationId xmlns:a16="http://schemas.microsoft.com/office/drawing/2014/main" id="{FB074FD7-BAF9-4970-858C-3912A5487468}"/>
              </a:ext>
            </a:extLst>
          </p:cNvPr>
          <p:cNvSpPr/>
          <p:nvPr/>
        </p:nvSpPr>
        <p:spPr>
          <a:xfrm>
            <a:off x="0" y="4811486"/>
            <a:ext cx="392093" cy="2046513"/>
          </a:xfrm>
          <a:prstGeom prst="rect">
            <a:avLst/>
          </a:prstGeom>
          <a:solidFill>
            <a:srgbClr val="3B419B"/>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r>
              <a:rPr lang="tr-TR" sz="1600" dirty="0">
                <a:solidFill>
                  <a:schemeClr val="bg1"/>
                </a:solidFill>
              </a:rPr>
              <a:t>COG 435 - UZAK DOĞU</a:t>
            </a:r>
          </a:p>
        </p:txBody>
      </p:sp>
      <p:sp>
        <p:nvSpPr>
          <p:cNvPr id="6" name="Dikdörtgen: Tek Köşesi Yuvarlatılmış 5">
            <a:extLst>
              <a:ext uri="{FF2B5EF4-FFF2-40B4-BE49-F238E27FC236}">
                <a16:creationId xmlns:a16="http://schemas.microsoft.com/office/drawing/2014/main" id="{7CA25720-6A0A-48AE-A50D-FFAE4A674379}"/>
              </a:ext>
            </a:extLst>
          </p:cNvPr>
          <p:cNvSpPr/>
          <p:nvPr/>
        </p:nvSpPr>
        <p:spPr>
          <a:xfrm>
            <a:off x="718245" y="666800"/>
            <a:ext cx="3764977" cy="461665"/>
          </a:xfrm>
          <a:prstGeom prst="round1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tr-TR" dirty="0">
                <a:solidFill>
                  <a:schemeClr val="tx1"/>
                </a:solidFill>
              </a:rPr>
              <a:t>TÜRKİYE ve ÇİN DIŞ TİCARET İLİŞKİSİ</a:t>
            </a:r>
          </a:p>
        </p:txBody>
      </p:sp>
      <p:sp>
        <p:nvSpPr>
          <p:cNvPr id="2" name="Dikdörtgen 1">
            <a:extLst>
              <a:ext uri="{FF2B5EF4-FFF2-40B4-BE49-F238E27FC236}">
                <a16:creationId xmlns:a16="http://schemas.microsoft.com/office/drawing/2014/main" id="{1ACBEC73-4C3F-4512-8A3B-7C03F8345BFD}"/>
              </a:ext>
            </a:extLst>
          </p:cNvPr>
          <p:cNvSpPr/>
          <p:nvPr/>
        </p:nvSpPr>
        <p:spPr>
          <a:xfrm>
            <a:off x="718245" y="1938769"/>
            <a:ext cx="10742827" cy="3139321"/>
          </a:xfrm>
          <a:prstGeom prst="rect">
            <a:avLst/>
          </a:prstGeom>
        </p:spPr>
        <p:txBody>
          <a:bodyPr wrap="square">
            <a:spAutoFit/>
          </a:bodyPr>
          <a:lstStyle/>
          <a:p>
            <a:pPr algn="just"/>
            <a:r>
              <a:rPr lang="tr-TR" dirty="0"/>
              <a:t>Ocak-Nisan döneminde Türkiye Çin’den 7.8 milyar dolar ithalatta bulundu.</a:t>
            </a:r>
          </a:p>
          <a:p>
            <a:pPr algn="just"/>
            <a:endParaRPr lang="tr-TR" dirty="0"/>
          </a:p>
          <a:p>
            <a:pPr algn="just"/>
            <a:r>
              <a:rPr lang="tr-TR" dirty="0"/>
              <a:t>Önümüzdeki aylarda da bu seviyelere gelirse Çin’den ithalat geçen seneki gibi 23 milyar dolar dolayında olması beklenmektedir.</a:t>
            </a:r>
          </a:p>
          <a:p>
            <a:pPr algn="just"/>
            <a:endParaRPr lang="tr-TR" dirty="0"/>
          </a:p>
          <a:p>
            <a:pPr algn="just"/>
            <a:r>
              <a:rPr lang="tr-TR" dirty="0"/>
              <a:t>Nisan’da Türkiye Çin’den 1,77 milyar dolar ithalat gerçekleştirmiştir. Böylelikle, Nisan’da Çin’den ithalat geçen senenin aynı dönemine göre %8 artış gösterirken, geçen aya göre %11 azalmıştır.</a:t>
            </a:r>
          </a:p>
          <a:p>
            <a:pPr algn="just"/>
            <a:endParaRPr lang="tr-TR" dirty="0"/>
          </a:p>
          <a:p>
            <a:pPr algn="just"/>
            <a:r>
              <a:rPr lang="tr-TR" dirty="0"/>
              <a:t>2017’de Çin’den gerçekleştirilen ithalat toplam ithalatın %10.2’sini oluşturmuştu. </a:t>
            </a:r>
          </a:p>
          <a:p>
            <a:pPr algn="just"/>
            <a:endParaRPr lang="tr-TR" dirty="0"/>
          </a:p>
          <a:p>
            <a:pPr algn="just"/>
            <a:r>
              <a:rPr lang="tr-TR" dirty="0"/>
              <a:t>2018’in ilk dört aylık verilerine baktığımızda ise bu oran %9,48’dir.</a:t>
            </a:r>
          </a:p>
        </p:txBody>
      </p:sp>
    </p:spTree>
    <p:extLst>
      <p:ext uri="{BB962C8B-B14F-4D97-AF65-F5344CB8AC3E}">
        <p14:creationId xmlns:p14="http://schemas.microsoft.com/office/powerpoint/2010/main" val="345210182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567</TotalTime>
  <Words>592</Words>
  <Application>Microsoft Office PowerPoint</Application>
  <PresentationFormat>Geniş ekran</PresentationFormat>
  <Paragraphs>71</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Cemre Pehlivanoğlu</dc:creator>
  <cp:lastModifiedBy>Windows Kullanıcısı</cp:lastModifiedBy>
  <cp:revision>259</cp:revision>
  <dcterms:created xsi:type="dcterms:W3CDTF">2020-01-12T12:36:35Z</dcterms:created>
  <dcterms:modified xsi:type="dcterms:W3CDTF">2020-05-12T13:18:29Z</dcterms:modified>
</cp:coreProperties>
</file>