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BF9387F-11E2-49F5-8F27-4DCAFD3CFEC9}" type="datetimeFigureOut">
              <a:rPr lang="tr-TR" smtClean="0"/>
              <a:t>28.01.2018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5B9983-2282-4EBB-85E0-699FBDA544B1}" type="slidenum">
              <a:rPr lang="tr-TR" smtClean="0"/>
              <a:t>‹#›</a:t>
            </a:fld>
            <a:endParaRPr lang="tr-TR"/>
          </a:p>
        </p:txBody>
      </p:sp>
    </p:spTree>
    <p:extLst>
      <p:ext uri="{BB962C8B-B14F-4D97-AF65-F5344CB8AC3E}">
        <p14:creationId xmlns:p14="http://schemas.microsoft.com/office/powerpoint/2010/main" val="3197938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BF9387F-11E2-49F5-8F27-4DCAFD3CFEC9}" type="datetimeFigureOut">
              <a:rPr lang="tr-TR" smtClean="0"/>
              <a:t>28.01.2018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5B9983-2282-4EBB-85E0-699FBDA544B1}" type="slidenum">
              <a:rPr lang="tr-TR" smtClean="0"/>
              <a:t>‹#›</a:t>
            </a:fld>
            <a:endParaRPr lang="tr-TR"/>
          </a:p>
        </p:txBody>
      </p:sp>
    </p:spTree>
    <p:extLst>
      <p:ext uri="{BB962C8B-B14F-4D97-AF65-F5344CB8AC3E}">
        <p14:creationId xmlns:p14="http://schemas.microsoft.com/office/powerpoint/2010/main" val="2883228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BF9387F-11E2-49F5-8F27-4DCAFD3CFEC9}" type="datetimeFigureOut">
              <a:rPr lang="tr-TR" smtClean="0"/>
              <a:t>28.01.2018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5B9983-2282-4EBB-85E0-699FBDA544B1}" type="slidenum">
              <a:rPr lang="tr-TR" smtClean="0"/>
              <a:t>‹#›</a:t>
            </a:fld>
            <a:endParaRPr lang="tr-TR"/>
          </a:p>
        </p:txBody>
      </p:sp>
    </p:spTree>
    <p:extLst>
      <p:ext uri="{BB962C8B-B14F-4D97-AF65-F5344CB8AC3E}">
        <p14:creationId xmlns:p14="http://schemas.microsoft.com/office/powerpoint/2010/main" val="3991239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BF9387F-11E2-49F5-8F27-4DCAFD3CFEC9}" type="datetimeFigureOut">
              <a:rPr lang="tr-TR" smtClean="0"/>
              <a:t>28.01.2018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5B9983-2282-4EBB-85E0-699FBDA544B1}" type="slidenum">
              <a:rPr lang="tr-TR" smtClean="0"/>
              <a:t>‹#›</a:t>
            </a:fld>
            <a:endParaRPr lang="tr-TR"/>
          </a:p>
        </p:txBody>
      </p:sp>
    </p:spTree>
    <p:extLst>
      <p:ext uri="{BB962C8B-B14F-4D97-AF65-F5344CB8AC3E}">
        <p14:creationId xmlns:p14="http://schemas.microsoft.com/office/powerpoint/2010/main" val="1337317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BF9387F-11E2-49F5-8F27-4DCAFD3CFEC9}" type="datetimeFigureOut">
              <a:rPr lang="tr-TR" smtClean="0"/>
              <a:t>28.01.2018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5B9983-2282-4EBB-85E0-699FBDA544B1}" type="slidenum">
              <a:rPr lang="tr-TR" smtClean="0"/>
              <a:t>‹#›</a:t>
            </a:fld>
            <a:endParaRPr lang="tr-TR"/>
          </a:p>
        </p:txBody>
      </p:sp>
    </p:spTree>
    <p:extLst>
      <p:ext uri="{BB962C8B-B14F-4D97-AF65-F5344CB8AC3E}">
        <p14:creationId xmlns:p14="http://schemas.microsoft.com/office/powerpoint/2010/main" val="1872237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BF9387F-11E2-49F5-8F27-4DCAFD3CFEC9}" type="datetimeFigureOut">
              <a:rPr lang="tr-TR" smtClean="0"/>
              <a:t>28.01.2018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5B9983-2282-4EBB-85E0-699FBDA544B1}" type="slidenum">
              <a:rPr lang="tr-TR" smtClean="0"/>
              <a:t>‹#›</a:t>
            </a:fld>
            <a:endParaRPr lang="tr-TR"/>
          </a:p>
        </p:txBody>
      </p:sp>
    </p:spTree>
    <p:extLst>
      <p:ext uri="{BB962C8B-B14F-4D97-AF65-F5344CB8AC3E}">
        <p14:creationId xmlns:p14="http://schemas.microsoft.com/office/powerpoint/2010/main" val="1352985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BF9387F-11E2-49F5-8F27-4DCAFD3CFEC9}" type="datetimeFigureOut">
              <a:rPr lang="tr-TR" smtClean="0"/>
              <a:t>28.01.2018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5B9983-2282-4EBB-85E0-699FBDA544B1}" type="slidenum">
              <a:rPr lang="tr-TR" smtClean="0"/>
              <a:t>‹#›</a:t>
            </a:fld>
            <a:endParaRPr lang="tr-TR"/>
          </a:p>
        </p:txBody>
      </p:sp>
    </p:spTree>
    <p:extLst>
      <p:ext uri="{BB962C8B-B14F-4D97-AF65-F5344CB8AC3E}">
        <p14:creationId xmlns:p14="http://schemas.microsoft.com/office/powerpoint/2010/main" val="3920587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BF9387F-11E2-49F5-8F27-4DCAFD3CFEC9}" type="datetimeFigureOut">
              <a:rPr lang="tr-TR" smtClean="0"/>
              <a:t>28.01.2018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5B9983-2282-4EBB-85E0-699FBDA544B1}" type="slidenum">
              <a:rPr lang="tr-TR" smtClean="0"/>
              <a:t>‹#›</a:t>
            </a:fld>
            <a:endParaRPr lang="tr-TR"/>
          </a:p>
        </p:txBody>
      </p:sp>
    </p:spTree>
    <p:extLst>
      <p:ext uri="{BB962C8B-B14F-4D97-AF65-F5344CB8AC3E}">
        <p14:creationId xmlns:p14="http://schemas.microsoft.com/office/powerpoint/2010/main" val="421321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BF9387F-11E2-49F5-8F27-4DCAFD3CFEC9}" type="datetimeFigureOut">
              <a:rPr lang="tr-TR" smtClean="0"/>
              <a:t>28.01.2018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5B9983-2282-4EBB-85E0-699FBDA544B1}" type="slidenum">
              <a:rPr lang="tr-TR" smtClean="0"/>
              <a:t>‹#›</a:t>
            </a:fld>
            <a:endParaRPr lang="tr-TR"/>
          </a:p>
        </p:txBody>
      </p:sp>
    </p:spTree>
    <p:extLst>
      <p:ext uri="{BB962C8B-B14F-4D97-AF65-F5344CB8AC3E}">
        <p14:creationId xmlns:p14="http://schemas.microsoft.com/office/powerpoint/2010/main" val="344114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BF9387F-11E2-49F5-8F27-4DCAFD3CFEC9}" type="datetimeFigureOut">
              <a:rPr lang="tr-TR" smtClean="0"/>
              <a:t>28.01.2018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5B9983-2282-4EBB-85E0-699FBDA544B1}" type="slidenum">
              <a:rPr lang="tr-TR" smtClean="0"/>
              <a:t>‹#›</a:t>
            </a:fld>
            <a:endParaRPr lang="tr-TR"/>
          </a:p>
        </p:txBody>
      </p:sp>
    </p:spTree>
    <p:extLst>
      <p:ext uri="{BB962C8B-B14F-4D97-AF65-F5344CB8AC3E}">
        <p14:creationId xmlns:p14="http://schemas.microsoft.com/office/powerpoint/2010/main" val="54414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BF9387F-11E2-49F5-8F27-4DCAFD3CFEC9}" type="datetimeFigureOut">
              <a:rPr lang="tr-TR" smtClean="0"/>
              <a:t>28.01.2018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5B9983-2282-4EBB-85E0-699FBDA544B1}" type="slidenum">
              <a:rPr lang="tr-TR" smtClean="0"/>
              <a:t>‹#›</a:t>
            </a:fld>
            <a:endParaRPr lang="tr-TR"/>
          </a:p>
        </p:txBody>
      </p:sp>
    </p:spTree>
    <p:extLst>
      <p:ext uri="{BB962C8B-B14F-4D97-AF65-F5344CB8AC3E}">
        <p14:creationId xmlns:p14="http://schemas.microsoft.com/office/powerpoint/2010/main" val="1290650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F9387F-11E2-49F5-8F27-4DCAFD3CFEC9}" type="datetimeFigureOut">
              <a:rPr lang="tr-TR" smtClean="0"/>
              <a:t>28.01.2018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5B9983-2282-4EBB-85E0-699FBDA544B1}" type="slidenum">
              <a:rPr lang="tr-TR" smtClean="0"/>
              <a:t>‹#›</a:t>
            </a:fld>
            <a:endParaRPr lang="tr-TR"/>
          </a:p>
        </p:txBody>
      </p:sp>
    </p:spTree>
    <p:extLst>
      <p:ext uri="{BB962C8B-B14F-4D97-AF65-F5344CB8AC3E}">
        <p14:creationId xmlns:p14="http://schemas.microsoft.com/office/powerpoint/2010/main" val="1026297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odsgm.meb.gov.tr/test/analizler/docs/PISA/PISA2015_Ul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PISA 2015</a:t>
            </a:r>
            <a:endParaRPr lang="tr-TR" dirty="0"/>
          </a:p>
        </p:txBody>
      </p:sp>
      <p:sp>
        <p:nvSpPr>
          <p:cNvPr id="3" name="Alt Başlık 2"/>
          <p:cNvSpPr>
            <a:spLocks noGrp="1"/>
          </p:cNvSpPr>
          <p:nvPr>
            <p:ph type="subTitle" idx="1"/>
          </p:nvPr>
        </p:nvSpPr>
        <p:spPr/>
        <p:txBody>
          <a:bodyPr/>
          <a:lstStyle/>
          <a:p>
            <a:endParaRPr lang="tr-TR" dirty="0" smtClean="0"/>
          </a:p>
          <a:p>
            <a:endParaRPr lang="tr-TR" dirty="0"/>
          </a:p>
          <a:p>
            <a:r>
              <a:rPr lang="tr-TR" dirty="0" smtClean="0"/>
              <a:t>Yrd. Doç. Dr. Ömer Kutlu</a:t>
            </a:r>
            <a:endParaRPr lang="tr-TR" dirty="0"/>
          </a:p>
        </p:txBody>
      </p:sp>
    </p:spTree>
    <p:extLst>
      <p:ext uri="{BB962C8B-B14F-4D97-AF65-F5344CB8AC3E}">
        <p14:creationId xmlns:p14="http://schemas.microsoft.com/office/powerpoint/2010/main" val="32491301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PISA 2015 Matematik Okuryazarlığı Değerlendirme Genel Çerçevesi</a:t>
            </a:r>
            <a:endParaRPr lang="tr-TR" b="1" dirty="0"/>
          </a:p>
        </p:txBody>
      </p:sp>
      <p:pic>
        <p:nvPicPr>
          <p:cNvPr id="4" name="İçerik Yer Tutucusu 3"/>
          <p:cNvPicPr>
            <a:picLocks noGrp="1" noChangeAspect="1"/>
          </p:cNvPicPr>
          <p:nvPr>
            <p:ph idx="1"/>
          </p:nvPr>
        </p:nvPicPr>
        <p:blipFill>
          <a:blip r:embed="rId2"/>
          <a:stretch>
            <a:fillRect/>
          </a:stretch>
        </p:blipFill>
        <p:spPr>
          <a:xfrm>
            <a:off x="2476500" y="1881981"/>
            <a:ext cx="7239000" cy="4238625"/>
          </a:xfrm>
          <a:prstGeom prst="rect">
            <a:avLst/>
          </a:prstGeom>
        </p:spPr>
      </p:pic>
    </p:spTree>
    <p:extLst>
      <p:ext uri="{BB962C8B-B14F-4D97-AF65-F5344CB8AC3E}">
        <p14:creationId xmlns:p14="http://schemas.microsoft.com/office/powerpoint/2010/main" val="3471713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KAYNAKLAR</a:t>
            </a:r>
            <a:endParaRPr lang="tr-TR" b="1" dirty="0"/>
          </a:p>
        </p:txBody>
      </p:sp>
      <p:sp>
        <p:nvSpPr>
          <p:cNvPr id="3" name="İçerik Yer Tutucusu 2"/>
          <p:cNvSpPr>
            <a:spLocks noGrp="1"/>
          </p:cNvSpPr>
          <p:nvPr>
            <p:ph idx="1"/>
          </p:nvPr>
        </p:nvSpPr>
        <p:spPr/>
        <p:txBody>
          <a:bodyPr/>
          <a:lstStyle/>
          <a:p>
            <a:pPr marL="0" indent="0">
              <a:buNone/>
            </a:pPr>
            <a:r>
              <a:rPr lang="tr-TR" dirty="0" smtClean="0"/>
              <a:t>MEB (2015). </a:t>
            </a:r>
            <a:r>
              <a:rPr lang="tr-TR" i="1" dirty="0" smtClean="0"/>
              <a:t>Uluslararası Öğrenci Değerlendirme Programı PISA 2015 	Ulusal Raporu</a:t>
            </a:r>
            <a:r>
              <a:rPr lang="tr-TR" dirty="0" smtClean="0"/>
              <a:t>. 	</a:t>
            </a:r>
            <a:r>
              <a:rPr lang="tr-TR" dirty="0" smtClean="0">
                <a:hlinkClick r:id="rId2"/>
              </a:rPr>
              <a:t>http://odsgm.meb.gov.tr/test/analizler/docs/PISA/PISA2015_Ulu</a:t>
            </a:r>
            <a:r>
              <a:rPr lang="tr-TR" dirty="0" smtClean="0"/>
              <a:t>	</a:t>
            </a:r>
            <a:r>
              <a:rPr lang="tr-TR" dirty="0" err="1" smtClean="0"/>
              <a:t>sal_Rapor.pdfadresinden</a:t>
            </a:r>
            <a:r>
              <a:rPr lang="tr-TR" dirty="0" smtClean="0"/>
              <a:t> 28 Ocak 2018 tarihinde alınmıştır.</a:t>
            </a:r>
            <a:endParaRPr lang="tr-TR" dirty="0"/>
          </a:p>
        </p:txBody>
      </p:sp>
    </p:spTree>
    <p:extLst>
      <p:ext uri="{BB962C8B-B14F-4D97-AF65-F5344CB8AC3E}">
        <p14:creationId xmlns:p14="http://schemas.microsoft.com/office/powerpoint/2010/main" val="1541570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algn="just"/>
            <a:r>
              <a:rPr lang="tr-TR" dirty="0" smtClean="0"/>
              <a:t>PISA 2015’e katılan 72 ülkeden 57’si uygulamayı bilgisayar tabanlı değerlendirme, 15’i </a:t>
            </a:r>
            <a:r>
              <a:rPr lang="tr-TR" smtClean="0"/>
              <a:t>ise kağıt kalem </a:t>
            </a:r>
            <a:r>
              <a:rPr lang="tr-TR" dirty="0" smtClean="0"/>
              <a:t>tabanlı değerlendirme olarak gerçekleştirmiştir.</a:t>
            </a:r>
          </a:p>
          <a:p>
            <a:r>
              <a:rPr lang="tr-TR" dirty="0"/>
              <a:t>Ö</a:t>
            </a:r>
            <a:r>
              <a:rPr lang="tr-TR" dirty="0" smtClean="0"/>
              <a:t>ğrenci başarısını etkileyen faktörler, aşağıdaki başlıklar altında ele alınmıştır:</a:t>
            </a:r>
          </a:p>
          <a:p>
            <a:pPr lvl="1"/>
            <a:r>
              <a:rPr lang="tr-TR" dirty="0" err="1" smtClean="0"/>
              <a:t>Sosyo</a:t>
            </a:r>
            <a:r>
              <a:rPr lang="tr-TR" dirty="0" smtClean="0"/>
              <a:t>-Ekonomik </a:t>
            </a:r>
            <a:r>
              <a:rPr lang="tr-TR" dirty="0"/>
              <a:t>Göstergeler</a:t>
            </a:r>
          </a:p>
          <a:p>
            <a:pPr lvl="1"/>
            <a:r>
              <a:rPr lang="tr-TR" dirty="0"/>
              <a:t>Fırsat Eşitliği </a:t>
            </a:r>
          </a:p>
          <a:p>
            <a:pPr lvl="1"/>
            <a:r>
              <a:rPr lang="tr-TR" dirty="0"/>
              <a:t>Öğrenmeye Ayrılan Zaman </a:t>
            </a:r>
          </a:p>
          <a:p>
            <a:pPr lvl="1"/>
            <a:r>
              <a:rPr lang="tr-TR" dirty="0"/>
              <a:t>Öğrencilerin Gelecekteki Akademik Beklentileri </a:t>
            </a:r>
          </a:p>
          <a:p>
            <a:pPr lvl="1"/>
            <a:r>
              <a:rPr lang="tr-TR" dirty="0"/>
              <a:t>Okul Öncesi Eğitim Durumu</a:t>
            </a:r>
          </a:p>
          <a:p>
            <a:pPr lvl="1"/>
            <a:r>
              <a:rPr lang="tr-TR" dirty="0"/>
              <a:t>Öğrenci Devamsızlığı</a:t>
            </a:r>
          </a:p>
          <a:p>
            <a:pPr lvl="1"/>
            <a:r>
              <a:rPr lang="tr-TR" dirty="0"/>
              <a:t>Öğrenmeyi Engelleyen Öğretmen Davranışları </a:t>
            </a:r>
          </a:p>
          <a:p>
            <a:pPr lvl="1"/>
            <a:r>
              <a:rPr lang="tr-TR" dirty="0"/>
              <a:t>Öğretmenlerin Mesleki Gelişimleri</a:t>
            </a:r>
          </a:p>
          <a:p>
            <a:pPr lvl="1"/>
            <a:r>
              <a:rPr lang="tr-TR" dirty="0"/>
              <a:t>Öğretmen Başına Düşen Öğrenci Sayısı </a:t>
            </a:r>
          </a:p>
          <a:p>
            <a:pPr lvl="1"/>
            <a:r>
              <a:rPr lang="tr-TR" dirty="0"/>
              <a:t>Okul Kaynakları </a:t>
            </a:r>
          </a:p>
          <a:p>
            <a:pPr algn="just"/>
            <a:endParaRPr lang="tr-TR" dirty="0" smtClean="0"/>
          </a:p>
          <a:p>
            <a:endParaRPr lang="tr-TR" dirty="0"/>
          </a:p>
        </p:txBody>
      </p:sp>
    </p:spTree>
    <p:extLst>
      <p:ext uri="{BB962C8B-B14F-4D97-AF65-F5344CB8AC3E}">
        <p14:creationId xmlns:p14="http://schemas.microsoft.com/office/powerpoint/2010/main" val="1380551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PISA 2015 Türkiye Örneklemi</a:t>
            </a:r>
            <a:endParaRPr lang="tr-TR" b="1" dirty="0"/>
          </a:p>
        </p:txBody>
      </p:sp>
      <p:pic>
        <p:nvPicPr>
          <p:cNvPr id="4" name="İçerik Yer Tutucusu 3"/>
          <p:cNvPicPr>
            <a:picLocks noGrp="1" noChangeAspect="1"/>
          </p:cNvPicPr>
          <p:nvPr>
            <p:ph idx="1"/>
          </p:nvPr>
        </p:nvPicPr>
        <p:blipFill>
          <a:blip r:embed="rId2"/>
          <a:stretch>
            <a:fillRect/>
          </a:stretch>
        </p:blipFill>
        <p:spPr>
          <a:xfrm>
            <a:off x="4049485" y="1801043"/>
            <a:ext cx="4606127" cy="4776515"/>
          </a:xfrm>
          <a:prstGeom prst="rect">
            <a:avLst/>
          </a:prstGeom>
        </p:spPr>
      </p:pic>
    </p:spTree>
    <p:extLst>
      <p:ext uri="{BB962C8B-B14F-4D97-AF65-F5344CB8AC3E}">
        <p14:creationId xmlns:p14="http://schemas.microsoft.com/office/powerpoint/2010/main" val="2871591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PISA 2015 Fen Okuryazarlığı</a:t>
            </a:r>
            <a:endParaRPr lang="tr-TR" b="1" dirty="0"/>
          </a:p>
        </p:txBody>
      </p:sp>
      <p:sp>
        <p:nvSpPr>
          <p:cNvPr id="3" name="İçerik Yer Tutucusu 2"/>
          <p:cNvSpPr>
            <a:spLocks noGrp="1"/>
          </p:cNvSpPr>
          <p:nvPr>
            <p:ph idx="1"/>
          </p:nvPr>
        </p:nvSpPr>
        <p:spPr/>
        <p:txBody>
          <a:bodyPr>
            <a:normAutofit fontScale="92500" lnSpcReduction="10000"/>
          </a:bodyPr>
          <a:lstStyle/>
          <a:p>
            <a:pPr algn="just"/>
            <a:r>
              <a:rPr lang="tr-TR" dirty="0" smtClean="0"/>
              <a:t>Fen okuryazarlığı, PISA 2015 uygulamasında ağırlıklı alan olarak ele alınmıştır. </a:t>
            </a:r>
          </a:p>
          <a:p>
            <a:pPr algn="just"/>
            <a:r>
              <a:rPr lang="tr-TR" dirty="0" smtClean="0"/>
              <a:t>Fen okuryazarlığı “etkin bir vatandaş olarak fen ile ilgili fikirler ve fen ile ilgili meselelerle uğraşabilme becerisi” olarak tanımlanmaktadır. </a:t>
            </a:r>
          </a:p>
          <a:p>
            <a:pPr algn="just"/>
            <a:r>
              <a:rPr lang="tr-TR" dirty="0" smtClean="0"/>
              <a:t>Fen alanında okuryazar olan bir kişi fen ve teknoloji alanında belli bir mantık çerçevesinde yapılan söylemlere katılmaya isteklidir; olguları bilimsel olarak açıklama, bilimsel sorgulama yöntemi tasarlama ve değerlendirme ile verileri ve bulguları bilimsel olarak yorumlama yeterliliklerini gerektirmektedir. </a:t>
            </a:r>
          </a:p>
          <a:p>
            <a:pPr algn="just"/>
            <a:r>
              <a:rPr lang="tr-TR" dirty="0" err="1" smtClean="0"/>
              <a:t>PISA’da</a:t>
            </a:r>
            <a:r>
              <a:rPr lang="tr-TR" dirty="0" smtClean="0"/>
              <a:t> kullanılan fen okuryazarlık terimi ile öğrencilerin fen alanında bildiklerinin yanı sıra bunlarla ne yapabildiği ve bilimsel bilgiyi gerçek hayatta nasıl yaratıcı bir şekilde uygulayabildiği değerlendirilmektedir.</a:t>
            </a:r>
            <a:endParaRPr lang="tr-TR" dirty="0"/>
          </a:p>
        </p:txBody>
      </p:sp>
    </p:spTree>
    <p:extLst>
      <p:ext uri="{BB962C8B-B14F-4D97-AF65-F5344CB8AC3E}">
        <p14:creationId xmlns:p14="http://schemas.microsoft.com/office/powerpoint/2010/main" val="3961190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Fen Okur Yazarlığı Değerlendirme Çerçevesi Genel Özellikleri</a:t>
            </a:r>
            <a:endParaRPr lang="tr-TR" b="1" dirty="0"/>
          </a:p>
        </p:txBody>
      </p:sp>
      <p:pic>
        <p:nvPicPr>
          <p:cNvPr id="4" name="İçerik Yer Tutucusu 3"/>
          <p:cNvPicPr>
            <a:picLocks noGrp="1" noChangeAspect="1"/>
          </p:cNvPicPr>
          <p:nvPr>
            <p:ph idx="1"/>
          </p:nvPr>
        </p:nvPicPr>
        <p:blipFill>
          <a:blip r:embed="rId2"/>
          <a:stretch>
            <a:fillRect/>
          </a:stretch>
        </p:blipFill>
        <p:spPr>
          <a:xfrm>
            <a:off x="2373264" y="1808208"/>
            <a:ext cx="6539780" cy="4351338"/>
          </a:xfrm>
          <a:prstGeom prst="rect">
            <a:avLst/>
          </a:prstGeom>
        </p:spPr>
      </p:pic>
    </p:spTree>
    <p:extLst>
      <p:ext uri="{BB962C8B-B14F-4D97-AF65-F5344CB8AC3E}">
        <p14:creationId xmlns:p14="http://schemas.microsoft.com/office/powerpoint/2010/main" val="2563478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Fen Okuryazarlığı Yeterlilik Düzeyleri</a:t>
            </a:r>
            <a:endParaRPr lang="tr-TR" b="1"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496548237"/>
              </p:ext>
            </p:extLst>
          </p:nvPr>
        </p:nvGraphicFramePr>
        <p:xfrm>
          <a:off x="3218815" y="2386806"/>
          <a:ext cx="5754370" cy="3392488"/>
        </p:xfrm>
        <a:graphic>
          <a:graphicData uri="http://schemas.openxmlformats.org/drawingml/2006/table">
            <a:tbl>
              <a:tblPr firstRow="1" firstCol="1" bandRow="1">
                <a:tableStyleId>{9D7B26C5-4107-4FEC-AEDC-1716B250A1EF}</a:tableStyleId>
              </a:tblPr>
              <a:tblGrid>
                <a:gridCol w="1917700">
                  <a:extLst>
                    <a:ext uri="{9D8B030D-6E8A-4147-A177-3AD203B41FA5}">
                      <a16:colId xmlns:a16="http://schemas.microsoft.com/office/drawing/2014/main" val="520264573"/>
                    </a:ext>
                  </a:extLst>
                </a:gridCol>
                <a:gridCol w="1918335">
                  <a:extLst>
                    <a:ext uri="{9D8B030D-6E8A-4147-A177-3AD203B41FA5}">
                      <a16:colId xmlns:a16="http://schemas.microsoft.com/office/drawing/2014/main" val="3911040069"/>
                    </a:ext>
                  </a:extLst>
                </a:gridCol>
                <a:gridCol w="1918335">
                  <a:extLst>
                    <a:ext uri="{9D8B030D-6E8A-4147-A177-3AD203B41FA5}">
                      <a16:colId xmlns:a16="http://schemas.microsoft.com/office/drawing/2014/main" val="2038203611"/>
                    </a:ext>
                  </a:extLst>
                </a:gridCol>
              </a:tblGrid>
              <a:tr h="0">
                <a:tc>
                  <a:txBody>
                    <a:bodyPr/>
                    <a:lstStyle/>
                    <a:p>
                      <a:pPr>
                        <a:lnSpc>
                          <a:spcPct val="107000"/>
                        </a:lnSpc>
                        <a:spcAft>
                          <a:spcPts val="0"/>
                        </a:spcAft>
                      </a:pPr>
                      <a:r>
                        <a:rPr lang="tr-TR" sz="1100">
                          <a:effectLst/>
                        </a:rPr>
                        <a:t>Olguları bilimsel olarak açıklama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100">
                          <a:effectLst/>
                        </a:rPr>
                        <a:t>Bilimsel sorgulama yöntemi tasarlama ve değerlendirme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100">
                          <a:effectLst/>
                        </a:rPr>
                        <a:t>Verileri ve bulguları bilimsel olarak yorumlama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6156226"/>
                  </a:ext>
                </a:extLst>
              </a:tr>
              <a:tr h="0">
                <a:tc>
                  <a:txBody>
                    <a:bodyPr/>
                    <a:lstStyle/>
                    <a:p>
                      <a:pPr>
                        <a:lnSpc>
                          <a:spcPct val="107000"/>
                        </a:lnSpc>
                        <a:spcAft>
                          <a:spcPts val="0"/>
                        </a:spcAft>
                      </a:pPr>
                      <a:r>
                        <a:rPr lang="tr-TR" sz="1100" dirty="0">
                          <a:effectLst/>
                        </a:rPr>
                        <a:t>•</a:t>
                      </a:r>
                      <a:r>
                        <a:rPr lang="tr-TR" sz="1100" b="0" dirty="0">
                          <a:effectLst/>
                        </a:rPr>
                        <a:t>Uygun olan bilimsel bilgiyi hatırlama ve uygulama •Açıklayıcı modelleri ve gösterimleri tanımlama, kullanma ve oluşturma </a:t>
                      </a:r>
                    </a:p>
                    <a:p>
                      <a:pPr>
                        <a:lnSpc>
                          <a:spcPct val="107000"/>
                        </a:lnSpc>
                        <a:spcAft>
                          <a:spcPts val="0"/>
                        </a:spcAft>
                      </a:pPr>
                      <a:r>
                        <a:rPr lang="tr-TR" sz="1100" b="0" dirty="0">
                          <a:effectLst/>
                        </a:rPr>
                        <a:t>•Uygun tahminler yapma ve bu tahminleri doğrulama •Açıklayıcı hipotezler önerme •Bilimsel bilginin toplum için olan potansiyel çıkarımlarını açıklama </a:t>
                      </a:r>
                    </a:p>
                    <a:p>
                      <a:pPr>
                        <a:lnSpc>
                          <a:spcPct val="107000"/>
                        </a:lnSpc>
                        <a:spcAft>
                          <a:spcPts val="0"/>
                        </a:spcAft>
                      </a:pPr>
                      <a:r>
                        <a:rPr lang="tr-TR" sz="1100" b="0" dirty="0">
                          <a:effectLst/>
                        </a:rPr>
                        <a:t>•Bilimsel sorgulamayı tasarlama ve değerlendirme</a:t>
                      </a:r>
                      <a:endParaRPr lang="tr-T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100" dirty="0">
                          <a:effectLst/>
                        </a:rPr>
                        <a:t>•Belirli bir bilimsel çalışmada araştırılan soruyu ayırt etme •Bilimsel olarak araştırılabilecek soruları ayırt etme </a:t>
                      </a:r>
                    </a:p>
                    <a:p>
                      <a:pPr>
                        <a:lnSpc>
                          <a:spcPct val="107000"/>
                        </a:lnSpc>
                        <a:spcAft>
                          <a:spcPts val="0"/>
                        </a:spcAft>
                      </a:pPr>
                      <a:r>
                        <a:rPr lang="tr-TR" sz="1100" dirty="0">
                          <a:effectLst/>
                        </a:rPr>
                        <a:t>•Belirli bir soruyu bilimsel olarak araştırmak için bir yol önerme </a:t>
                      </a:r>
                    </a:p>
                    <a:p>
                      <a:pPr>
                        <a:lnSpc>
                          <a:spcPct val="107000"/>
                        </a:lnSpc>
                        <a:spcAft>
                          <a:spcPts val="0"/>
                        </a:spcAft>
                      </a:pPr>
                      <a:r>
                        <a:rPr lang="tr-TR" sz="1100" dirty="0">
                          <a:effectLst/>
                        </a:rPr>
                        <a:t>•Belirli bir soruyu bilimsel olarak araştırmanın yollarını değerlendirme </a:t>
                      </a:r>
                      <a:endParaRPr lang="tr-TR" sz="1100" dirty="0" smtClean="0">
                        <a:effectLst/>
                      </a:endParaRPr>
                    </a:p>
                    <a:p>
                      <a:pPr>
                        <a:lnSpc>
                          <a:spcPct val="107000"/>
                        </a:lnSpc>
                        <a:spcAft>
                          <a:spcPts val="0"/>
                        </a:spcAft>
                      </a:pPr>
                      <a:r>
                        <a:rPr lang="tr-TR" sz="1100" dirty="0" smtClean="0">
                          <a:effectLst/>
                        </a:rPr>
                        <a:t>•</a:t>
                      </a:r>
                      <a:r>
                        <a:rPr lang="tr-TR" sz="1100" dirty="0">
                          <a:effectLst/>
                        </a:rPr>
                        <a:t>Bilim adamlarının verinin güvenirliği ve açıklamaların objektifliğini ve </a:t>
                      </a:r>
                      <a:r>
                        <a:rPr lang="tr-TR" sz="1100" dirty="0" err="1">
                          <a:effectLst/>
                        </a:rPr>
                        <a:t>genellenebilirliğini</a:t>
                      </a:r>
                      <a:r>
                        <a:rPr lang="tr-TR" sz="1100" dirty="0">
                          <a:effectLst/>
                        </a:rPr>
                        <a:t> nasıl sağladığını ifade etme ve değerlendirme</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100" dirty="0">
                          <a:effectLst/>
                        </a:rPr>
                        <a:t>•Veriyi bir gösterimden diğerine dönüştürme </a:t>
                      </a:r>
                    </a:p>
                    <a:p>
                      <a:pPr>
                        <a:lnSpc>
                          <a:spcPct val="107000"/>
                        </a:lnSpc>
                        <a:spcAft>
                          <a:spcPts val="0"/>
                        </a:spcAft>
                      </a:pPr>
                      <a:r>
                        <a:rPr lang="tr-TR" sz="1100" dirty="0">
                          <a:effectLst/>
                        </a:rPr>
                        <a:t>•Veriyi analiz etme ve yorumlama ve uygun sonuçları çıkarma </a:t>
                      </a:r>
                    </a:p>
                    <a:p>
                      <a:pPr>
                        <a:lnSpc>
                          <a:spcPct val="107000"/>
                        </a:lnSpc>
                        <a:spcAft>
                          <a:spcPts val="0"/>
                        </a:spcAft>
                      </a:pPr>
                      <a:r>
                        <a:rPr lang="tr-TR" sz="1100" dirty="0">
                          <a:effectLst/>
                        </a:rPr>
                        <a:t>•Fenle ilgili metinlerdeki varsayımları, bulguları ve mantığı tanımlama </a:t>
                      </a:r>
                    </a:p>
                    <a:p>
                      <a:pPr>
                        <a:lnSpc>
                          <a:spcPct val="107000"/>
                        </a:lnSpc>
                        <a:spcAft>
                          <a:spcPts val="0"/>
                        </a:spcAft>
                      </a:pPr>
                      <a:r>
                        <a:rPr lang="tr-TR" sz="1100" dirty="0">
                          <a:effectLst/>
                        </a:rPr>
                        <a:t>•Bilimsel bulgulara ve teoriye dayalı argümanlarla ve diğer görüşlere dayalı argümanları birbirinden ayırt etme </a:t>
                      </a:r>
                    </a:p>
                    <a:p>
                      <a:pPr>
                        <a:lnSpc>
                          <a:spcPct val="107000"/>
                        </a:lnSpc>
                        <a:spcAft>
                          <a:spcPts val="0"/>
                        </a:spcAft>
                      </a:pPr>
                      <a:r>
                        <a:rPr lang="tr-TR" sz="1100" dirty="0">
                          <a:effectLst/>
                        </a:rPr>
                        <a:t>•Farklı kaynaklardaki bilimsel argümanları ve bulguları değerlendirme (ör. Gazete, internet, dergiler)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63343529"/>
                  </a:ext>
                </a:extLst>
              </a:tr>
            </a:tbl>
          </a:graphicData>
        </a:graphic>
      </p:graphicFrame>
    </p:spTree>
    <p:extLst>
      <p:ext uri="{BB962C8B-B14F-4D97-AF65-F5344CB8AC3E}">
        <p14:creationId xmlns:p14="http://schemas.microsoft.com/office/powerpoint/2010/main" val="3919694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PISA 2015 Okuma Becerileri</a:t>
            </a:r>
            <a:endParaRPr lang="tr-TR" b="1" dirty="0"/>
          </a:p>
        </p:txBody>
      </p:sp>
      <p:sp>
        <p:nvSpPr>
          <p:cNvPr id="3" name="İçerik Yer Tutucusu 2"/>
          <p:cNvSpPr>
            <a:spLocks noGrp="1"/>
          </p:cNvSpPr>
          <p:nvPr>
            <p:ph idx="1"/>
          </p:nvPr>
        </p:nvSpPr>
        <p:spPr/>
        <p:txBody>
          <a:bodyPr>
            <a:normAutofit fontScale="77500" lnSpcReduction="20000"/>
          </a:bodyPr>
          <a:lstStyle/>
          <a:p>
            <a:pPr algn="just"/>
            <a:r>
              <a:rPr lang="tr-TR" dirty="0"/>
              <a:t>Okuma becerileri, öğrencilerin yazılı bilgiyi gerçek durumlarda kullanma becerisi üzerinde odaklanmaktadır. </a:t>
            </a:r>
          </a:p>
          <a:p>
            <a:pPr algn="just"/>
            <a:r>
              <a:rPr lang="tr-TR" dirty="0"/>
              <a:t>PISA araştırmasında okuma becerileri; “kişinin topluma katılmak, potansiyelini ve bilgisini geliştirmek ve amaçlarını gerçekleştirmek için yazılı metinleri anlaması, kullanması, onlar üzerinde düşünmesi ve onlarla </a:t>
            </a:r>
            <a:r>
              <a:rPr lang="tr-TR" dirty="0" smtClean="0"/>
              <a:t>uğraşması» </a:t>
            </a:r>
            <a:r>
              <a:rPr lang="tr-TR" dirty="0"/>
              <a:t>olarak tanımlanmaktadır. </a:t>
            </a:r>
          </a:p>
          <a:p>
            <a:pPr algn="just"/>
            <a:r>
              <a:rPr lang="tr-TR" dirty="0"/>
              <a:t>Geleneksel bilgiyi çözümleme kavramının ve yazılı olanı </a:t>
            </a:r>
            <a:r>
              <a:rPr lang="tr-TR" dirty="0" smtClean="0"/>
              <a:t>anlamanın ötesinde </a:t>
            </a:r>
            <a:r>
              <a:rPr lang="tr-TR" dirty="0"/>
              <a:t>PISA okuma becerileri kavramı, insanların okuma yaptığı bir dizi durumu, yazılı metinlerin sunulma yollarını (ör. basılı kitaplarda, bilgi notlarında, online forum ve haberlerde) ve belirli bir pratik bilgiyi bulmak gibi fonksiyonel ve sınırlı olandan diğer yapma, düşünme ve </a:t>
            </a:r>
            <a:r>
              <a:rPr lang="tr-TR" dirty="0" smtClean="0"/>
              <a:t>var olma </a:t>
            </a:r>
            <a:r>
              <a:rPr lang="tr-TR" dirty="0"/>
              <a:t>yollarını anlama gibi derin ve geniş kapsamlı olana kadar okuyucuların metinlere çeşitli yaklaşma ve metinleri kullanma yollarını kapsamaktadır. </a:t>
            </a:r>
          </a:p>
          <a:p>
            <a:pPr algn="just"/>
            <a:r>
              <a:rPr lang="tr-TR" dirty="0" smtClean="0"/>
              <a:t>Birbirlerinden </a:t>
            </a:r>
            <a:r>
              <a:rPr lang="tr-TR" dirty="0"/>
              <a:t>bağımsız olmadıkları için kesin kategorilere ayırmak mümkün olmasa da, PISA okuma becerileri değerlendirmesi üç boyutta ele alınmaktadır: metin, okurun metne yaklaşımı, metnin kullanım amacı. </a:t>
            </a:r>
          </a:p>
          <a:p>
            <a:endParaRPr lang="tr-TR" dirty="0"/>
          </a:p>
        </p:txBody>
      </p:sp>
    </p:spTree>
    <p:extLst>
      <p:ext uri="{BB962C8B-B14F-4D97-AF65-F5344CB8AC3E}">
        <p14:creationId xmlns:p14="http://schemas.microsoft.com/office/powerpoint/2010/main" val="498728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Okuma Becerisinin Değerlendirilmesinin Genel Çerçevesi</a:t>
            </a:r>
            <a:endParaRPr lang="tr-TR" b="1" dirty="0"/>
          </a:p>
        </p:txBody>
      </p:sp>
      <p:pic>
        <p:nvPicPr>
          <p:cNvPr id="4" name="İçerik Yer Tutucusu 3"/>
          <p:cNvPicPr>
            <a:picLocks noGrp="1" noChangeAspect="1"/>
          </p:cNvPicPr>
          <p:nvPr>
            <p:ph idx="1"/>
          </p:nvPr>
        </p:nvPicPr>
        <p:blipFill>
          <a:blip r:embed="rId2"/>
          <a:stretch>
            <a:fillRect/>
          </a:stretch>
        </p:blipFill>
        <p:spPr>
          <a:xfrm>
            <a:off x="2381250" y="1829594"/>
            <a:ext cx="7429500" cy="4343400"/>
          </a:xfrm>
          <a:prstGeom prst="rect">
            <a:avLst/>
          </a:prstGeom>
        </p:spPr>
      </p:pic>
    </p:spTree>
    <p:extLst>
      <p:ext uri="{BB962C8B-B14F-4D97-AF65-F5344CB8AC3E}">
        <p14:creationId xmlns:p14="http://schemas.microsoft.com/office/powerpoint/2010/main" val="3550727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PISA 2015 Matematik Okuryazarlığı</a:t>
            </a:r>
            <a:endParaRPr lang="tr-TR" b="1" dirty="0"/>
          </a:p>
        </p:txBody>
      </p:sp>
      <p:sp>
        <p:nvSpPr>
          <p:cNvPr id="3" name="İçerik Yer Tutucusu 2"/>
          <p:cNvSpPr>
            <a:spLocks noGrp="1"/>
          </p:cNvSpPr>
          <p:nvPr>
            <p:ph idx="1"/>
          </p:nvPr>
        </p:nvSpPr>
        <p:spPr/>
        <p:txBody>
          <a:bodyPr>
            <a:normAutofit fontScale="85000" lnSpcReduction="20000"/>
          </a:bodyPr>
          <a:lstStyle/>
          <a:p>
            <a:pPr algn="just"/>
            <a:r>
              <a:rPr lang="tr-TR" dirty="0"/>
              <a:t>Matematik okuryazarlığı, farklı bağlamlarda öğrencilerin matematiği formüle etme, kullanma ve yorumlama kapasitesini ölçmeye odaklanmaktadır. </a:t>
            </a:r>
          </a:p>
          <a:p>
            <a:pPr algn="just"/>
            <a:r>
              <a:rPr lang="tr-TR" dirty="0"/>
              <a:t>PISA testinde başarılı olmak için öğrenciler matematiksel mantık kurabilmeli ve fenomenleri tanımlamak, açıklamak ve tahmin etmek için matematiksel kavramları, süreçleri, gerçekleri ve araçları kullanabilmelidir. </a:t>
            </a:r>
          </a:p>
          <a:p>
            <a:pPr algn="just"/>
            <a:r>
              <a:rPr lang="tr-TR" dirty="0"/>
              <a:t>Matematik yeterliliği, </a:t>
            </a:r>
            <a:r>
              <a:rPr lang="tr-TR" dirty="0" err="1"/>
              <a:t>PISA’da</a:t>
            </a:r>
            <a:r>
              <a:rPr lang="tr-TR" dirty="0"/>
              <a:t> tanımlandığı gibi bireylere matematiğin dünyada oynadığı rolü fark etmelerine ve bireylerin yapıcı, duyarlı ve yansıtıcı vatandaşlar olmaları için gerekli, sağlam dayanakları olan yargı ve kararları vermelerinde yardımcı olur. </a:t>
            </a:r>
          </a:p>
          <a:p>
            <a:pPr algn="just"/>
            <a:r>
              <a:rPr lang="tr-TR" dirty="0"/>
              <a:t>PISA, öğrencilerin bildiklerinden nasıl anlam çıkaracaklarını, yeni ve alışagelmedik durumlar da dahil olmak üzere matematik bilgilerini nasıl uygulayabileceklerini değerlendirmeyi amaçlar. Bu amaçla PISA matematik ünitelerinin ve sorularının çoğu, bir problemi çözmek için matematiksel becerilerin gerekli olduğu gerçek yaşamdaki durumlara atıfta bulunur. </a:t>
            </a:r>
          </a:p>
          <a:p>
            <a:endParaRPr lang="tr-TR" dirty="0"/>
          </a:p>
        </p:txBody>
      </p:sp>
    </p:spTree>
    <p:extLst>
      <p:ext uri="{BB962C8B-B14F-4D97-AF65-F5344CB8AC3E}">
        <p14:creationId xmlns:p14="http://schemas.microsoft.com/office/powerpoint/2010/main" val="2632620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673</Words>
  <Application>Microsoft Office PowerPoint</Application>
  <PresentationFormat>Geniş ekran</PresentationFormat>
  <Paragraphs>53</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Calibri Light</vt:lpstr>
      <vt:lpstr>Times New Roman</vt:lpstr>
      <vt:lpstr>Office Teması</vt:lpstr>
      <vt:lpstr>PISA 2015</vt:lpstr>
      <vt:lpstr>PowerPoint Sunusu</vt:lpstr>
      <vt:lpstr>PISA 2015 Türkiye Örneklemi</vt:lpstr>
      <vt:lpstr>PISA 2015 Fen Okuryazarlığı</vt:lpstr>
      <vt:lpstr>Fen Okur Yazarlığı Değerlendirme Çerçevesi Genel Özellikleri</vt:lpstr>
      <vt:lpstr>Fen Okuryazarlığı Yeterlilik Düzeyleri</vt:lpstr>
      <vt:lpstr>PISA 2015 Okuma Becerileri</vt:lpstr>
      <vt:lpstr>Okuma Becerisinin Değerlendirilmesinin Genel Çerçevesi</vt:lpstr>
      <vt:lpstr>PISA 2015 Matematik Okuryazarlığı</vt:lpstr>
      <vt:lpstr>PISA 2015 Matematik Okuryazarlığı Değerlendirme Genel Çerçevesi</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PISA 2015</dc:title>
  <dc:creator>Cagla ALPAYAR</dc:creator>
  <cp:lastModifiedBy>Cagla ALPAYAR</cp:lastModifiedBy>
  <cp:revision>5</cp:revision>
  <dcterms:created xsi:type="dcterms:W3CDTF">2018-01-28T12:57:27Z</dcterms:created>
  <dcterms:modified xsi:type="dcterms:W3CDTF">2018-01-28T13:19:45Z</dcterms:modified>
</cp:coreProperties>
</file>