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3"/>
  </p:notesMasterIdLst>
  <p:handoutMasterIdLst>
    <p:handoutMasterId r:id="rId14"/>
  </p:handoutMasterIdLst>
  <p:sldIdLst>
    <p:sldId id="668" r:id="rId4"/>
    <p:sldId id="609" r:id="rId5"/>
    <p:sldId id="669" r:id="rId6"/>
    <p:sldId id="670" r:id="rId7"/>
    <p:sldId id="671" r:id="rId8"/>
    <p:sldId id="672" r:id="rId9"/>
    <p:sldId id="673" r:id="rId10"/>
    <p:sldId id="674" r:id="rId11"/>
    <p:sldId id="675"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19.02.2020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2/19/2020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2/19/2020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2/19/2020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2/19/2020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2/19/2020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2/19/2020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2/19/2020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t>GGY469</a:t>
            </a:r>
          </a:p>
          <a:p>
            <a:pPr marL="0" lvl="1" algn="ctr">
              <a:spcBef>
                <a:spcPct val="20000"/>
              </a:spcBef>
              <a:buClr>
                <a:schemeClr val="accent1"/>
              </a:buClr>
            </a:pPr>
            <a:r>
              <a:rPr lang="tr-TR" sz="3200" b="1" dirty="0"/>
              <a:t>Arazi Ekonomisi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a:t>
            </a:r>
            <a:r>
              <a:rPr lang="tr-TR" sz="1600" b="1" dirty="0">
                <a:latin typeface="Arial" panose="020B0604020202020204" pitchFamily="34" charset="0"/>
                <a:ea typeface="Times New Roman" panose="02020603050405020304" pitchFamily="18" charset="0"/>
                <a:cs typeface="Arial" panose="020B0604020202020204" pitchFamily="34" charset="0"/>
              </a:rPr>
              <a:t>. </a:t>
            </a:r>
            <a:r>
              <a:rPr lang="tr-TR" sz="1600" b="1" dirty="0" smtClean="0">
                <a:latin typeface="Arial" panose="020B0604020202020204" pitchFamily="34" charset="0"/>
                <a:ea typeface="Times New Roman" panose="02020603050405020304" pitchFamily="18" charset="0"/>
                <a:cs typeface="Arial" panose="020B0604020202020204" pitchFamily="34" charset="0"/>
              </a:rPr>
              <a:t>Yeşim</a:t>
            </a:r>
            <a:r>
              <a:rPr lang="en-US" sz="1600" b="1" dirty="0" smtClean="0">
                <a:latin typeface="Arial" panose="020B0604020202020204" pitchFamily="34" charset="0"/>
                <a:ea typeface="Times New Roman" panose="02020603050405020304" pitchFamily="18" charset="0"/>
                <a:cs typeface="Arial" panose="020B0604020202020204" pitchFamily="34" charset="0"/>
              </a:rPr>
              <a:t>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b="1" dirty="0"/>
              <a:t>Yeşil devrimi ortaya çıkaran koşullar</a:t>
            </a:r>
          </a:p>
          <a:p>
            <a:pPr algn="just">
              <a:lnSpc>
                <a:spcPct val="100000"/>
              </a:lnSpc>
              <a:spcBef>
                <a:spcPts val="300"/>
              </a:spcBef>
              <a:buClr>
                <a:srgbClr val="160093"/>
              </a:buClr>
              <a:buFont typeface="Courier New" panose="02070309020205020404" pitchFamily="49" charset="0"/>
              <a:buChar char="o"/>
              <a:defRPr/>
            </a:pPr>
            <a:r>
              <a:rPr lang="tr-TR" dirty="0"/>
              <a:t> Makineleşme: Tarımda makine kullanımının yaygınlaşması.</a:t>
            </a:r>
          </a:p>
          <a:p>
            <a:pPr algn="just">
              <a:lnSpc>
                <a:spcPct val="100000"/>
              </a:lnSpc>
              <a:spcBef>
                <a:spcPts val="300"/>
              </a:spcBef>
              <a:buClr>
                <a:srgbClr val="160093"/>
              </a:buClr>
              <a:buFont typeface="Courier New" panose="02070309020205020404" pitchFamily="49" charset="0"/>
              <a:buChar char="o"/>
              <a:defRPr/>
            </a:pPr>
            <a:r>
              <a:rPr lang="tr-TR" dirty="0"/>
              <a:t> Kimyasal tarım: Gübre ve bitki hastalıklarına karşı ilaç kullanımının yaygınlaşması</a:t>
            </a:r>
          </a:p>
          <a:p>
            <a:pPr algn="just">
              <a:lnSpc>
                <a:spcPct val="100000"/>
              </a:lnSpc>
              <a:spcBef>
                <a:spcPts val="300"/>
              </a:spcBef>
              <a:buClr>
                <a:srgbClr val="160093"/>
              </a:buClr>
              <a:buFont typeface="Courier New" panose="02070309020205020404" pitchFamily="49" charset="0"/>
              <a:buChar char="o"/>
              <a:defRPr/>
            </a:pPr>
            <a:r>
              <a:rPr lang="tr-TR" dirty="0"/>
              <a:t> Gıda imalatı: Tarımsal ürünleri işleme, konserveleme, paketleme vb. uygulamaların başlaması. Bu uygulamalar tarım ürünlerinin ekonomik değerini artırmıştır.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Yeşil Devrim ve Sonrası</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856206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Yeşil </a:t>
            </a:r>
            <a:r>
              <a:rPr lang="tr-TR" dirty="0"/>
              <a:t>Devrim, daha fazla ürün elde etmek amacıyla tohum ıslahı, makineleşme, pestisit, herbisit, kimyasal gübre ve sulama gibi çeşitli teknolojilerin tarımda kullanılmasını ifade eder.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smtClean="0"/>
              <a:t> Bu </a:t>
            </a:r>
            <a:r>
              <a:rPr lang="tr-TR" dirty="0"/>
              <a:t>uygulamada kullanılan tohumlara “mucize tohumlar” adı verilir (</a:t>
            </a:r>
            <a:r>
              <a:rPr lang="tr-TR" dirty="0" err="1"/>
              <a:t>Higher</a:t>
            </a:r>
            <a:r>
              <a:rPr lang="tr-TR" dirty="0"/>
              <a:t> </a:t>
            </a:r>
            <a:r>
              <a:rPr lang="tr-TR" dirty="0" err="1"/>
              <a:t>Yielding</a:t>
            </a:r>
            <a:r>
              <a:rPr lang="tr-TR" dirty="0"/>
              <a:t> </a:t>
            </a:r>
            <a:r>
              <a:rPr lang="tr-TR" dirty="0" err="1"/>
              <a:t>Varieties</a:t>
            </a:r>
            <a:r>
              <a:rPr lang="tr-TR" dirty="0"/>
              <a:t> – Yüksek Verimli Çeşitler).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Yeşil Devrim ve Sonrası</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1351853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a:t>
            </a:r>
            <a:r>
              <a:rPr lang="tr-TR" b="1" dirty="0"/>
              <a:t>Yeşil Devrim ve Mucize tohumların avantajları</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Mucize tohumlar (Yüksek Verimli Çeşitler) dünya nüfusunun en önemli beslenme kaynaklarını meydana getiren buğday, mısır ve pirinç gibi tahıl türlerini kapsamaktadır.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Yeni bitki çeşitlerinin (Mucize tohumların) daha kısa, sağlam ve sert saplı oluşları, onların daha büyük başakları yatmadan taşımalarını sağlamaktadır.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Yeşil Devrim ve Sonrası</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0425167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defRPr/>
            </a:pPr>
            <a:r>
              <a:rPr lang="tr-TR" b="1" dirty="0"/>
              <a:t>Yeşil Devrimin tarımsal girdilerde  meydana getirdiği artışlar</a:t>
            </a:r>
          </a:p>
          <a:p>
            <a:pPr algn="just">
              <a:lnSpc>
                <a:spcPct val="100000"/>
              </a:lnSpc>
              <a:spcBef>
                <a:spcPts val="300"/>
              </a:spcBef>
              <a:defRPr/>
            </a:pPr>
            <a:endParaRPr lang="tr-TR" dirty="0"/>
          </a:p>
          <a:p>
            <a:pPr algn="just">
              <a:lnSpc>
                <a:spcPct val="100000"/>
              </a:lnSpc>
              <a:spcBef>
                <a:spcPts val="300"/>
              </a:spcBef>
              <a:defRPr/>
            </a:pPr>
            <a:r>
              <a:rPr lang="tr-TR" dirty="0"/>
              <a:t>Yeşil devrimin uygulanmaya başlamasıyla birlikte tarımsal girdilerde büyük artışlar meydana geldiğinden, 1950 ile 2000 yılları arasında:</a:t>
            </a:r>
          </a:p>
          <a:p>
            <a:pPr algn="just">
              <a:lnSpc>
                <a:spcPct val="100000"/>
              </a:lnSpc>
              <a:spcBef>
                <a:spcPts val="300"/>
              </a:spcBef>
              <a:defRPr/>
            </a:pPr>
            <a:endParaRPr lang="tr-TR" dirty="0"/>
          </a:p>
          <a:p>
            <a:pPr algn="just">
              <a:lnSpc>
                <a:spcPct val="100000"/>
              </a:lnSpc>
              <a:spcBef>
                <a:spcPts val="300"/>
              </a:spcBef>
              <a:defRPr/>
            </a:pPr>
            <a:r>
              <a:rPr lang="tr-TR" dirty="0"/>
              <a:t>Traktör sayısı 4 kat</a:t>
            </a:r>
          </a:p>
          <a:p>
            <a:pPr algn="just">
              <a:lnSpc>
                <a:spcPct val="100000"/>
              </a:lnSpc>
              <a:spcBef>
                <a:spcPts val="300"/>
              </a:spcBef>
              <a:defRPr/>
            </a:pPr>
            <a:r>
              <a:rPr lang="tr-TR" dirty="0"/>
              <a:t>Fosil yakıt tüketimi 4 kat</a:t>
            </a:r>
          </a:p>
          <a:p>
            <a:pPr algn="just">
              <a:lnSpc>
                <a:spcPct val="100000"/>
              </a:lnSpc>
              <a:spcBef>
                <a:spcPts val="300"/>
              </a:spcBef>
              <a:defRPr/>
            </a:pPr>
            <a:r>
              <a:rPr lang="tr-TR" dirty="0"/>
              <a:t>Sulama yapılan alan 3 kat</a:t>
            </a:r>
          </a:p>
          <a:p>
            <a:pPr algn="just">
              <a:lnSpc>
                <a:spcPct val="100000"/>
              </a:lnSpc>
              <a:spcBef>
                <a:spcPts val="300"/>
              </a:spcBef>
              <a:defRPr/>
            </a:pPr>
            <a:r>
              <a:rPr lang="tr-TR" dirty="0"/>
              <a:t>Kimyasal gübre kullanımı 10 kat</a:t>
            </a:r>
          </a:p>
          <a:p>
            <a:pPr algn="just">
              <a:lnSpc>
                <a:spcPct val="100000"/>
              </a:lnSpc>
              <a:spcBef>
                <a:spcPts val="300"/>
              </a:spcBef>
              <a:defRPr/>
            </a:pPr>
            <a:r>
              <a:rPr lang="tr-TR" dirty="0"/>
              <a:t>Pestisit kullanımı 32 kat artış göstermiştir.</a:t>
            </a:r>
            <a:endParaRPr lang="tr-TR" sz="1800"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Yeşil Devrim ve Sonrası</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7146640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defRPr/>
            </a:pPr>
            <a:r>
              <a:rPr lang="tr-TR" dirty="0"/>
              <a:t>Arazi, farklı amaçlarla kullanılan ender kaynaklardan biri</a:t>
            </a:r>
          </a:p>
          <a:p>
            <a:pPr algn="just">
              <a:lnSpc>
                <a:spcPct val="100000"/>
              </a:lnSpc>
              <a:spcBef>
                <a:spcPts val="300"/>
              </a:spcBef>
              <a:defRPr/>
            </a:pPr>
            <a:endParaRPr lang="tr-TR" dirty="0"/>
          </a:p>
          <a:p>
            <a:pPr algn="just">
              <a:lnSpc>
                <a:spcPct val="100000"/>
              </a:lnSpc>
              <a:spcBef>
                <a:spcPts val="300"/>
              </a:spcBef>
              <a:defRPr/>
            </a:pPr>
            <a:r>
              <a:rPr lang="tr-TR" dirty="0"/>
              <a:t> Tarımsal amaçlı kullanımlar: işlemeli tarım, plantasyon, çayır ve meralar</a:t>
            </a:r>
          </a:p>
          <a:p>
            <a:pPr algn="just">
              <a:lnSpc>
                <a:spcPct val="100000"/>
              </a:lnSpc>
              <a:spcBef>
                <a:spcPts val="300"/>
              </a:spcBef>
              <a:defRPr/>
            </a:pPr>
            <a:r>
              <a:rPr lang="tr-TR" dirty="0"/>
              <a:t> Ormanlık alanlar</a:t>
            </a:r>
          </a:p>
          <a:p>
            <a:pPr algn="just">
              <a:lnSpc>
                <a:spcPct val="100000"/>
              </a:lnSpc>
              <a:spcBef>
                <a:spcPts val="300"/>
              </a:spcBef>
              <a:defRPr/>
            </a:pPr>
            <a:r>
              <a:rPr lang="tr-TR" dirty="0"/>
              <a:t> Maden alanları</a:t>
            </a:r>
          </a:p>
          <a:p>
            <a:pPr algn="just">
              <a:lnSpc>
                <a:spcPct val="100000"/>
              </a:lnSpc>
              <a:spcBef>
                <a:spcPts val="300"/>
              </a:spcBef>
              <a:defRPr/>
            </a:pPr>
            <a:r>
              <a:rPr lang="tr-TR" dirty="0"/>
              <a:t> Rekreasyon alanları</a:t>
            </a:r>
          </a:p>
          <a:p>
            <a:pPr algn="just">
              <a:lnSpc>
                <a:spcPct val="100000"/>
              </a:lnSpc>
              <a:spcBef>
                <a:spcPts val="300"/>
              </a:spcBef>
              <a:defRPr/>
            </a:pPr>
            <a:r>
              <a:rPr lang="tr-TR" dirty="0"/>
              <a:t> Konut alanları</a:t>
            </a:r>
          </a:p>
          <a:p>
            <a:pPr algn="just">
              <a:lnSpc>
                <a:spcPct val="100000"/>
              </a:lnSpc>
              <a:spcBef>
                <a:spcPts val="300"/>
              </a:spcBef>
              <a:defRPr/>
            </a:pPr>
            <a:r>
              <a:rPr lang="tr-TR" dirty="0"/>
              <a:t> Sanayi ve ticaret alanları</a:t>
            </a:r>
          </a:p>
          <a:p>
            <a:pPr algn="just">
              <a:lnSpc>
                <a:spcPct val="100000"/>
              </a:lnSpc>
              <a:spcBef>
                <a:spcPts val="300"/>
              </a:spcBef>
              <a:defRPr/>
            </a:pPr>
            <a:r>
              <a:rPr lang="tr-TR" dirty="0"/>
              <a:t> Ulaşım alanları</a:t>
            </a:r>
          </a:p>
          <a:p>
            <a:pPr algn="just">
              <a:lnSpc>
                <a:spcPct val="100000"/>
              </a:lnSpc>
              <a:spcBef>
                <a:spcPts val="300"/>
              </a:spcBef>
              <a:defRPr/>
            </a:pPr>
            <a:r>
              <a:rPr lang="tr-TR" dirty="0"/>
              <a:t> Hizmet alanları</a:t>
            </a:r>
          </a:p>
          <a:p>
            <a:pPr algn="just">
              <a:lnSpc>
                <a:spcPct val="100000"/>
              </a:lnSpc>
              <a:spcBef>
                <a:spcPts val="300"/>
              </a:spcBef>
              <a:defRPr/>
            </a:pPr>
            <a:r>
              <a:rPr lang="tr-TR" dirty="0"/>
              <a:t> Boş ve verimsiz alanlar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Ekonomik Kavram Olarak Arazi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41011208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marL="342900" indent="-342900" algn="just">
              <a:lnSpc>
                <a:spcPct val="100000"/>
              </a:lnSpc>
              <a:spcBef>
                <a:spcPts val="300"/>
              </a:spcBef>
              <a:buFont typeface="Courier New" panose="02070309020205020404" pitchFamily="49" charset="0"/>
              <a:buChar char="o"/>
              <a:defRPr/>
            </a:pPr>
            <a:r>
              <a:rPr lang="tr-TR" dirty="0"/>
              <a:t>Arazi, farklı kişilere farklı şeyler çağrıştırır. Bu tanım bireyin o an için ihtiyaçları ve bakışına göre değişir:</a:t>
            </a:r>
          </a:p>
          <a:p>
            <a:pPr algn="just">
              <a:lnSpc>
                <a:spcPct val="100000"/>
              </a:lnSpc>
              <a:spcBef>
                <a:spcPts val="300"/>
              </a:spcBef>
              <a:defRPr/>
            </a:pPr>
            <a:endParaRPr lang="tr-TR" dirty="0"/>
          </a:p>
          <a:p>
            <a:pPr marL="342900" indent="-342900" algn="just">
              <a:lnSpc>
                <a:spcPct val="100000"/>
              </a:lnSpc>
              <a:spcBef>
                <a:spcPts val="300"/>
              </a:spcBef>
              <a:buFont typeface="Courier New" panose="02070309020205020404" pitchFamily="49" charset="0"/>
              <a:buChar char="o"/>
              <a:defRPr/>
            </a:pPr>
            <a:r>
              <a:rPr lang="tr-TR" dirty="0"/>
              <a:t>Kabul gören tanıma göre arazi, dünya yüzeyindeki bir toprak parçasıdır. Ancak ekonomistler ve avukatlar araziyi bu şekilde tanımlamazlar. Yasal açıdan bakıldığında arazi, bireylerin üzerinde sahiplik haklarını kullandıkları dünya yüzeyindeki bir toprak parçasıdır. Bu tanım sadece arazinin yüzeyini değil üstünde ve altında bulunan araziye eklentili her şeyi içermektedir.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Ekonomik Kavram Olarak Arazi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40513759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marL="342900" indent="-342900" algn="just">
              <a:lnSpc>
                <a:spcPct val="100000"/>
              </a:lnSpc>
              <a:spcBef>
                <a:spcPts val="300"/>
              </a:spcBef>
              <a:buFont typeface="Courier New" panose="02070309020205020404" pitchFamily="49" charset="0"/>
              <a:buChar char="o"/>
              <a:defRPr/>
            </a:pPr>
            <a:r>
              <a:rPr lang="tr-TR" dirty="0"/>
              <a:t>Neden farklı kişilere göre farklı kavramlar ??</a:t>
            </a:r>
          </a:p>
          <a:p>
            <a:pPr marL="342900" indent="-342900" algn="just">
              <a:lnSpc>
                <a:spcPct val="100000"/>
              </a:lnSpc>
              <a:spcBef>
                <a:spcPts val="300"/>
              </a:spcBef>
              <a:buFont typeface="Courier New" panose="02070309020205020404" pitchFamily="49" charset="0"/>
              <a:buChar char="o"/>
              <a:defRPr/>
            </a:pPr>
            <a:endParaRPr lang="tr-TR" dirty="0"/>
          </a:p>
          <a:p>
            <a:pPr marL="342900" indent="-342900" algn="just">
              <a:lnSpc>
                <a:spcPct val="100000"/>
              </a:lnSpc>
              <a:spcBef>
                <a:spcPts val="300"/>
              </a:spcBef>
              <a:buFont typeface="Courier New" panose="02070309020205020404" pitchFamily="49" charset="0"/>
              <a:buChar char="o"/>
              <a:defRPr/>
            </a:pPr>
            <a:r>
              <a:rPr lang="tr-TR" dirty="0"/>
              <a:t>Ekonomik açıdan arazi; doğal kaynaklar ile mülkiyet hakkından doğan insan yapımı kaynakların toplamıdır.</a:t>
            </a:r>
          </a:p>
          <a:p>
            <a:pPr marL="342900" indent="-342900" algn="just">
              <a:lnSpc>
                <a:spcPct val="100000"/>
              </a:lnSpc>
              <a:spcBef>
                <a:spcPts val="300"/>
              </a:spcBef>
              <a:buFont typeface="Courier New" panose="02070309020205020404" pitchFamily="49" charset="0"/>
              <a:buChar char="o"/>
              <a:defRPr/>
            </a:pPr>
            <a:endParaRPr lang="tr-TR" dirty="0"/>
          </a:p>
          <a:p>
            <a:pPr marL="342900" indent="-342900" algn="just">
              <a:lnSpc>
                <a:spcPct val="100000"/>
              </a:lnSpc>
              <a:spcBef>
                <a:spcPts val="300"/>
              </a:spcBef>
              <a:buFont typeface="Courier New" panose="02070309020205020404" pitchFamily="49" charset="0"/>
              <a:buChar char="o"/>
              <a:defRPr/>
            </a:pPr>
            <a:r>
              <a:rPr lang="tr-TR" dirty="0"/>
              <a:t>Dolayısıyla bu tanım, dünya yüzeyindeki her şeyi (su, buzullar, toprak, inşaat alanları, tarım alanları, orman, maden ve su kaynakları </a:t>
            </a:r>
            <a:r>
              <a:rPr lang="tr-TR" dirty="0" err="1"/>
              <a:t>vb</a:t>
            </a:r>
            <a:r>
              <a:rPr lang="tr-TR" dirty="0"/>
              <a:t>) kapsar. Dahası yüzeye eklentili ve ayrılması kolayca mümkün olmayan bütün insan yapımı binalar ve ilaveleri de arazinin kapsamına dahildir.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Ekonomik Kavram Olarak Arazi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471409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marL="342900" indent="-342900" algn="just">
              <a:lnSpc>
                <a:spcPct val="100000"/>
              </a:lnSpc>
              <a:spcBef>
                <a:spcPts val="300"/>
              </a:spcBef>
              <a:buFont typeface="Courier New" panose="02070309020205020404" pitchFamily="49" charset="0"/>
              <a:buChar char="o"/>
              <a:defRPr/>
            </a:pPr>
            <a:r>
              <a:rPr lang="tr-TR" dirty="0"/>
              <a:t>Çelik N. 2000. Tarımda Girdi Kullanımı ve Verimliliğe Etkileri. Devlet Planlama Teşkilatı Uzmanlık Tezi.</a:t>
            </a:r>
          </a:p>
          <a:p>
            <a:pPr marL="342900" indent="-342900" algn="just">
              <a:lnSpc>
                <a:spcPct val="100000"/>
              </a:lnSpc>
              <a:spcBef>
                <a:spcPts val="300"/>
              </a:spcBef>
              <a:buFont typeface="Courier New" panose="02070309020205020404" pitchFamily="49" charset="0"/>
              <a:buChar char="o"/>
              <a:defRPr/>
            </a:pPr>
            <a:r>
              <a:rPr lang="tr-TR" dirty="0" err="1"/>
              <a:t>Prof.Dr</a:t>
            </a:r>
            <a:r>
              <a:rPr lang="tr-TR" dirty="0"/>
              <a:t>. Halil Fidan, ZTE313 Üretim Ekonomisi ders notu</a:t>
            </a:r>
          </a:p>
          <a:p>
            <a:pPr marL="342900" indent="-342900" algn="just">
              <a:lnSpc>
                <a:spcPct val="100000"/>
              </a:lnSpc>
              <a:spcBef>
                <a:spcPts val="300"/>
              </a:spcBef>
              <a:buFont typeface="Courier New" panose="02070309020205020404" pitchFamily="49" charset="0"/>
              <a:buChar char="o"/>
              <a:defRPr/>
            </a:pPr>
            <a:r>
              <a:rPr lang="tr-TR" dirty="0"/>
              <a:t>Tarımsal Üretim Araçları, OMÜ Ders Notları https://personel.omu.edu.tr/docs/ders_dokumanlari/7199_72581_2021.pdf</a:t>
            </a:r>
          </a:p>
          <a:p>
            <a:pPr marL="342900" indent="-342900" algn="just">
              <a:lnSpc>
                <a:spcPct val="100000"/>
              </a:lnSpc>
              <a:spcBef>
                <a:spcPts val="300"/>
              </a:spcBef>
              <a:buFont typeface="Courier New" panose="02070309020205020404" pitchFamily="49" charset="0"/>
              <a:buChar char="o"/>
              <a:defRPr/>
            </a:pPr>
            <a:r>
              <a:rPr lang="tr-TR" dirty="0"/>
              <a:t>file:///C:/Users/user/Downloads/verimlil.pdf</a:t>
            </a:r>
          </a:p>
          <a:p>
            <a:pPr marL="342900" indent="-342900" algn="just">
              <a:lnSpc>
                <a:spcPct val="100000"/>
              </a:lnSpc>
              <a:spcBef>
                <a:spcPts val="300"/>
              </a:spcBef>
              <a:buFont typeface="Courier New" panose="02070309020205020404" pitchFamily="49" charset="0"/>
              <a:buChar char="o"/>
              <a:defRPr/>
            </a:pPr>
            <a:r>
              <a:rPr lang="tr-TR" dirty="0"/>
              <a:t>https://ekonomihukuk.com/tarimekonomisi/tarimsal-uretim-faktorleri/</a:t>
            </a:r>
          </a:p>
          <a:p>
            <a:pPr marL="342900" indent="-342900" algn="just">
              <a:lnSpc>
                <a:spcPct val="100000"/>
              </a:lnSpc>
              <a:spcBef>
                <a:spcPts val="300"/>
              </a:spcBef>
              <a:buFont typeface="Courier New" panose="02070309020205020404" pitchFamily="49" charset="0"/>
              <a:buChar char="o"/>
              <a:defRPr/>
            </a:pPr>
            <a:r>
              <a:rPr lang="tr-TR" dirty="0"/>
              <a:t>https://personel.omu.edu.tr/docs/ders_dokumanlari/7199_72581_2021.pdf</a:t>
            </a:r>
          </a:p>
          <a:p>
            <a:pPr marL="342900" indent="-342900" algn="just">
              <a:lnSpc>
                <a:spcPct val="100000"/>
              </a:lnSpc>
              <a:spcBef>
                <a:spcPts val="300"/>
              </a:spcBef>
              <a:buFont typeface="Courier New" panose="02070309020205020404" pitchFamily="49" charset="0"/>
              <a:buChar char="o"/>
              <a:defRPr/>
            </a:pPr>
            <a:r>
              <a:rPr lang="tr-TR" dirty="0"/>
              <a:t>https://tr.wikipedia.org/wiki/Ye%C5%9Fil_Devrim</a:t>
            </a:r>
          </a:p>
          <a:p>
            <a:pPr marL="342900" indent="-342900" algn="just">
              <a:lnSpc>
                <a:spcPct val="100000"/>
              </a:lnSpc>
              <a:spcBef>
                <a:spcPts val="300"/>
              </a:spcBef>
              <a:buFont typeface="Courier New" panose="02070309020205020404" pitchFamily="49" charset="0"/>
              <a:buChar char="o"/>
              <a:defRPr/>
            </a:pPr>
            <a:r>
              <a:rPr lang="tr-TR" dirty="0"/>
              <a:t>http://www.tarimpusulasi.com/bilgi-deposu/yesil-devrim-nedir/5594</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Kaynaklar</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42096417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25646</TotalTime>
  <Words>466</Words>
  <Application>Microsoft Office PowerPoint</Application>
  <PresentationFormat>Ekran Gösterisi (4:3)</PresentationFormat>
  <Paragraphs>92</Paragraphs>
  <Slides>9</Slides>
  <Notes>0</Notes>
  <HiddenSlides>0</HiddenSlides>
  <MMClips>0</MMClips>
  <ScaleCrop>false</ScaleCrop>
  <HeadingPairs>
    <vt:vector size="4" baseType="variant">
      <vt:variant>
        <vt:lpstr>Tema</vt:lpstr>
      </vt:variant>
      <vt:variant>
        <vt:i4>3</vt:i4>
      </vt:variant>
      <vt:variant>
        <vt:lpstr>Slayt Başlıkları</vt:lpstr>
      </vt:variant>
      <vt:variant>
        <vt:i4>9</vt:i4>
      </vt:variant>
    </vt:vector>
  </HeadingPairs>
  <TitlesOfParts>
    <vt:vector size="12" baseType="lpstr">
      <vt:lpstr>ekonomi</vt:lpstr>
      <vt:lpstr>1_Rics</vt:lpstr>
      <vt:lpstr>h.t.</vt:lpstr>
      <vt:lpstr>PowerPoint Sunusu</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952</cp:revision>
  <cp:lastPrinted>2016-10-24T07:53:35Z</cp:lastPrinted>
  <dcterms:created xsi:type="dcterms:W3CDTF">2016-09-18T09:35:24Z</dcterms:created>
  <dcterms:modified xsi:type="dcterms:W3CDTF">2020-02-19T11:39:39Z</dcterms:modified>
</cp:coreProperties>
</file>