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EFD3-3E0C-4569-880A-4F44C9269729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E67A1-C5B8-4E6E-8472-C0E7E11C75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088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EFD3-3E0C-4569-880A-4F44C9269729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E67A1-C5B8-4E6E-8472-C0E7E11C75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32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EFD3-3E0C-4569-880A-4F44C9269729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E67A1-C5B8-4E6E-8472-C0E7E11C75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8025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EFD3-3E0C-4569-880A-4F44C9269729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E67A1-C5B8-4E6E-8472-C0E7E11C75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10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EFD3-3E0C-4569-880A-4F44C9269729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E67A1-C5B8-4E6E-8472-C0E7E11C75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87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EFD3-3E0C-4569-880A-4F44C9269729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E67A1-C5B8-4E6E-8472-C0E7E11C75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816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EFD3-3E0C-4569-880A-4F44C9269729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E67A1-C5B8-4E6E-8472-C0E7E11C75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527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EFD3-3E0C-4569-880A-4F44C9269729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E67A1-C5B8-4E6E-8472-C0E7E11C75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6019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EFD3-3E0C-4569-880A-4F44C9269729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E67A1-C5B8-4E6E-8472-C0E7E11C75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947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EFD3-3E0C-4569-880A-4F44C9269729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E67A1-C5B8-4E6E-8472-C0E7E11C75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4162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EFD3-3E0C-4569-880A-4F44C9269729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E67A1-C5B8-4E6E-8472-C0E7E11C75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1832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BEFD3-3E0C-4569-880A-4F44C9269729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E67A1-C5B8-4E6E-8472-C0E7E11C75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07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Madde Tepki Kuramı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6. Hafta</a:t>
            </a:r>
          </a:p>
          <a:p>
            <a:r>
              <a:rPr lang="en-GB" dirty="0"/>
              <a:t>MTK </a:t>
            </a:r>
            <a:r>
              <a:rPr lang="en-GB" dirty="0" err="1"/>
              <a:t>Modelleri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2498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Probability and Log-odds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1PL </a:t>
            </a:r>
            <a:r>
              <a:rPr lang="en-GB" dirty="0" err="1" smtClean="0"/>
              <a:t>ve</a:t>
            </a:r>
            <a:r>
              <a:rPr lang="en-GB" dirty="0" smtClean="0"/>
              <a:t> 2PL </a:t>
            </a:r>
            <a:r>
              <a:rPr lang="en-GB" dirty="0" err="1" smtClean="0"/>
              <a:t>için</a:t>
            </a:r>
            <a:r>
              <a:rPr lang="en-GB" dirty="0" smtClean="0"/>
              <a:t> </a:t>
            </a:r>
            <a:r>
              <a:rPr lang="en-GB" dirty="0" err="1" smtClean="0"/>
              <a:t>olasılıklar</a:t>
            </a:r>
            <a:r>
              <a:rPr lang="en-GB" dirty="0" smtClean="0"/>
              <a:t> </a:t>
            </a:r>
            <a:r>
              <a:rPr lang="en-GB" dirty="0" err="1" smtClean="0"/>
              <a:t>yerine</a:t>
            </a:r>
            <a:r>
              <a:rPr lang="en-GB" dirty="0" smtClean="0"/>
              <a:t> </a:t>
            </a:r>
            <a:r>
              <a:rPr lang="en-GB" dirty="0" err="1" smtClean="0"/>
              <a:t>logaritmik</a:t>
            </a:r>
            <a:r>
              <a:rPr lang="en-GB" dirty="0" smtClean="0"/>
              <a:t> odd </a:t>
            </a:r>
            <a:r>
              <a:rPr lang="en-GB" dirty="0" err="1" smtClean="0"/>
              <a:t>oranları</a:t>
            </a:r>
            <a:r>
              <a:rPr lang="en-GB" dirty="0" smtClean="0"/>
              <a:t> </a:t>
            </a:r>
            <a:r>
              <a:rPr lang="en-GB" dirty="0" err="1" smtClean="0"/>
              <a:t>kullanılabiliyor</a:t>
            </a:r>
            <a:r>
              <a:rPr lang="en-GB" dirty="0" smtClean="0"/>
              <a:t>. (3PL </a:t>
            </a:r>
            <a:r>
              <a:rPr lang="en-GB" dirty="0" err="1" smtClean="0"/>
              <a:t>için</a:t>
            </a:r>
            <a:r>
              <a:rPr lang="en-GB" dirty="0" smtClean="0"/>
              <a:t> </a:t>
            </a:r>
            <a:r>
              <a:rPr lang="en-GB" dirty="0" err="1" smtClean="0"/>
              <a:t>ayrı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özel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tanım</a:t>
            </a:r>
            <a:r>
              <a:rPr lang="en-GB" dirty="0" smtClean="0"/>
              <a:t> var.)</a:t>
            </a:r>
          </a:p>
          <a:p>
            <a:r>
              <a:rPr lang="en-GB" dirty="0" err="1" smtClean="0"/>
              <a:t>Doğru</a:t>
            </a:r>
            <a:r>
              <a:rPr lang="en-GB" dirty="0" smtClean="0"/>
              <a:t> </a:t>
            </a:r>
            <a:r>
              <a:rPr lang="en-GB" dirty="0" err="1" smtClean="0"/>
              <a:t>yanıtların</a:t>
            </a:r>
            <a:r>
              <a:rPr lang="en-GB" dirty="0" smtClean="0"/>
              <a:t> odd </a:t>
            </a:r>
            <a:r>
              <a:rPr lang="en-GB" dirty="0" err="1" smtClean="0"/>
              <a:t>oranı</a:t>
            </a:r>
            <a:r>
              <a:rPr lang="en-GB" dirty="0" smtClean="0"/>
              <a:t> = P(Ɵ)/(1- P(Ɵ))</a:t>
            </a:r>
          </a:p>
          <a:p>
            <a:r>
              <a:rPr lang="en-GB" dirty="0" err="1" smtClean="0"/>
              <a:t>Logaritmik</a:t>
            </a:r>
            <a:r>
              <a:rPr lang="en-GB" dirty="0" smtClean="0"/>
              <a:t> odd </a:t>
            </a:r>
            <a:r>
              <a:rPr lang="en-GB" dirty="0" err="1" smtClean="0"/>
              <a:t>oranı</a:t>
            </a:r>
            <a:r>
              <a:rPr lang="en-GB" dirty="0" smtClean="0"/>
              <a:t> </a:t>
            </a:r>
            <a:r>
              <a:rPr lang="en-GB" dirty="0" err="1" smtClean="0"/>
              <a:t>ise</a:t>
            </a:r>
            <a:r>
              <a:rPr lang="en-GB" dirty="0" smtClean="0"/>
              <a:t>, </a:t>
            </a:r>
            <a:r>
              <a:rPr lang="en-GB" dirty="0" err="1" smtClean="0"/>
              <a:t>bu</a:t>
            </a:r>
            <a:r>
              <a:rPr lang="en-GB" dirty="0" smtClean="0"/>
              <a:t> odd </a:t>
            </a:r>
            <a:r>
              <a:rPr lang="en-GB" dirty="0" err="1" smtClean="0"/>
              <a:t>oranının</a:t>
            </a:r>
            <a:r>
              <a:rPr lang="en-GB" dirty="0" smtClean="0"/>
              <a:t> </a:t>
            </a:r>
            <a:r>
              <a:rPr lang="en-GB" dirty="0" err="1" smtClean="0"/>
              <a:t>doğal</a:t>
            </a:r>
            <a:r>
              <a:rPr lang="en-GB" dirty="0" smtClean="0"/>
              <a:t> </a:t>
            </a:r>
            <a:r>
              <a:rPr lang="en-GB" dirty="0" err="1" smtClean="0"/>
              <a:t>logaritması</a:t>
            </a:r>
            <a:r>
              <a:rPr lang="en-GB" dirty="0" smtClean="0"/>
              <a:t>: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Log-odds </a:t>
            </a:r>
            <a:r>
              <a:rPr lang="en-GB" dirty="0" err="1" smtClean="0"/>
              <a:t>grafiği</a:t>
            </a:r>
            <a:r>
              <a:rPr lang="en-GB" dirty="0" smtClean="0"/>
              <a:t>, 1PL </a:t>
            </a:r>
            <a:r>
              <a:rPr lang="en-GB" dirty="0" err="1" smtClean="0"/>
              <a:t>ve</a:t>
            </a:r>
            <a:r>
              <a:rPr lang="en-GB" dirty="0" smtClean="0"/>
              <a:t> 2PL’de </a:t>
            </a:r>
            <a:r>
              <a:rPr lang="en-GB" dirty="0" err="1" smtClean="0"/>
              <a:t>Ɵ’nın</a:t>
            </a:r>
            <a:r>
              <a:rPr lang="en-GB" dirty="0" smtClean="0"/>
              <a:t> </a:t>
            </a:r>
            <a:r>
              <a:rPr lang="en-GB" dirty="0" err="1" smtClean="0"/>
              <a:t>doğrusal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grafiği</a:t>
            </a:r>
            <a:r>
              <a:rPr lang="en-GB" dirty="0" smtClean="0"/>
              <a:t> </a:t>
            </a:r>
            <a:r>
              <a:rPr lang="en-GB" dirty="0" err="1" smtClean="0"/>
              <a:t>şeklinde</a:t>
            </a:r>
            <a:r>
              <a:rPr lang="en-GB" dirty="0" smtClean="0"/>
              <a:t> </a:t>
            </a:r>
            <a:r>
              <a:rPr lang="en-GB" dirty="0" err="1" smtClean="0"/>
              <a:t>ortaya</a:t>
            </a:r>
            <a:r>
              <a:rPr lang="en-GB" dirty="0" smtClean="0"/>
              <a:t> </a:t>
            </a:r>
            <a:r>
              <a:rPr lang="en-GB" dirty="0" err="1" smtClean="0"/>
              <a:t>çıkıyor</a:t>
            </a:r>
            <a:r>
              <a:rPr lang="en-GB" dirty="0" smtClean="0"/>
              <a:t>.</a:t>
            </a:r>
          </a:p>
          <a:p>
            <a:pPr marL="0" indent="0" algn="r">
              <a:buNone/>
            </a:pPr>
            <a:r>
              <a:rPr lang="en-GB" dirty="0" err="1" smtClean="0"/>
              <a:t>DeMars</a:t>
            </a:r>
            <a:r>
              <a:rPr lang="en-GB" dirty="0" smtClean="0"/>
              <a:t>, 2010, s.19-20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1E59-CA1D-4C23-A134-A13898C681C2}" type="slidenum">
              <a:rPr lang="en-GB" smtClean="0"/>
              <a:t>10</a:t>
            </a:fld>
            <a:endParaRPr lang="en-GB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732" y="3794638"/>
            <a:ext cx="3905250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95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15155"/>
            <a:ext cx="10515600" cy="5661808"/>
          </a:xfrm>
        </p:spPr>
        <p:txBody>
          <a:bodyPr>
            <a:normAutofit/>
          </a:bodyPr>
          <a:lstStyle/>
          <a:p>
            <a:r>
              <a:rPr lang="en-GB" dirty="0" smtClean="0"/>
              <a:t>Log-odds </a:t>
            </a:r>
            <a:r>
              <a:rPr lang="en-GB" dirty="0" err="1" smtClean="0"/>
              <a:t>grafiği</a:t>
            </a:r>
            <a:r>
              <a:rPr lang="en-GB" dirty="0" smtClean="0"/>
              <a:t>, 1PL </a:t>
            </a:r>
            <a:r>
              <a:rPr lang="en-GB" dirty="0" err="1" smtClean="0"/>
              <a:t>ve</a:t>
            </a:r>
            <a:r>
              <a:rPr lang="en-GB" dirty="0" smtClean="0"/>
              <a:t> 2PL’de </a:t>
            </a:r>
            <a:r>
              <a:rPr lang="en-GB" dirty="0" err="1" smtClean="0"/>
              <a:t>Ɵ’nın</a:t>
            </a:r>
            <a:r>
              <a:rPr lang="en-GB" dirty="0" smtClean="0"/>
              <a:t> </a:t>
            </a:r>
            <a:r>
              <a:rPr lang="en-GB" dirty="0" err="1" smtClean="0"/>
              <a:t>doğrusal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grafiği</a:t>
            </a:r>
            <a:r>
              <a:rPr lang="en-GB" dirty="0" smtClean="0"/>
              <a:t> </a:t>
            </a:r>
            <a:r>
              <a:rPr lang="en-GB" dirty="0" err="1" smtClean="0"/>
              <a:t>şeklinde</a:t>
            </a:r>
            <a:r>
              <a:rPr lang="en-GB" dirty="0" smtClean="0"/>
              <a:t> </a:t>
            </a:r>
            <a:r>
              <a:rPr lang="en-GB" dirty="0" err="1" smtClean="0"/>
              <a:t>ortaya</a:t>
            </a:r>
            <a:r>
              <a:rPr lang="en-GB" dirty="0" smtClean="0"/>
              <a:t> </a:t>
            </a:r>
            <a:r>
              <a:rPr lang="en-GB" dirty="0" err="1" smtClean="0"/>
              <a:t>çıkıyor</a:t>
            </a:r>
            <a:r>
              <a:rPr lang="en-GB" dirty="0" smtClean="0"/>
              <a:t>. 1PL’de </a:t>
            </a:r>
            <a:r>
              <a:rPr lang="en-GB" dirty="0" err="1" smtClean="0"/>
              <a:t>madde</a:t>
            </a:r>
            <a:r>
              <a:rPr lang="en-GB" dirty="0" smtClean="0"/>
              <a:t> </a:t>
            </a:r>
            <a:r>
              <a:rPr lang="en-GB" dirty="0" err="1" smtClean="0"/>
              <a:t>eğrileri</a:t>
            </a:r>
            <a:r>
              <a:rPr lang="en-GB" dirty="0" smtClean="0"/>
              <a:t> parallel. 2PL’de </a:t>
            </a:r>
            <a:r>
              <a:rPr lang="en-GB" dirty="0" err="1" smtClean="0"/>
              <a:t>kesişiyor</a:t>
            </a:r>
            <a:r>
              <a:rPr lang="en-GB" dirty="0" smtClean="0"/>
              <a:t>. 3PL’de </a:t>
            </a:r>
            <a:r>
              <a:rPr lang="en-GB" dirty="0" err="1" smtClean="0"/>
              <a:t>eğrisel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kesişiyor</a:t>
            </a:r>
            <a:r>
              <a:rPr lang="en-GB" dirty="0" smtClean="0"/>
              <a:t>.</a:t>
            </a:r>
          </a:p>
          <a:p>
            <a:pPr marL="0" indent="0" algn="r">
              <a:buNone/>
            </a:pPr>
            <a:r>
              <a:rPr lang="en-GB" dirty="0" err="1" smtClean="0"/>
              <a:t>DeMars</a:t>
            </a:r>
            <a:r>
              <a:rPr lang="en-GB" dirty="0" smtClean="0"/>
              <a:t>, 2010, s.18-20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1E59-CA1D-4C23-A134-A13898C681C2}" type="slidenum">
              <a:rPr lang="en-GB" smtClean="0"/>
              <a:t>11</a:t>
            </a:fld>
            <a:endParaRPr lang="en-GB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887" y="2562213"/>
            <a:ext cx="4447389" cy="2788142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122" y="2587970"/>
            <a:ext cx="4239999" cy="2788142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3208271" y="5349250"/>
            <a:ext cx="1425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Rash and 1PL</a:t>
            </a:r>
            <a:endParaRPr lang="en-GB" dirty="0"/>
          </a:p>
        </p:txBody>
      </p:sp>
      <p:sp>
        <p:nvSpPr>
          <p:cNvPr id="10" name="Metin kutusu 9"/>
          <p:cNvSpPr txBox="1"/>
          <p:nvPr/>
        </p:nvSpPr>
        <p:spPr>
          <a:xfrm>
            <a:off x="8429121" y="5409645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</a:t>
            </a:r>
            <a:r>
              <a:rPr lang="en-GB" dirty="0" smtClean="0"/>
              <a:t>PL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9721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 smtClean="0"/>
              <a:t>DeMars</a:t>
            </a:r>
            <a:r>
              <a:rPr lang="en-GB" dirty="0" smtClean="0"/>
              <a:t>, C. (2010). </a:t>
            </a:r>
            <a:r>
              <a:rPr lang="en-GB" i="1" dirty="0" smtClean="0"/>
              <a:t>Item response theory, Understanding statistics, Measurement</a:t>
            </a:r>
            <a:r>
              <a:rPr lang="en-GB" dirty="0" smtClean="0"/>
              <a:t>. New York: Oxford </a:t>
            </a:r>
            <a:r>
              <a:rPr lang="en-GB" dirty="0" err="1" smtClean="0"/>
              <a:t>Unversity</a:t>
            </a:r>
            <a:r>
              <a:rPr lang="en-GB" dirty="0" smtClean="0"/>
              <a:t> Press, Inc.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888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Dichotomous </a:t>
            </a:r>
            <a:r>
              <a:rPr lang="en-GB" b="1" dirty="0" err="1" smtClean="0">
                <a:solidFill>
                  <a:srgbClr val="7030A0"/>
                </a:solidFill>
              </a:rPr>
              <a:t>Maddelere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Yönelik</a:t>
            </a:r>
            <a:r>
              <a:rPr lang="en-GB" b="1" dirty="0" smtClean="0">
                <a:solidFill>
                  <a:srgbClr val="7030A0"/>
                </a:solidFill>
              </a:rPr>
              <a:t> Modeller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 err="1" smtClean="0"/>
              <a:t>Parametre</a:t>
            </a:r>
            <a:r>
              <a:rPr lang="en-GB" dirty="0" smtClean="0"/>
              <a:t> </a:t>
            </a:r>
            <a:r>
              <a:rPr lang="en-GB" dirty="0" err="1" smtClean="0"/>
              <a:t>sayısına</a:t>
            </a:r>
            <a:r>
              <a:rPr lang="en-GB" dirty="0" smtClean="0"/>
              <a:t> </a:t>
            </a:r>
            <a:r>
              <a:rPr lang="en-GB" dirty="0" err="1" smtClean="0"/>
              <a:t>göre</a:t>
            </a:r>
            <a:r>
              <a:rPr lang="en-GB" dirty="0" smtClean="0"/>
              <a:t>;</a:t>
            </a:r>
          </a:p>
          <a:p>
            <a:pPr lvl="1"/>
            <a:r>
              <a:rPr lang="en-GB" dirty="0" smtClean="0"/>
              <a:t>1PL (a, </a:t>
            </a:r>
            <a:r>
              <a:rPr lang="en-GB" dirty="0" err="1" smtClean="0"/>
              <a:t>sabit</a:t>
            </a:r>
            <a:r>
              <a:rPr lang="en-GB" dirty="0" smtClean="0"/>
              <a:t>; c, 0)</a:t>
            </a:r>
          </a:p>
          <a:p>
            <a:pPr lvl="1"/>
            <a:r>
              <a:rPr lang="en-GB" dirty="0" smtClean="0"/>
              <a:t>2PL (c, 0)</a:t>
            </a:r>
          </a:p>
          <a:p>
            <a:pPr lvl="1"/>
            <a:r>
              <a:rPr lang="en-GB" dirty="0" smtClean="0"/>
              <a:t>3PL</a:t>
            </a:r>
          </a:p>
          <a:p>
            <a:pPr lvl="1"/>
            <a:r>
              <a:rPr lang="en-GB" dirty="0" smtClean="0"/>
              <a:t>(4PL)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P </a:t>
            </a:r>
            <a:r>
              <a:rPr lang="en-GB" dirty="0" err="1" smtClean="0"/>
              <a:t>ve</a:t>
            </a:r>
            <a:r>
              <a:rPr lang="en-GB" dirty="0" smtClean="0"/>
              <a:t> b, </a:t>
            </a:r>
            <a:r>
              <a:rPr lang="en-GB" dirty="0" err="1" smtClean="0"/>
              <a:t>uygun</a:t>
            </a:r>
            <a:r>
              <a:rPr lang="en-GB" dirty="0" smtClean="0"/>
              <a:t> </a:t>
            </a:r>
            <a:r>
              <a:rPr lang="en-GB" dirty="0" err="1" smtClean="0"/>
              <a:t>koşullarda</a:t>
            </a:r>
            <a:r>
              <a:rPr lang="en-GB" dirty="0" smtClean="0"/>
              <a:t> </a:t>
            </a:r>
            <a:r>
              <a:rPr lang="en-GB" dirty="0" err="1" smtClean="0"/>
              <a:t>genellikle</a:t>
            </a:r>
            <a:r>
              <a:rPr lang="en-GB" dirty="0" smtClean="0"/>
              <a:t> </a:t>
            </a:r>
            <a:r>
              <a:rPr lang="en-GB" dirty="0" err="1" smtClean="0"/>
              <a:t>yüksek</a:t>
            </a:r>
            <a:r>
              <a:rPr lang="en-GB" dirty="0" smtClean="0"/>
              <a:t> </a:t>
            </a:r>
            <a:r>
              <a:rPr lang="en-GB" dirty="0" err="1" smtClean="0"/>
              <a:t>fakat</a:t>
            </a:r>
            <a:r>
              <a:rPr lang="en-GB" dirty="0" smtClean="0"/>
              <a:t> </a:t>
            </a:r>
            <a:r>
              <a:rPr lang="en-GB" dirty="0" err="1" smtClean="0"/>
              <a:t>negatif</a:t>
            </a:r>
            <a:r>
              <a:rPr lang="en-GB" dirty="0" smtClean="0"/>
              <a:t> </a:t>
            </a:r>
            <a:r>
              <a:rPr lang="en-GB" dirty="0" err="1" smtClean="0"/>
              <a:t>korelasyon</a:t>
            </a:r>
            <a:r>
              <a:rPr lang="en-GB" dirty="0" smtClean="0"/>
              <a:t> </a:t>
            </a:r>
            <a:r>
              <a:rPr lang="en-GB" dirty="0" err="1" smtClean="0"/>
              <a:t>veriyor</a:t>
            </a:r>
            <a:r>
              <a:rPr lang="en-GB" dirty="0" smtClean="0"/>
              <a:t>.</a:t>
            </a:r>
          </a:p>
          <a:p>
            <a:r>
              <a:rPr lang="en-GB" dirty="0" smtClean="0"/>
              <a:t>c, “</a:t>
            </a:r>
            <a:r>
              <a:rPr lang="en-GB" dirty="0" err="1" smtClean="0"/>
              <a:t>şans</a:t>
            </a:r>
            <a:r>
              <a:rPr lang="en-GB" dirty="0" smtClean="0"/>
              <a:t> </a:t>
            </a:r>
            <a:r>
              <a:rPr lang="en-GB" dirty="0" err="1" smtClean="0"/>
              <a:t>parametresi</a:t>
            </a:r>
            <a:r>
              <a:rPr lang="en-GB" dirty="0" smtClean="0"/>
              <a:t>” </a:t>
            </a:r>
            <a:r>
              <a:rPr lang="en-GB" dirty="0" err="1" smtClean="0"/>
              <a:t>olarak</a:t>
            </a:r>
            <a:r>
              <a:rPr lang="en-GB" dirty="0" smtClean="0"/>
              <a:t> da </a:t>
            </a:r>
            <a:r>
              <a:rPr lang="en-GB" dirty="0" err="1" smtClean="0"/>
              <a:t>isimlendiriliyor</a:t>
            </a:r>
            <a:r>
              <a:rPr lang="en-GB" dirty="0" smtClean="0"/>
              <a:t>. </a:t>
            </a:r>
            <a:r>
              <a:rPr lang="en-GB" dirty="0" err="1" smtClean="0"/>
              <a:t>Fakat</a:t>
            </a:r>
            <a:r>
              <a:rPr lang="en-GB" dirty="0" smtClean="0"/>
              <a:t> </a:t>
            </a:r>
            <a:r>
              <a:rPr lang="en-GB" dirty="0" err="1" smtClean="0"/>
              <a:t>kesin</a:t>
            </a:r>
            <a:r>
              <a:rPr lang="en-GB" dirty="0" smtClean="0"/>
              <a:t> </a:t>
            </a:r>
            <a:r>
              <a:rPr lang="en-GB" dirty="0" err="1" smtClean="0"/>
              <a:t>tanım</a:t>
            </a:r>
            <a:r>
              <a:rPr lang="en-GB" dirty="0" smtClean="0"/>
              <a:t> “</a:t>
            </a:r>
            <a:r>
              <a:rPr lang="en-GB" dirty="0" err="1" smtClean="0"/>
              <a:t>düşük</a:t>
            </a:r>
            <a:r>
              <a:rPr lang="en-GB" dirty="0" smtClean="0"/>
              <a:t> </a:t>
            </a:r>
            <a:r>
              <a:rPr lang="en-GB" dirty="0" err="1" smtClean="0"/>
              <a:t>asimptot</a:t>
            </a:r>
            <a:r>
              <a:rPr lang="en-GB" dirty="0" smtClean="0"/>
              <a:t> (lower </a:t>
            </a:r>
            <a:r>
              <a:rPr lang="en-GB" dirty="0" err="1" smtClean="0"/>
              <a:t>asymptot</a:t>
            </a:r>
            <a:r>
              <a:rPr lang="en-GB" dirty="0" smtClean="0"/>
              <a:t>)” </a:t>
            </a:r>
            <a:r>
              <a:rPr lang="en-GB" dirty="0" err="1" smtClean="0"/>
              <a:t>şeklinde</a:t>
            </a:r>
            <a:r>
              <a:rPr lang="en-GB" dirty="0" smtClean="0"/>
              <a:t>.</a:t>
            </a:r>
          </a:p>
          <a:p>
            <a:r>
              <a:rPr lang="en-GB" dirty="0" smtClean="0"/>
              <a:t>Lord (1974), </a:t>
            </a:r>
            <a:r>
              <a:rPr lang="en-GB" dirty="0" err="1" smtClean="0"/>
              <a:t>iyi</a:t>
            </a:r>
            <a:r>
              <a:rPr lang="en-GB" dirty="0" smtClean="0"/>
              <a:t> </a:t>
            </a:r>
            <a:r>
              <a:rPr lang="en-GB" dirty="0" err="1" smtClean="0"/>
              <a:t>geliştirilmiş</a:t>
            </a:r>
            <a:r>
              <a:rPr lang="en-GB" dirty="0" smtClean="0"/>
              <a:t> </a:t>
            </a:r>
            <a:r>
              <a:rPr lang="en-GB" dirty="0" err="1" smtClean="0"/>
              <a:t>standart</a:t>
            </a:r>
            <a:r>
              <a:rPr lang="en-GB" dirty="0" smtClean="0"/>
              <a:t> </a:t>
            </a:r>
            <a:r>
              <a:rPr lang="en-GB" dirty="0" err="1" smtClean="0"/>
              <a:t>testlerde</a:t>
            </a:r>
            <a:r>
              <a:rPr lang="en-GB" dirty="0" smtClean="0"/>
              <a:t> c </a:t>
            </a:r>
            <a:r>
              <a:rPr lang="en-GB" dirty="0" err="1" smtClean="0"/>
              <a:t>parametresinin</a:t>
            </a:r>
            <a:r>
              <a:rPr lang="en-GB" dirty="0" smtClean="0"/>
              <a:t> </a:t>
            </a:r>
            <a:r>
              <a:rPr lang="en-GB" dirty="0" err="1" smtClean="0"/>
              <a:t>şansın</a:t>
            </a:r>
            <a:r>
              <a:rPr lang="en-GB" dirty="0" smtClean="0"/>
              <a:t> </a:t>
            </a:r>
            <a:r>
              <a:rPr lang="en-GB" dirty="0" err="1" smtClean="0"/>
              <a:t>altında</a:t>
            </a:r>
            <a:r>
              <a:rPr lang="en-GB" dirty="0" smtClean="0"/>
              <a:t> </a:t>
            </a:r>
            <a:r>
              <a:rPr lang="en-GB" dirty="0" err="1" smtClean="0"/>
              <a:t>kalma</a:t>
            </a:r>
            <a:r>
              <a:rPr lang="en-GB" dirty="0" smtClean="0"/>
              <a:t> </a:t>
            </a:r>
            <a:r>
              <a:rPr lang="en-GB" dirty="0" err="1" smtClean="0"/>
              <a:t>eğiliminde</a:t>
            </a:r>
            <a:r>
              <a:rPr lang="en-GB" dirty="0" smtClean="0"/>
              <a:t> </a:t>
            </a:r>
            <a:r>
              <a:rPr lang="en-GB" dirty="0" err="1" smtClean="0"/>
              <a:t>olduğunu</a:t>
            </a:r>
            <a:r>
              <a:rPr lang="en-GB" dirty="0" smtClean="0"/>
              <a:t> </a:t>
            </a:r>
            <a:r>
              <a:rPr lang="en-GB" dirty="0" err="1" smtClean="0"/>
              <a:t>belirtiyor</a:t>
            </a:r>
            <a:r>
              <a:rPr lang="en-GB" dirty="0" smtClean="0"/>
              <a:t>. </a:t>
            </a:r>
            <a:r>
              <a:rPr lang="en-GB" dirty="0" err="1" smtClean="0"/>
              <a:t>İyi</a:t>
            </a:r>
            <a:r>
              <a:rPr lang="en-GB" dirty="0" smtClean="0"/>
              <a:t> </a:t>
            </a:r>
            <a:r>
              <a:rPr lang="en-GB" dirty="0" err="1" smtClean="0"/>
              <a:t>çeldiriciler</a:t>
            </a:r>
            <a:r>
              <a:rPr lang="en-GB" dirty="0" smtClean="0"/>
              <a:t>, </a:t>
            </a:r>
            <a:r>
              <a:rPr lang="en-GB" dirty="0" err="1" smtClean="0"/>
              <a:t>şans</a:t>
            </a:r>
            <a:r>
              <a:rPr lang="en-GB" dirty="0" smtClean="0"/>
              <a:t> </a:t>
            </a:r>
            <a:r>
              <a:rPr lang="en-GB" dirty="0" err="1" smtClean="0"/>
              <a:t>başarısnı</a:t>
            </a:r>
            <a:r>
              <a:rPr lang="en-GB" dirty="0" smtClean="0"/>
              <a:t> </a:t>
            </a:r>
            <a:r>
              <a:rPr lang="en-GB" dirty="0" err="1" smtClean="0"/>
              <a:t>düşürüyor</a:t>
            </a:r>
            <a:r>
              <a:rPr lang="en-GB" dirty="0" smtClean="0"/>
              <a:t>. </a:t>
            </a:r>
            <a:r>
              <a:rPr lang="en-GB" dirty="0" err="1" smtClean="0"/>
              <a:t>Aksi</a:t>
            </a:r>
            <a:r>
              <a:rPr lang="en-GB" dirty="0" smtClean="0"/>
              <a:t> durum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zayıf</a:t>
            </a:r>
            <a:r>
              <a:rPr lang="en-GB" dirty="0" smtClean="0"/>
              <a:t> </a:t>
            </a:r>
            <a:r>
              <a:rPr lang="en-GB" dirty="0" err="1" smtClean="0"/>
              <a:t>çeldiriciler</a:t>
            </a:r>
            <a:r>
              <a:rPr lang="en-GB" dirty="0" smtClean="0"/>
              <a:t> </a:t>
            </a:r>
            <a:r>
              <a:rPr lang="en-GB" dirty="0" err="1" smtClean="0"/>
              <a:t>kullanılması</a:t>
            </a:r>
            <a:r>
              <a:rPr lang="en-GB" dirty="0" smtClean="0"/>
              <a:t> </a:t>
            </a:r>
            <a:r>
              <a:rPr lang="en-GB" dirty="0" err="1" smtClean="0"/>
              <a:t>durumunda</a:t>
            </a:r>
            <a:r>
              <a:rPr lang="en-GB" dirty="0" smtClean="0"/>
              <a:t> da c, </a:t>
            </a:r>
            <a:r>
              <a:rPr lang="en-GB" dirty="0" err="1" smtClean="0"/>
              <a:t>şansın</a:t>
            </a:r>
            <a:r>
              <a:rPr lang="en-GB" dirty="0" smtClean="0"/>
              <a:t> </a:t>
            </a:r>
            <a:r>
              <a:rPr lang="en-GB" dirty="0" err="1" smtClean="0"/>
              <a:t>üstünde</a:t>
            </a:r>
            <a:r>
              <a:rPr lang="en-GB" dirty="0" smtClean="0"/>
              <a:t> </a:t>
            </a:r>
            <a:r>
              <a:rPr lang="en-GB" dirty="0" err="1" smtClean="0"/>
              <a:t>kestirilebiliyor</a:t>
            </a:r>
            <a:r>
              <a:rPr lang="en-GB" dirty="0" smtClean="0"/>
              <a:t>.</a:t>
            </a:r>
          </a:p>
          <a:p>
            <a:r>
              <a:rPr lang="en-GB" dirty="0" smtClean="0"/>
              <a:t>D=1.7 </a:t>
            </a:r>
            <a:r>
              <a:rPr lang="en-GB" dirty="0" err="1" smtClean="0"/>
              <a:t>sabiti</a:t>
            </a:r>
            <a:r>
              <a:rPr lang="en-GB" dirty="0" smtClean="0"/>
              <a:t>, model </a:t>
            </a:r>
            <a:r>
              <a:rPr lang="en-GB" dirty="0" err="1" smtClean="0"/>
              <a:t>denkelmelerini</a:t>
            </a:r>
            <a:r>
              <a:rPr lang="en-GB" dirty="0" smtClean="0"/>
              <a:t>, normal ogive </a:t>
            </a:r>
            <a:r>
              <a:rPr lang="en-GB" dirty="0" err="1" smtClean="0"/>
              <a:t>metriği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aynı</a:t>
            </a:r>
            <a:r>
              <a:rPr lang="en-GB" dirty="0" smtClean="0"/>
              <a:t> </a:t>
            </a:r>
            <a:r>
              <a:rPr lang="en-GB" dirty="0" err="1" smtClean="0"/>
              <a:t>metrikteki</a:t>
            </a:r>
            <a:r>
              <a:rPr lang="en-GB" dirty="0" smtClean="0"/>
              <a:t> logistic </a:t>
            </a:r>
            <a:r>
              <a:rPr lang="en-GB" dirty="0" err="1" smtClean="0"/>
              <a:t>parametrelere</a:t>
            </a:r>
            <a:r>
              <a:rPr lang="en-GB" dirty="0" smtClean="0"/>
              <a:t> </a:t>
            </a:r>
            <a:r>
              <a:rPr lang="en-GB" dirty="0" err="1" smtClean="0"/>
              <a:t>dönüştürüyor</a:t>
            </a:r>
            <a:r>
              <a:rPr lang="en-GB" dirty="0" smtClean="0"/>
              <a:t>. </a:t>
            </a:r>
            <a:r>
              <a:rPr lang="en-GB" dirty="0" err="1" smtClean="0"/>
              <a:t>Daha</a:t>
            </a:r>
            <a:r>
              <a:rPr lang="en-GB" dirty="0" smtClean="0"/>
              <a:t> </a:t>
            </a:r>
            <a:r>
              <a:rPr lang="en-GB" dirty="0" err="1" smtClean="0"/>
              <a:t>kolay</a:t>
            </a:r>
            <a:r>
              <a:rPr lang="en-GB" dirty="0" smtClean="0"/>
              <a:t> </a:t>
            </a:r>
            <a:r>
              <a:rPr lang="en-GB" dirty="0" err="1" smtClean="0"/>
              <a:t>yorumlanabilr</a:t>
            </a:r>
            <a:r>
              <a:rPr lang="en-GB" dirty="0" smtClean="0"/>
              <a:t> hale </a:t>
            </a:r>
            <a:r>
              <a:rPr lang="en-GB" dirty="0" err="1" smtClean="0"/>
              <a:t>getiriyor</a:t>
            </a:r>
            <a:r>
              <a:rPr lang="en-GB" dirty="0" smtClean="0"/>
              <a:t>. D </a:t>
            </a:r>
            <a:r>
              <a:rPr lang="en-GB" dirty="0" err="1" smtClean="0"/>
              <a:t>olmasa</a:t>
            </a:r>
            <a:r>
              <a:rPr lang="en-GB" dirty="0" smtClean="0"/>
              <a:t>, a, </a:t>
            </a:r>
            <a:r>
              <a:rPr lang="en-GB" dirty="0" err="1" smtClean="0"/>
              <a:t>olduğundan</a:t>
            </a:r>
            <a:r>
              <a:rPr lang="en-GB" dirty="0" smtClean="0"/>
              <a:t> </a:t>
            </a:r>
            <a:r>
              <a:rPr lang="en-GB" dirty="0" err="1" smtClean="0"/>
              <a:t>daha</a:t>
            </a:r>
            <a:r>
              <a:rPr lang="en-GB" dirty="0" smtClean="0"/>
              <a:t> </a:t>
            </a:r>
            <a:r>
              <a:rPr lang="en-GB" dirty="0" err="1" smtClean="0"/>
              <a:t>yüksek</a:t>
            </a:r>
            <a:r>
              <a:rPr lang="en-GB" dirty="0" smtClean="0"/>
              <a:t> </a:t>
            </a:r>
            <a:r>
              <a:rPr lang="en-GB" dirty="0" err="1" smtClean="0"/>
              <a:t>kestirilebiliyor</a:t>
            </a:r>
            <a:r>
              <a:rPr lang="en-GB" dirty="0" smtClean="0"/>
              <a:t>. </a:t>
            </a:r>
            <a:r>
              <a:rPr lang="en-GB" dirty="0" err="1" smtClean="0"/>
              <a:t>Temayül</a:t>
            </a:r>
            <a:r>
              <a:rPr lang="en-GB" dirty="0" smtClean="0"/>
              <a:t> </a:t>
            </a:r>
            <a:r>
              <a:rPr lang="en-GB" dirty="0" err="1" smtClean="0"/>
              <a:t>olmuş</a:t>
            </a:r>
            <a:r>
              <a:rPr lang="en-GB" dirty="0" smtClean="0"/>
              <a:t> </a:t>
            </a:r>
            <a:r>
              <a:rPr lang="en-GB" dirty="0" err="1" smtClean="0"/>
              <a:t>fakat</a:t>
            </a:r>
            <a:r>
              <a:rPr lang="en-GB" dirty="0" smtClean="0"/>
              <a:t> </a:t>
            </a:r>
            <a:r>
              <a:rPr lang="en-GB" dirty="0" err="1" smtClean="0"/>
              <a:t>evrensel</a:t>
            </a:r>
            <a:r>
              <a:rPr lang="en-GB" dirty="0" smtClean="0"/>
              <a:t> </a:t>
            </a:r>
            <a:r>
              <a:rPr lang="en-GB" dirty="0" err="1" smtClean="0"/>
              <a:t>değil</a:t>
            </a:r>
            <a:r>
              <a:rPr lang="en-GB" dirty="0" smtClean="0"/>
              <a:t>.</a:t>
            </a:r>
          </a:p>
          <a:p>
            <a:pPr marL="0" indent="0" algn="r">
              <a:buNone/>
            </a:pPr>
            <a:r>
              <a:rPr lang="en-GB" dirty="0" err="1" smtClean="0"/>
              <a:t>DeMars</a:t>
            </a:r>
            <a:r>
              <a:rPr lang="en-GB" dirty="0" smtClean="0"/>
              <a:t>, 2010, s.7-9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1E59-CA1D-4C23-A134-A13898C681C2}" type="slidenum">
              <a:rPr lang="en-GB" smtClean="0"/>
              <a:t>2</a:t>
            </a:fld>
            <a:endParaRPr lang="en-GB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4408" y="1870075"/>
            <a:ext cx="5755951" cy="121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103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8038" y="1600536"/>
            <a:ext cx="6955464" cy="4486274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Örnek</a:t>
            </a:r>
            <a:r>
              <a:rPr lang="en-GB" dirty="0" smtClean="0"/>
              <a:t> 1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628067"/>
            <a:ext cx="10515600" cy="548895"/>
          </a:xfrm>
        </p:spPr>
        <p:txBody>
          <a:bodyPr/>
          <a:lstStyle/>
          <a:p>
            <a:pPr marL="0" indent="0" algn="r">
              <a:buNone/>
            </a:pPr>
            <a:r>
              <a:rPr lang="en-GB" dirty="0" err="1" smtClean="0"/>
              <a:t>DeMars</a:t>
            </a:r>
            <a:r>
              <a:rPr lang="en-GB" dirty="0" smtClean="0"/>
              <a:t>, 2010, s.10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1E59-CA1D-4C23-A134-A13898C681C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844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6453" y="1690688"/>
            <a:ext cx="7049859" cy="4486274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Örnek</a:t>
            </a:r>
            <a:r>
              <a:rPr lang="en-GB" dirty="0" smtClean="0"/>
              <a:t> 2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628067"/>
            <a:ext cx="10515600" cy="548895"/>
          </a:xfrm>
        </p:spPr>
        <p:txBody>
          <a:bodyPr/>
          <a:lstStyle/>
          <a:p>
            <a:pPr marL="0" indent="0" algn="r">
              <a:buNone/>
            </a:pPr>
            <a:r>
              <a:rPr lang="en-GB" dirty="0" err="1" smtClean="0"/>
              <a:t>DeMars</a:t>
            </a:r>
            <a:r>
              <a:rPr lang="en-GB" dirty="0" smtClean="0"/>
              <a:t>, 2010, s.11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1E59-CA1D-4C23-A134-A13898C681C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807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2471" y="1690688"/>
            <a:ext cx="7354736" cy="4486274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Örnek</a:t>
            </a:r>
            <a:r>
              <a:rPr lang="en-GB" dirty="0" smtClean="0"/>
              <a:t> 3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628067"/>
            <a:ext cx="10515600" cy="548895"/>
          </a:xfrm>
        </p:spPr>
        <p:txBody>
          <a:bodyPr/>
          <a:lstStyle/>
          <a:p>
            <a:pPr marL="0" indent="0" algn="r">
              <a:buNone/>
            </a:pPr>
            <a:r>
              <a:rPr lang="en-GB" dirty="0" err="1" smtClean="0"/>
              <a:t>DeMars</a:t>
            </a:r>
            <a:r>
              <a:rPr lang="en-GB" dirty="0" smtClean="0"/>
              <a:t>, 2010, s.12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1E59-CA1D-4C23-A134-A13898C681C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673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5406" y="1690688"/>
            <a:ext cx="7230414" cy="4669642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Örnek</a:t>
            </a:r>
            <a:r>
              <a:rPr lang="en-GB" dirty="0" smtClean="0"/>
              <a:t> 4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628067"/>
            <a:ext cx="10515600" cy="548895"/>
          </a:xfrm>
        </p:spPr>
        <p:txBody>
          <a:bodyPr/>
          <a:lstStyle/>
          <a:p>
            <a:pPr marL="0" indent="0" algn="r">
              <a:buNone/>
            </a:pPr>
            <a:r>
              <a:rPr lang="en-GB" dirty="0" err="1" smtClean="0"/>
              <a:t>DeMars</a:t>
            </a:r>
            <a:r>
              <a:rPr lang="en-GB" dirty="0" smtClean="0"/>
              <a:t>, 2010, s.12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1E59-CA1D-4C23-A134-A13898C681C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214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1866" y="1690688"/>
            <a:ext cx="7109406" cy="4637593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Örnek</a:t>
            </a:r>
            <a:r>
              <a:rPr lang="en-GB" dirty="0" smtClean="0"/>
              <a:t> 5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784526"/>
            <a:ext cx="10515600" cy="548895"/>
          </a:xfrm>
        </p:spPr>
        <p:txBody>
          <a:bodyPr/>
          <a:lstStyle/>
          <a:p>
            <a:pPr marL="0" indent="0" algn="r">
              <a:buNone/>
            </a:pPr>
            <a:r>
              <a:rPr lang="en-GB" dirty="0" err="1" smtClean="0"/>
              <a:t>DeMars</a:t>
            </a:r>
            <a:r>
              <a:rPr lang="en-GB" dirty="0" smtClean="0"/>
              <a:t>, 2010, s.14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1E59-CA1D-4C23-A134-A13898C681C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234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1251" y="1667955"/>
            <a:ext cx="7244568" cy="4688395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Örnek</a:t>
            </a:r>
            <a:r>
              <a:rPr lang="en-GB" dirty="0" smtClean="0"/>
              <a:t> 6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807455"/>
            <a:ext cx="10515600" cy="548895"/>
          </a:xfrm>
        </p:spPr>
        <p:txBody>
          <a:bodyPr/>
          <a:lstStyle/>
          <a:p>
            <a:pPr marL="0" indent="0" algn="r">
              <a:buNone/>
            </a:pPr>
            <a:r>
              <a:rPr lang="en-GB" dirty="0" err="1" smtClean="0"/>
              <a:t>DeMars</a:t>
            </a:r>
            <a:r>
              <a:rPr lang="en-GB" dirty="0" smtClean="0"/>
              <a:t>, 2010, s.15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1E59-CA1D-4C23-A134-A13898C681C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692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/>
              <a:t>Rasch</a:t>
            </a:r>
            <a:r>
              <a:rPr lang="en-GB" b="1" dirty="0" smtClean="0"/>
              <a:t> Model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Rasch</a:t>
            </a:r>
            <a:r>
              <a:rPr lang="en-GB" dirty="0" smtClean="0"/>
              <a:t> model (</a:t>
            </a:r>
            <a:r>
              <a:rPr lang="en-GB" dirty="0" err="1" smtClean="0"/>
              <a:t>Rasch</a:t>
            </a:r>
            <a:r>
              <a:rPr lang="en-GB" dirty="0" smtClean="0"/>
              <a:t>, 1960, 1980), </a:t>
            </a:r>
            <a:r>
              <a:rPr lang="en-GB" dirty="0" err="1" smtClean="0"/>
              <a:t>matematiksel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1PL’ye </a:t>
            </a:r>
            <a:r>
              <a:rPr lang="en-GB" dirty="0" err="1" smtClean="0"/>
              <a:t>eşit</a:t>
            </a:r>
            <a:r>
              <a:rPr lang="en-GB" dirty="0" smtClean="0"/>
              <a:t>. </a:t>
            </a:r>
            <a:r>
              <a:rPr lang="en-GB" dirty="0" err="1" smtClean="0"/>
              <a:t>Fakat</a:t>
            </a:r>
            <a:r>
              <a:rPr lang="en-GB" dirty="0" smtClean="0"/>
              <a:t> </a:t>
            </a:r>
            <a:r>
              <a:rPr lang="en-GB" dirty="0" err="1" smtClean="0"/>
              <a:t>MTK’dan</a:t>
            </a:r>
            <a:r>
              <a:rPr lang="en-GB" dirty="0" smtClean="0"/>
              <a:t> </a:t>
            </a:r>
            <a:r>
              <a:rPr lang="en-GB" dirty="0" err="1" smtClean="0"/>
              <a:t>ayrı</a:t>
            </a:r>
            <a:r>
              <a:rPr lang="en-GB" dirty="0" smtClean="0"/>
              <a:t> </a:t>
            </a:r>
            <a:r>
              <a:rPr lang="en-GB" dirty="0" err="1" smtClean="0"/>
              <a:t>geliştirildiğinden</a:t>
            </a:r>
            <a:r>
              <a:rPr lang="en-GB" dirty="0" smtClean="0"/>
              <a:t> 2PL’nin </a:t>
            </a:r>
            <a:r>
              <a:rPr lang="en-GB" dirty="0" err="1" smtClean="0"/>
              <a:t>özel</a:t>
            </a:r>
            <a:r>
              <a:rPr lang="en-GB" dirty="0" smtClean="0"/>
              <a:t> </a:t>
            </a:r>
            <a:r>
              <a:rPr lang="en-GB" dirty="0" err="1" smtClean="0"/>
              <a:t>hali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belirtilmiyor</a:t>
            </a:r>
            <a:r>
              <a:rPr lang="en-GB" dirty="0" smtClean="0"/>
              <a:t>.</a:t>
            </a:r>
          </a:p>
          <a:p>
            <a:r>
              <a:rPr lang="en-GB" dirty="0" smtClean="0"/>
              <a:t>Rash model, “log-odds </a:t>
            </a:r>
            <a:r>
              <a:rPr lang="en-GB" dirty="0" err="1" smtClean="0"/>
              <a:t>oranı</a:t>
            </a:r>
            <a:r>
              <a:rPr lang="en-GB" dirty="0" smtClean="0"/>
              <a:t>” </a:t>
            </a:r>
            <a:r>
              <a:rPr lang="en-GB" dirty="0" err="1" smtClean="0"/>
              <a:t>veya</a:t>
            </a:r>
            <a:r>
              <a:rPr lang="en-GB" dirty="0" smtClean="0"/>
              <a:t> “logit”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bilinen</a:t>
            </a:r>
            <a:r>
              <a:rPr lang="en-GB" dirty="0" smtClean="0"/>
              <a:t> P/(1-P) </a:t>
            </a:r>
            <a:r>
              <a:rPr lang="en-GB" dirty="0" err="1" smtClean="0"/>
              <a:t>tanımlamasına</a:t>
            </a:r>
            <a:r>
              <a:rPr lang="en-GB" dirty="0" smtClean="0"/>
              <a:t> </a:t>
            </a:r>
            <a:r>
              <a:rPr lang="en-GB" dirty="0" err="1" smtClean="0"/>
              <a:t>dayalı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Genel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1PL </a:t>
            </a:r>
            <a:r>
              <a:rPr lang="en-GB" dirty="0" err="1" smtClean="0"/>
              <a:t>formülünde</a:t>
            </a:r>
            <a:r>
              <a:rPr lang="en-GB" dirty="0" smtClean="0"/>
              <a:t> a=1 </a:t>
            </a:r>
            <a:r>
              <a:rPr lang="en-GB" dirty="0" err="1" smtClean="0"/>
              <a:t>alınıp</a:t>
            </a:r>
            <a:r>
              <a:rPr lang="en-GB" dirty="0" smtClean="0"/>
              <a:t> D </a:t>
            </a:r>
            <a:r>
              <a:rPr lang="en-GB" dirty="0" err="1" smtClean="0"/>
              <a:t>ihmal</a:t>
            </a:r>
            <a:r>
              <a:rPr lang="en-GB" dirty="0" smtClean="0"/>
              <a:t> </a:t>
            </a:r>
            <a:r>
              <a:rPr lang="en-GB" dirty="0" err="1" smtClean="0"/>
              <a:t>edildiğinde</a:t>
            </a:r>
            <a:r>
              <a:rPr lang="en-GB" dirty="0" smtClean="0"/>
              <a:t> </a:t>
            </a:r>
            <a:r>
              <a:rPr lang="en-GB" dirty="0" err="1" smtClean="0"/>
              <a:t>Rasch</a:t>
            </a:r>
            <a:r>
              <a:rPr lang="en-GB" dirty="0" smtClean="0"/>
              <a:t> model </a:t>
            </a:r>
            <a:r>
              <a:rPr lang="en-GB" dirty="0" err="1" smtClean="0"/>
              <a:t>temel</a:t>
            </a:r>
            <a:r>
              <a:rPr lang="en-GB" dirty="0" smtClean="0"/>
              <a:t> </a:t>
            </a:r>
            <a:r>
              <a:rPr lang="en-GB" dirty="0" err="1" smtClean="0"/>
              <a:t>formülü</a:t>
            </a:r>
            <a:r>
              <a:rPr lang="en-GB" dirty="0" smtClean="0"/>
              <a:t> </a:t>
            </a:r>
            <a:r>
              <a:rPr lang="en-GB" dirty="0" err="1" smtClean="0"/>
              <a:t>elde</a:t>
            </a:r>
            <a:r>
              <a:rPr lang="en-GB" dirty="0" smtClean="0"/>
              <a:t> </a:t>
            </a:r>
            <a:r>
              <a:rPr lang="en-GB" dirty="0" err="1" smtClean="0"/>
              <a:t>ediliyor</a:t>
            </a:r>
            <a:r>
              <a:rPr lang="en-GB" dirty="0" smtClean="0"/>
              <a:t>. </a:t>
            </a:r>
            <a:r>
              <a:rPr lang="en-GB" dirty="0" err="1" smtClean="0"/>
              <a:t>Sembolik</a:t>
            </a:r>
            <a:r>
              <a:rPr lang="en-GB" dirty="0" smtClean="0"/>
              <a:t> </a:t>
            </a:r>
            <a:r>
              <a:rPr lang="en-GB" dirty="0" err="1" smtClean="0"/>
              <a:t>gösterimler</a:t>
            </a:r>
            <a:r>
              <a:rPr lang="en-GB" dirty="0" smtClean="0"/>
              <a:t> de </a:t>
            </a:r>
            <a:r>
              <a:rPr lang="en-GB" dirty="0" err="1" smtClean="0"/>
              <a:t>farklı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 algn="r">
              <a:buNone/>
            </a:pPr>
            <a:r>
              <a:rPr lang="en-GB" dirty="0" err="1" smtClean="0"/>
              <a:t>DeMars</a:t>
            </a:r>
            <a:r>
              <a:rPr lang="en-GB" dirty="0" smtClean="0"/>
              <a:t>, 2010, s.15-16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1E59-CA1D-4C23-A134-A13898C681C2}" type="slidenum">
              <a:rPr lang="en-GB" smtClean="0"/>
              <a:t>9</a:t>
            </a:fld>
            <a:endParaRPr lang="en-GB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442" y="4664566"/>
            <a:ext cx="3011488" cy="93345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172" y="4664566"/>
            <a:ext cx="321945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087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402</Words>
  <Application>Microsoft Office PowerPoint</Application>
  <PresentationFormat>Geniş ekran</PresentationFormat>
  <Paragraphs>58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Madde Tepki Kuramı </vt:lpstr>
      <vt:lpstr>Dichotomous Maddelere Yönelik Modeller</vt:lpstr>
      <vt:lpstr>Örnek 1</vt:lpstr>
      <vt:lpstr>Örnek 2</vt:lpstr>
      <vt:lpstr>Örnek 3</vt:lpstr>
      <vt:lpstr>Örnek 4</vt:lpstr>
      <vt:lpstr>Örnek 5</vt:lpstr>
      <vt:lpstr>Örnek 6</vt:lpstr>
      <vt:lpstr>Rasch Model</vt:lpstr>
      <vt:lpstr>Probability and Log-odds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Madde Tepki Kuramı </dc:title>
  <dc:creator>neslihan tuğçe şimşek</dc:creator>
  <cp:lastModifiedBy>neslihan tuğçe şimşek</cp:lastModifiedBy>
  <cp:revision>1</cp:revision>
  <dcterms:created xsi:type="dcterms:W3CDTF">2018-10-04T07:08:45Z</dcterms:created>
  <dcterms:modified xsi:type="dcterms:W3CDTF">2018-10-04T07:10:26Z</dcterms:modified>
</cp:coreProperties>
</file>