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321" r:id="rId37"/>
    <p:sldId id="293" r:id="rId38"/>
    <p:sldId id="292" r:id="rId39"/>
    <p:sldId id="294" r:id="rId40"/>
    <p:sldId id="295" r:id="rId41"/>
    <p:sldId id="297" r:id="rId42"/>
    <p:sldId id="296" r:id="rId43"/>
    <p:sldId id="298" r:id="rId44"/>
    <p:sldId id="313" r:id="rId45"/>
    <p:sldId id="301" r:id="rId46"/>
    <p:sldId id="300" r:id="rId47"/>
    <p:sldId id="302" r:id="rId48"/>
    <p:sldId id="303" r:id="rId49"/>
    <p:sldId id="304" r:id="rId50"/>
    <p:sldId id="305" r:id="rId51"/>
    <p:sldId id="306" r:id="rId52"/>
    <p:sldId id="307" r:id="rId53"/>
    <p:sldId id="308" r:id="rId54"/>
    <p:sldId id="309" r:id="rId55"/>
    <p:sldId id="310" r:id="rId56"/>
    <p:sldId id="311" r:id="rId57"/>
    <p:sldId id="319" r:id="rId58"/>
    <p:sldId id="320"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0" autoAdjust="0"/>
  </p:normalViewPr>
  <p:slideViewPr>
    <p:cSldViewPr>
      <p:cViewPr varScale="1">
        <p:scale>
          <a:sx n="50" d="100"/>
          <a:sy n="50" d="100"/>
        </p:scale>
        <p:origin x="1411"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4A267-361E-4047-9E25-6360DD5F7FD1}" type="datetimeFigureOut">
              <a:rPr lang="tr-TR" smtClean="0"/>
              <a:t>2.05.2019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2EDFD-D2D3-4ABC-8137-6715CFEE28C2}" type="slidenum">
              <a:rPr lang="tr-TR" smtClean="0"/>
              <a:t>‹#›</a:t>
            </a:fld>
            <a:endParaRPr lang="tr-TR"/>
          </a:p>
        </p:txBody>
      </p:sp>
    </p:spTree>
    <p:extLst>
      <p:ext uri="{BB962C8B-B14F-4D97-AF65-F5344CB8AC3E}">
        <p14:creationId xmlns:p14="http://schemas.microsoft.com/office/powerpoint/2010/main" val="252032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77557F-03C5-4309-BF7A-BE91AE8EAC87}" type="slidenum">
              <a:rPr lang="tr-TR" smtClean="0"/>
              <a:pPr/>
              <a:t>1</a:t>
            </a:fld>
            <a:endParaRPr lang="tr-TR"/>
          </a:p>
        </p:txBody>
      </p:sp>
    </p:spTree>
    <p:extLst>
      <p:ext uri="{BB962C8B-B14F-4D97-AF65-F5344CB8AC3E}">
        <p14:creationId xmlns:p14="http://schemas.microsoft.com/office/powerpoint/2010/main" val="343369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13</a:t>
            </a:fld>
            <a:endParaRPr lang="tr-TR"/>
          </a:p>
        </p:txBody>
      </p:sp>
    </p:spTree>
    <p:extLst>
      <p:ext uri="{BB962C8B-B14F-4D97-AF65-F5344CB8AC3E}">
        <p14:creationId xmlns:p14="http://schemas.microsoft.com/office/powerpoint/2010/main" val="34280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57</a:t>
            </a:fld>
            <a:endParaRPr lang="tr-TR"/>
          </a:p>
        </p:txBody>
      </p:sp>
    </p:spTree>
    <p:extLst>
      <p:ext uri="{BB962C8B-B14F-4D97-AF65-F5344CB8AC3E}">
        <p14:creationId xmlns:p14="http://schemas.microsoft.com/office/powerpoint/2010/main" val="210418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lı Resim">
    <p:spTree>
      <p:nvGrpSpPr>
        <p:cNvPr id="1" name=""/>
        <p:cNvGrpSpPr/>
        <p:nvPr/>
      </p:nvGrpSpPr>
      <p:grpSpPr>
        <a:xfrm>
          <a:off x="0" y="0"/>
          <a:ext cx="0" cy="0"/>
          <a:chOff x="0" y="0"/>
          <a:chExt cx="0" cy="0"/>
        </a:xfrm>
      </p:grpSpPr>
      <p:sp>
        <p:nvSpPr>
          <p:cNvPr id="5" name="4 Dikdörtgen"/>
          <p:cNvSpPr>
            <a:spLocks noChangeArrowheads="1"/>
          </p:cNvSpPr>
          <p:nvPr/>
        </p:nvSpPr>
        <p:spPr bwMode="auto">
          <a:xfrm>
            <a:off x="0" y="3068960"/>
            <a:ext cx="1512000" cy="657353"/>
          </a:xfrm>
          <a:prstGeom prst="rect">
            <a:avLst/>
          </a:prstGeom>
          <a:solidFill>
            <a:schemeClr val="accent3">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6" name="5 Dikdörtgen"/>
          <p:cNvSpPr>
            <a:spLocks noChangeArrowheads="1"/>
          </p:cNvSpPr>
          <p:nvPr/>
        </p:nvSpPr>
        <p:spPr bwMode="auto">
          <a:xfrm>
            <a:off x="1545866" y="3075929"/>
            <a:ext cx="7598142" cy="650384"/>
          </a:xfrm>
          <a:prstGeom prst="rect">
            <a:avLst/>
          </a:prstGeom>
          <a:solidFill>
            <a:schemeClr val="tx2">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8" name="7 Dikdörtgen"/>
          <p:cNvSpPr/>
          <p:nvPr userDrawn="1"/>
        </p:nvSpPr>
        <p:spPr>
          <a:xfrm>
            <a:off x="1" y="3789040"/>
            <a:ext cx="9144000" cy="30689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7673" tIns="48836" rIns="97673" bIns="48836" anchor="ctr"/>
          <a:lstStyle/>
          <a:p>
            <a:pPr algn="ctr">
              <a:defRPr/>
            </a:pPr>
            <a:endParaRPr lang="tr-TR"/>
          </a:p>
        </p:txBody>
      </p:sp>
      <p:sp>
        <p:nvSpPr>
          <p:cNvPr id="4" name="3 Metin Yer Tutucusu"/>
          <p:cNvSpPr>
            <a:spLocks noGrp="1"/>
          </p:cNvSpPr>
          <p:nvPr>
            <p:ph type="body" sz="half" idx="2"/>
          </p:nvPr>
        </p:nvSpPr>
        <p:spPr>
          <a:xfrm>
            <a:off x="1600200" y="3823319"/>
            <a:ext cx="6716217" cy="685801"/>
          </a:xfrm>
          <a:prstGeom prst="rect">
            <a:avLst/>
          </a:prstGeom>
        </p:spPr>
        <p:txBody>
          <a:bodyPr/>
          <a:lstStyle>
            <a:lvl1pPr marL="0" indent="0">
              <a:buFontTx/>
              <a:buNone/>
              <a:defRPr sz="2100"/>
            </a:lvl1pPr>
            <a:lvl2pPr>
              <a:buFontTx/>
              <a:buNone/>
              <a:defRPr sz="1400"/>
            </a:lvl2pPr>
            <a:lvl3pPr>
              <a:buFontTx/>
              <a:buNone/>
              <a:defRPr sz="1200"/>
            </a:lvl3pPr>
            <a:lvl4pPr>
              <a:buFontTx/>
              <a:buNone/>
              <a:defRPr sz="1100"/>
            </a:lvl4pPr>
            <a:lvl5pPr>
              <a:buFontTx/>
              <a:buNone/>
              <a:defRPr sz="1100"/>
            </a:lvl5pPr>
          </a:lstStyle>
          <a:p>
            <a:pPr lvl="0"/>
            <a:r>
              <a:rPr lang="tr-TR"/>
              <a:t>Asıl metin stillerini düzenlemek için tıklatın</a:t>
            </a:r>
          </a:p>
        </p:txBody>
      </p:sp>
      <p:sp>
        <p:nvSpPr>
          <p:cNvPr id="2" name="1 Başlık"/>
          <p:cNvSpPr>
            <a:spLocks noGrp="1"/>
          </p:cNvSpPr>
          <p:nvPr>
            <p:ph type="title"/>
          </p:nvPr>
        </p:nvSpPr>
        <p:spPr>
          <a:xfrm>
            <a:off x="1687338" y="3160480"/>
            <a:ext cx="4252815" cy="434345"/>
          </a:xfrm>
          <a:prstGeom prst="rect">
            <a:avLst/>
          </a:prstGeom>
        </p:spPr>
        <p:txBody>
          <a:bodyPr/>
          <a:lstStyle>
            <a:lvl1pPr algn="l">
              <a:buNone/>
              <a:defRPr sz="3400" b="0">
                <a:solidFill>
                  <a:srgbClr val="FFFFFF"/>
                </a:solidFill>
              </a:defRPr>
            </a:lvl1pPr>
          </a:lstStyle>
          <a:p>
            <a:r>
              <a:rPr lang="tr-TR" dirty="0"/>
              <a:t>Asıl başlık stili için tıklatın</a:t>
            </a:r>
            <a:endParaRPr lang="en-US" dirty="0"/>
          </a:p>
        </p:txBody>
      </p:sp>
      <p:sp>
        <p:nvSpPr>
          <p:cNvPr id="9" name="11 Veri Yer Tutucusu"/>
          <p:cNvSpPr>
            <a:spLocks noGrp="1"/>
          </p:cNvSpPr>
          <p:nvPr>
            <p:ph type="dt" sz="half" idx="10"/>
          </p:nvPr>
        </p:nvSpPr>
        <p:spPr>
          <a:xfrm>
            <a:off x="6249018" y="6248990"/>
            <a:ext cx="2666185" cy="365128"/>
          </a:xfrm>
        </p:spPr>
        <p:txBody>
          <a:bodyPr/>
          <a:lstStyle>
            <a:lvl1pPr>
              <a:defRPr/>
            </a:lvl1pPr>
          </a:lstStyle>
          <a:p>
            <a:pPr>
              <a:defRPr/>
            </a:pPr>
            <a:fld id="{F4F5C2C6-4272-4991-B50C-12AA22C1C9DE}" type="datetime1">
              <a:rPr lang="tr-TR" smtClean="0"/>
              <a:pPr>
                <a:defRPr/>
              </a:pPr>
              <a:t>2.05.2019</a:t>
            </a:fld>
            <a:endParaRPr lang="tr-TR"/>
          </a:p>
        </p:txBody>
      </p:sp>
      <p:sp>
        <p:nvSpPr>
          <p:cNvPr id="10" name="13 Altbilgi Yer Tutucusu"/>
          <p:cNvSpPr>
            <a:spLocks noGrp="1"/>
          </p:cNvSpPr>
          <p:nvPr>
            <p:ph type="ftr" sz="quarter" idx="11"/>
          </p:nvPr>
        </p:nvSpPr>
        <p:spPr>
          <a:xfrm>
            <a:off x="1600272" y="6246202"/>
            <a:ext cx="4572001" cy="365128"/>
          </a:xfrm>
        </p:spPr>
        <p:txBody>
          <a:bodyPr/>
          <a:lstStyle>
            <a:lvl1pPr>
              <a:defRPr/>
            </a:lvl1pPr>
          </a:lstStyle>
          <a:p>
            <a:pPr>
              <a:defRPr/>
            </a:pPr>
            <a:endParaRPr lang="tr-TR" dirty="0"/>
          </a:p>
        </p:txBody>
      </p:sp>
      <p:sp>
        <p:nvSpPr>
          <p:cNvPr id="11"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28084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
        <p:nvSpPr>
          <p:cNvPr id="5"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a:xfrm>
            <a:off x="7589478" y="6381328"/>
            <a:ext cx="1230994" cy="365128"/>
          </a:xfrm>
        </p:spPr>
        <p:txBody>
          <a:bodyPr/>
          <a:lstStyle/>
          <a:p>
            <a:pPr>
              <a:defRPr/>
            </a:pPr>
            <a:fld id="{83B264C0-35AC-412E-9356-0C6C68E5B980}" type="datetime1">
              <a:rPr lang="tr-TR" smtClean="0">
                <a:effectLst>
                  <a:outerShdw blurRad="38100" dist="38100" dir="2700000" algn="tl">
                    <a:srgbClr val="000000">
                      <a:alpha val="43137"/>
                    </a:srgbClr>
                  </a:outerShdw>
                </a:effectLst>
              </a:rPr>
              <a:pPr>
                <a:defRPr/>
              </a:pPr>
              <a:t>2.05.2019</a:t>
            </a:fld>
            <a:endParaRPr lang="tr-TR" dirty="0">
              <a:effectLst>
                <a:outerShdw blurRad="38100" dist="38100" dir="2700000" algn="tl">
                  <a:srgbClr val="000000">
                    <a:alpha val="43137"/>
                  </a:srgbClr>
                </a:outerShdw>
              </a:effectLst>
            </a:endParaRPr>
          </a:p>
        </p:txBody>
      </p:sp>
      <p:sp>
        <p:nvSpPr>
          <p:cNvPr id="6" name="5 Altbilgi Yer Tutucusu"/>
          <p:cNvSpPr>
            <a:spLocks noGrp="1"/>
          </p:cNvSpPr>
          <p:nvPr>
            <p:ph type="ftr" sz="quarter" idx="11"/>
          </p:nvPr>
        </p:nvSpPr>
        <p:spPr>
          <a:xfrm>
            <a:off x="107505" y="6381328"/>
            <a:ext cx="1812772" cy="365128"/>
          </a:xfrm>
        </p:spPr>
        <p:txBody>
          <a:bodyPr/>
          <a:lstStyle/>
          <a:p>
            <a:pPr>
              <a:defRPr/>
            </a:pPr>
            <a:endParaRPr lang="tr-TR" dirty="0">
              <a:effectLst>
                <a:outerShdw blurRad="38100" dist="38100" dir="2700000" algn="tl">
                  <a:srgbClr val="000000">
                    <a:alpha val="43137"/>
                  </a:srgbClr>
                </a:outerShdw>
              </a:effectLst>
            </a:endParaRPr>
          </a:p>
        </p:txBody>
      </p:sp>
      <p:sp>
        <p:nvSpPr>
          <p:cNvPr id="9" name="8 Dikdörtgen"/>
          <p:cNvSpPr/>
          <p:nvPr/>
        </p:nvSpPr>
        <p:spPr>
          <a:xfrm>
            <a:off x="2123728" y="3068960"/>
            <a:ext cx="6775728" cy="661720"/>
          </a:xfrm>
          <a:prstGeom prst="rect">
            <a:avLst/>
          </a:prstGeom>
          <a:noFill/>
        </p:spPr>
        <p:txBody>
          <a:bodyPr wrap="square" lIns="97673" tIns="0" rIns="97673" bIns="0" anchor="ctr" anchorCtr="0">
            <a:spAutoFit/>
            <a:scene3d>
              <a:camera prst="orthographicFront"/>
              <a:lightRig rig="soft" dir="t">
                <a:rot lat="0" lon="0" rev="10800000"/>
              </a:lightRig>
            </a:scene3d>
            <a:sp3d>
              <a:bevelT w="27940" h="12700"/>
              <a:contourClr>
                <a:srgbClr val="DDDDDD"/>
              </a:contourClr>
            </a:sp3d>
          </a:bodyPr>
          <a:lstStyle/>
          <a:p>
            <a:pPr algn="ctr">
              <a:defRPr/>
            </a:pPr>
            <a:r>
              <a:rPr lang="tr-TR" sz="4300" b="1" spc="161" dirty="0">
                <a:ln w="11430"/>
                <a:solidFill>
                  <a:srgbClr val="F8F8F8"/>
                </a:solidFill>
                <a:effectLst>
                  <a:outerShdw blurRad="38100" dist="38100" dir="2700000" algn="tl">
                    <a:srgbClr val="000000">
                      <a:alpha val="43137"/>
                    </a:srgbClr>
                  </a:outerShdw>
                </a:effectLst>
              </a:rPr>
              <a:t>ÖNBÜRO YÖNETİMİ</a:t>
            </a:r>
          </a:p>
        </p:txBody>
      </p:sp>
      <p:sp>
        <p:nvSpPr>
          <p:cNvPr id="7" name="1 Başlık"/>
          <p:cNvSpPr txBox="1">
            <a:spLocks/>
          </p:cNvSpPr>
          <p:nvPr/>
        </p:nvSpPr>
        <p:spPr bwMode="auto">
          <a:xfrm>
            <a:off x="1429893" y="404664"/>
            <a:ext cx="6245961" cy="2314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673" tIns="48836" rIns="97673" bIns="48836">
            <a:spAutoFit/>
          </a:bodyPr>
          <a:lstStyle>
            <a:defPPr>
              <a:defRPr lang="tr-TR"/>
            </a:defPPr>
            <a:lvl1pPr algn="ctr">
              <a:lnSpc>
                <a:spcPct val="150000"/>
              </a:lnSpc>
              <a:defRPr sz="43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defRPr>
            </a:lvl1pPr>
          </a:lstStyle>
          <a:p>
            <a:r>
              <a:rPr lang="tr-TR" sz="3200" dirty="0">
                <a:effectLst>
                  <a:outerShdw blurRad="50800" algn="tl" rotWithShape="0">
                    <a:srgbClr val="000000"/>
                  </a:outerShdw>
                  <a:reflection blurRad="12700" stA="17000" endPos="50000" dist="50800" dir="5400000" sy="-100000" algn="bl" rotWithShape="0"/>
                </a:effectLst>
              </a:rPr>
              <a:t>Ankara Üniversitesi </a:t>
            </a:r>
          </a:p>
          <a:p>
            <a:r>
              <a:rPr lang="tr-TR" sz="3200" dirty="0">
                <a:effectLst>
                  <a:outerShdw blurRad="50800" algn="tl" rotWithShape="0">
                    <a:srgbClr val="000000"/>
                  </a:outerShdw>
                  <a:reflection blurRad="12700" stA="17000" endPos="50000" dist="50800" dir="5400000" sy="-100000" algn="bl" rotWithShape="0"/>
                </a:effectLst>
              </a:rPr>
              <a:t>Beypazarı Meslek Yüksekokulu</a:t>
            </a:r>
          </a:p>
          <a:p>
            <a:r>
              <a:rPr lang="tr-TR" sz="3200" dirty="0">
                <a:effectLst>
                  <a:outerShdw blurRad="50800" algn="tl" rotWithShape="0">
                    <a:srgbClr val="000000"/>
                  </a:outerShdw>
                  <a:reflection blurRad="12700" stA="17000" endPos="50000" dist="50800" dir="5400000" sy="-100000" algn="bl" rotWithShape="0"/>
                </a:effectLst>
              </a:rPr>
              <a:t>Turizm ve Otel İşletmeciliği</a:t>
            </a:r>
          </a:p>
        </p:txBody>
      </p:sp>
      <p:sp>
        <p:nvSpPr>
          <p:cNvPr id="3" name="Dikdörtgen 2"/>
          <p:cNvSpPr/>
          <p:nvPr/>
        </p:nvSpPr>
        <p:spPr>
          <a:xfrm>
            <a:off x="107504" y="4437112"/>
            <a:ext cx="9036496" cy="1815882"/>
          </a:xfrm>
          <a:prstGeom prst="rect">
            <a:avLst/>
          </a:prstGeom>
        </p:spPr>
        <p:txBody>
          <a:bodyPr wrap="square">
            <a:spAutoFit/>
          </a:bodyPr>
          <a:lstStyle/>
          <a:p>
            <a:r>
              <a:rPr lang="tr-TR" sz="2800" b="1" dirty="0"/>
              <a:t>Dersin kodu: </a:t>
            </a:r>
            <a:r>
              <a:rPr lang="tr-TR" sz="2800" dirty="0" smtClean="0"/>
              <a:t>BTO249</a:t>
            </a:r>
            <a:endParaRPr lang="tr-TR" sz="2800" dirty="0"/>
          </a:p>
          <a:p>
            <a:r>
              <a:rPr lang="tr-TR" sz="2800" b="1" dirty="0"/>
              <a:t>Sorumlu:</a:t>
            </a:r>
            <a:r>
              <a:rPr lang="tr-TR" sz="2800" dirty="0"/>
              <a:t> </a:t>
            </a:r>
            <a:r>
              <a:rPr lang="tr-TR" sz="2800" dirty="0" err="1"/>
              <a:t>Öğr</a:t>
            </a:r>
            <a:r>
              <a:rPr lang="tr-TR" sz="2800" dirty="0"/>
              <a:t>. Gör. Fuat ATASOY</a:t>
            </a:r>
          </a:p>
          <a:p>
            <a:r>
              <a:rPr lang="tr-TR" sz="2800" b="1" dirty="0"/>
              <a:t>Ünite:</a:t>
            </a:r>
            <a:r>
              <a:rPr lang="tr-TR" sz="2800" dirty="0"/>
              <a:t> 8</a:t>
            </a:r>
          </a:p>
          <a:p>
            <a:r>
              <a:rPr lang="tr-TR" sz="2800" b="1" dirty="0"/>
              <a:t>Ünitenin </a:t>
            </a:r>
            <a:r>
              <a:rPr lang="tr-TR" sz="2800" b="1" dirty="0" err="1"/>
              <a:t>adı:Gece</a:t>
            </a:r>
            <a:r>
              <a:rPr lang="tr-TR" sz="2800" b="1" dirty="0"/>
              <a:t> Denetimi</a:t>
            </a:r>
            <a:endParaRPr lang="tr-TR" sz="2800" dirty="0"/>
          </a:p>
        </p:txBody>
      </p:sp>
    </p:spTree>
    <p:custDataLst>
      <p:tags r:id="rId1"/>
    </p:custDataLst>
    <p:extLst>
      <p:ext uri="{BB962C8B-B14F-4D97-AF65-F5344CB8AC3E}">
        <p14:creationId xmlns:p14="http://schemas.microsoft.com/office/powerpoint/2010/main" val="3501060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EFA1907-D8BB-46A5-ABDA-9C6F553D64A9}"/>
              </a:ext>
            </a:extLst>
          </p:cNvPr>
          <p:cNvSpPr/>
          <p:nvPr/>
        </p:nvSpPr>
        <p:spPr>
          <a:xfrm>
            <a:off x="1637928" y="128161"/>
            <a:ext cx="5868144" cy="954107"/>
          </a:xfrm>
          <a:prstGeom prst="rect">
            <a:avLst/>
          </a:prstGeom>
        </p:spPr>
        <p:txBody>
          <a:bodyPr wrap="square">
            <a:spAutoFit/>
          </a:bodyPr>
          <a:lstStyle/>
          <a:p>
            <a:r>
              <a:rPr lang="tr-TR" sz="2800" b="1" dirty="0">
                <a:latin typeface="Times New Roman" panose="02020603050405020304" pitchFamily="18" charset="0"/>
                <a:cs typeface="Times New Roman" panose="02020603050405020304" pitchFamily="18" charset="0"/>
              </a:rPr>
              <a:t>Gece Denetimi Süreci ve Etkinlikler </a:t>
            </a:r>
            <a:br>
              <a:rPr lang="tr-TR" sz="2800" b="1" dirty="0">
                <a:latin typeface="Times New Roman" panose="02020603050405020304" pitchFamily="18" charset="0"/>
                <a:cs typeface="Times New Roman" panose="02020603050405020304" pitchFamily="18" charset="0"/>
              </a:rPr>
            </a:br>
            <a:endParaRPr lang="tr-TR" sz="2800" b="1"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E4A831DB-6475-4D10-8193-8903AABE47AD}"/>
              </a:ext>
            </a:extLst>
          </p:cNvPr>
          <p:cNvSpPr/>
          <p:nvPr/>
        </p:nvSpPr>
        <p:spPr>
          <a:xfrm>
            <a:off x="179512" y="764704"/>
            <a:ext cx="8136904" cy="2677656"/>
          </a:xfrm>
          <a:prstGeom prst="rect">
            <a:avLst/>
          </a:prstGeom>
        </p:spPr>
        <p:txBody>
          <a:bodyPr wrap="square">
            <a:spAutoFit/>
          </a:bodyPr>
          <a:lstStyle/>
          <a:p>
            <a:pPr algn="ctr"/>
            <a:r>
              <a:rPr lang="tr-TR" sz="2400" dirty="0">
                <a:solidFill>
                  <a:srgbClr val="000000"/>
                </a:solidFill>
                <a:latin typeface="Times New Roman" panose="02020603050405020304" pitchFamily="18" charset="0"/>
                <a:cs typeface="Times New Roman" panose="02020603050405020304" pitchFamily="18" charset="0"/>
              </a:rPr>
              <a:t>Yönetim tarafından müşteri hesaplarının </a:t>
            </a:r>
            <a:r>
              <a:rPr lang="tr-TR" sz="2400" b="1" dirty="0">
                <a:latin typeface="Times New Roman" panose="02020603050405020304" pitchFamily="18" charset="0"/>
                <a:cs typeface="Times New Roman" panose="02020603050405020304" pitchFamily="18" charset="0"/>
              </a:rPr>
              <a:t>tutarlılığının kontrol edilmesi </a:t>
            </a:r>
            <a:r>
              <a:rPr lang="tr-TR" sz="2400" dirty="0">
                <a:solidFill>
                  <a:srgbClr val="000000"/>
                </a:solidFill>
                <a:latin typeface="Times New Roman" panose="02020603050405020304" pitchFamily="18" charset="0"/>
                <a:cs typeface="Times New Roman" panose="02020603050405020304" pitchFamily="18" charset="0"/>
              </a:rPr>
              <a:t>ve otel bölümler ve yöneticilerinin </a:t>
            </a:r>
            <a:r>
              <a:rPr lang="tr-TR" sz="2400" b="1" dirty="0">
                <a:solidFill>
                  <a:srgbClr val="FF0000"/>
                </a:solidFill>
                <a:latin typeface="Times New Roman" panose="02020603050405020304" pitchFamily="18" charset="0"/>
                <a:cs typeface="Times New Roman" panose="02020603050405020304" pitchFamily="18" charset="0"/>
              </a:rPr>
              <a:t>etkinlik göstergelerinin </a:t>
            </a:r>
            <a:r>
              <a:rPr lang="tr-TR" sz="2400" dirty="0">
                <a:solidFill>
                  <a:srgbClr val="000000"/>
                </a:solidFill>
                <a:latin typeface="Times New Roman" panose="02020603050405020304" pitchFamily="18" charset="0"/>
                <a:cs typeface="Times New Roman" panose="02020603050405020304" pitchFamily="18" charset="0"/>
              </a:rPr>
              <a:t>izlenmesi amacıyla yapılan bir denetim, </a:t>
            </a:r>
            <a:r>
              <a:rPr lang="tr-TR" sz="2400" b="1" dirty="0">
                <a:solidFill>
                  <a:srgbClr val="000000"/>
                </a:solidFill>
                <a:latin typeface="Times New Roman" panose="02020603050405020304" pitchFamily="18" charset="0"/>
                <a:cs typeface="Times New Roman" panose="02020603050405020304" pitchFamily="18" charset="0"/>
              </a:rPr>
              <a:t>etkinliklerin ve parasal verilerin doğruluğunun</a:t>
            </a:r>
            <a:r>
              <a:rPr lang="tr-TR" sz="2400" dirty="0">
                <a:solidFill>
                  <a:srgbClr val="000000"/>
                </a:solidFill>
                <a:latin typeface="Times New Roman" panose="02020603050405020304" pitchFamily="18" charset="0"/>
                <a:cs typeface="Times New Roman" panose="02020603050405020304" pitchFamily="18" charset="0"/>
              </a:rPr>
              <a:t> saptanmasını içeren bir süreç olduğundan gece denetimi önemli bir faaliyettir. Gece denetimi sürecinde yapılan işlemler ise şunlardır: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65AFF44B-B8C5-49FC-A83D-6D5AC1637588}"/>
              </a:ext>
            </a:extLst>
          </p:cNvPr>
          <p:cNvSpPr/>
          <p:nvPr/>
        </p:nvSpPr>
        <p:spPr>
          <a:xfrm>
            <a:off x="179512" y="3325048"/>
            <a:ext cx="8640960"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 Giriş, çıkış denetimi ve oda statüleri ile ilgili uyuşmazlıkların</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çözüme kavuşturulması,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Bölüm gelirlerinin denetlenmesi ve balanslarının tutturulması,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Oda fiyat denetimi ve müşteri hesap kartlarına işlenmesi,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Müşteri kredi limitlerinin izlenmesi,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Alacaklar hesabının düzenlenmesi,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Günün kapatılması ve ön kasa raporunun hazırlanması,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Verilerin korunması ve raporların hazırlanmasıdır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67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74503EE-D3D2-4220-B619-E1454ADBB92F}"/>
              </a:ext>
            </a:extLst>
          </p:cNvPr>
          <p:cNvSpPr/>
          <p:nvPr/>
        </p:nvSpPr>
        <p:spPr>
          <a:xfrm>
            <a:off x="179512" y="548680"/>
            <a:ext cx="8856984" cy="5509200"/>
          </a:xfrm>
          <a:prstGeom prst="rect">
            <a:avLst/>
          </a:prstGeom>
        </p:spPr>
        <p:txBody>
          <a:bodyPr wrap="square">
            <a:spAutoFit/>
          </a:bodyPr>
          <a:lstStyle/>
          <a:p>
            <a:pPr algn="ctr"/>
            <a:r>
              <a:rPr lang="tr-TR" sz="4400" dirty="0">
                <a:solidFill>
                  <a:srgbClr val="000000"/>
                </a:solidFill>
                <a:latin typeface="Times New Roman" panose="02020603050405020304" pitchFamily="18" charset="0"/>
                <a:cs typeface="Times New Roman" panose="02020603050405020304" pitchFamily="18" charset="0"/>
              </a:rPr>
              <a:t>Gece denetçisi, bu işlemleri yaparken çok büyük bir sorumluluk almakta ve gerektiğinde </a:t>
            </a:r>
            <a:r>
              <a:rPr lang="tr-TR" sz="4400" b="1" dirty="0">
                <a:solidFill>
                  <a:srgbClr val="FF0000"/>
                </a:solidFill>
                <a:latin typeface="Times New Roman" panose="02020603050405020304" pitchFamily="18" charset="0"/>
                <a:cs typeface="Times New Roman" panose="02020603050405020304" pitchFamily="18" charset="0"/>
              </a:rPr>
              <a:t>ön büro yöneticisinin </a:t>
            </a:r>
            <a:r>
              <a:rPr lang="tr-TR" sz="4400" b="1" dirty="0">
                <a:solidFill>
                  <a:srgbClr val="000000"/>
                </a:solidFill>
                <a:latin typeface="Times New Roman" panose="02020603050405020304" pitchFamily="18" charset="0"/>
                <a:cs typeface="Times New Roman" panose="02020603050405020304" pitchFamily="18" charset="0"/>
              </a:rPr>
              <a:t>yetkilerini</a:t>
            </a:r>
            <a:r>
              <a:rPr lang="tr-TR" sz="4400" dirty="0">
                <a:solidFill>
                  <a:srgbClr val="000000"/>
                </a:solidFill>
                <a:latin typeface="Times New Roman" panose="02020603050405020304" pitchFamily="18" charset="0"/>
                <a:cs typeface="Times New Roman" panose="02020603050405020304" pitchFamily="18" charset="0"/>
              </a:rPr>
              <a:t> kullanmaktadır. Bu nedenle ön büroda kariyer yapmak isteyenler için mutlaka öğrenilmesi gereken bir iştir. </a:t>
            </a:r>
            <a:r>
              <a:rPr lang="tr-TR" sz="4400" dirty="0">
                <a:latin typeface="Times New Roman" panose="02020603050405020304" pitchFamily="18" charset="0"/>
                <a:cs typeface="Times New Roman" panose="02020603050405020304" pitchFamily="18" charset="0"/>
              </a:rPr>
              <a:t/>
            </a:r>
            <a:br>
              <a:rPr lang="tr-TR" sz="4400"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2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9B4DDCC-887E-4D2C-BD04-BE0656ED1A61}"/>
              </a:ext>
            </a:extLst>
          </p:cNvPr>
          <p:cNvSpPr/>
          <p:nvPr/>
        </p:nvSpPr>
        <p:spPr>
          <a:xfrm>
            <a:off x="611560" y="1228397"/>
            <a:ext cx="8352928" cy="3785652"/>
          </a:xfrm>
          <a:prstGeom prst="rect">
            <a:avLst/>
          </a:prstGeom>
        </p:spPr>
        <p:txBody>
          <a:bodyPr wrap="square">
            <a:spAutoFit/>
          </a:bodyPr>
          <a:lstStyle/>
          <a:p>
            <a:pPr algn="ctr"/>
            <a:r>
              <a:rPr lang="tr-TR" sz="4000" b="1" dirty="0">
                <a:solidFill>
                  <a:srgbClr val="000000"/>
                </a:solidFill>
                <a:latin typeface="Times New Roman" panose="02020603050405020304" pitchFamily="18" charset="0"/>
                <a:cs typeface="Times New Roman" panose="02020603050405020304" pitchFamily="18" charset="0"/>
              </a:rPr>
              <a:t>Mesaj / Seyir Defteri (</a:t>
            </a:r>
            <a:r>
              <a:rPr lang="tr-TR" sz="4000" b="1" dirty="0" err="1">
                <a:solidFill>
                  <a:srgbClr val="000000"/>
                </a:solidFill>
                <a:latin typeface="Times New Roman" panose="02020603050405020304" pitchFamily="18" charset="0"/>
                <a:cs typeface="Times New Roman" panose="02020603050405020304" pitchFamily="18" charset="0"/>
              </a:rPr>
              <a:t>Log</a:t>
            </a:r>
            <a:r>
              <a:rPr lang="tr-TR" sz="4000" b="1" dirty="0">
                <a:solidFill>
                  <a:srgbClr val="000000"/>
                </a:solidFill>
                <a:latin typeface="Times New Roman" panose="02020603050405020304" pitchFamily="18" charset="0"/>
                <a:cs typeface="Times New Roman" panose="02020603050405020304" pitchFamily="18" charset="0"/>
              </a:rPr>
              <a:t> </a:t>
            </a:r>
            <a:r>
              <a:rPr lang="tr-TR" sz="4000" b="1" dirty="0" err="1">
                <a:solidFill>
                  <a:srgbClr val="000000"/>
                </a:solidFill>
                <a:latin typeface="Times New Roman" panose="02020603050405020304" pitchFamily="18" charset="0"/>
                <a:cs typeface="Times New Roman" panose="02020603050405020304" pitchFamily="18" charset="0"/>
              </a:rPr>
              <a:t>Book</a:t>
            </a:r>
            <a:r>
              <a:rPr lang="tr-TR" sz="4000" b="1" dirty="0">
                <a:solidFill>
                  <a:srgbClr val="000000"/>
                </a:solidFill>
                <a:latin typeface="Times New Roman" panose="02020603050405020304" pitchFamily="18" charset="0"/>
                <a:cs typeface="Times New Roman" panose="02020603050405020304" pitchFamily="18" charset="0"/>
              </a:rPr>
              <a:t>)</a:t>
            </a:r>
            <a:br>
              <a:rPr lang="tr-TR" sz="4000" b="1" dirty="0">
                <a:solidFill>
                  <a:srgbClr val="000000"/>
                </a:solidFill>
                <a:latin typeface="Times New Roman" panose="02020603050405020304" pitchFamily="18" charset="0"/>
                <a:cs typeface="Times New Roman" panose="02020603050405020304" pitchFamily="18" charset="0"/>
              </a:rPr>
            </a:br>
            <a:r>
              <a:rPr lang="tr-TR" sz="4000" dirty="0">
                <a:solidFill>
                  <a:srgbClr val="000000"/>
                </a:solidFill>
                <a:latin typeface="Times New Roman" panose="02020603050405020304" pitchFamily="18" charset="0"/>
                <a:cs typeface="Times New Roman" panose="02020603050405020304" pitchFamily="18" charset="0"/>
              </a:rPr>
              <a:t>Gece resepsiyon memuru mesaj defteri vasıtasıyla o gün olan tüm</a:t>
            </a:r>
            <a:br>
              <a:rPr lang="tr-TR" sz="4000" dirty="0">
                <a:solidFill>
                  <a:srgbClr val="000000"/>
                </a:solidFill>
                <a:latin typeface="Times New Roman" panose="02020603050405020304" pitchFamily="18" charset="0"/>
                <a:cs typeface="Times New Roman" panose="02020603050405020304" pitchFamily="18" charset="0"/>
              </a:rPr>
            </a:br>
            <a:r>
              <a:rPr lang="tr-TR" sz="4000" dirty="0">
                <a:solidFill>
                  <a:srgbClr val="000000"/>
                </a:solidFill>
                <a:latin typeface="Times New Roman" panose="02020603050405020304" pitchFamily="18" charset="0"/>
                <a:cs typeface="Times New Roman" panose="02020603050405020304" pitchFamily="18" charset="0"/>
              </a:rPr>
              <a:t>olayları ve detaylarını öğrenerek, mesaj defterini imzalar ve şifti teslim alır.</a:t>
            </a:r>
            <a:r>
              <a:rPr lang="tr-TR" sz="4000" dirty="0">
                <a:latin typeface="Times New Roman" panose="02020603050405020304" pitchFamily="18" charset="0"/>
                <a:cs typeface="Times New Roman" panose="02020603050405020304" pitchFamily="18" charset="0"/>
              </a:rPr>
              <a:t> </a:t>
            </a:r>
            <a:br>
              <a:rPr lang="tr-TR" sz="4000" dirty="0">
                <a:latin typeface="Times New Roman" panose="02020603050405020304" pitchFamily="18" charset="0"/>
                <a:cs typeface="Times New Roman" panose="02020603050405020304" pitchFamily="18" charset="0"/>
              </a:rPr>
            </a:br>
            <a:endParaRPr lang="tr-T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62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1B93E9F-DF0C-4C1E-B391-B4D271014CEA}"/>
              </a:ext>
            </a:extLst>
          </p:cNvPr>
          <p:cNvSpPr/>
          <p:nvPr/>
        </p:nvSpPr>
        <p:spPr>
          <a:xfrm>
            <a:off x="611560" y="260648"/>
            <a:ext cx="7920880" cy="1200329"/>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Beklenen Rezervasyonlar ve Çıkışı Geldiği Halde Çıkış Yapmamış Odaların Olması Halinde Yapılacak İşler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B0F86F52-F4B4-4649-B97D-08AD659EEAE2}"/>
              </a:ext>
            </a:extLst>
          </p:cNvPr>
          <p:cNvSpPr/>
          <p:nvPr/>
        </p:nvSpPr>
        <p:spPr>
          <a:xfrm>
            <a:off x="377644" y="1196752"/>
            <a:ext cx="8136904" cy="1938992"/>
          </a:xfrm>
          <a:prstGeom prst="rect">
            <a:avLst/>
          </a:prstGeom>
        </p:spPr>
        <p:txBody>
          <a:bodyPr wrap="square">
            <a:spAutoFit/>
          </a:bodyPr>
          <a:lstStyle/>
          <a:p>
            <a:pPr algn="ctr"/>
            <a:r>
              <a:rPr lang="tr-TR" sz="2400" dirty="0">
                <a:solidFill>
                  <a:srgbClr val="000000"/>
                </a:solidFill>
                <a:latin typeface="Times New Roman" panose="02020603050405020304" pitchFamily="18" charset="0"/>
                <a:cs typeface="Times New Roman" panose="02020603050405020304" pitchFamily="18" charset="0"/>
              </a:rPr>
              <a:t>O gün giriş yapması gerektiği halde yapmamış rezervasyonlar bulunarak nedenleri araştırılır. Bu rezervasyonların bir sonraki güne, zamana aktarılması veya </a:t>
            </a: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err="1">
                <a:solidFill>
                  <a:srgbClr val="FF0000"/>
                </a:solidFill>
                <a:latin typeface="Times New Roman" panose="02020603050405020304" pitchFamily="18" charset="0"/>
                <a:cs typeface="Times New Roman" panose="02020603050405020304" pitchFamily="18" charset="0"/>
              </a:rPr>
              <a:t>no-show</a:t>
            </a:r>
            <a:r>
              <a:rPr lang="tr-TR" sz="2400" b="1" dirty="0">
                <a:solidFill>
                  <a:srgbClr val="FF0000"/>
                </a:solidFill>
                <a:latin typeface="Times New Roman" panose="02020603050405020304" pitchFamily="18" charset="0"/>
                <a:cs typeface="Times New Roman" panose="02020603050405020304" pitchFamily="18" charset="0"/>
              </a:rPr>
              <a:t>’ </a:t>
            </a:r>
            <a:r>
              <a:rPr lang="tr-TR" sz="2400" dirty="0">
                <a:solidFill>
                  <a:srgbClr val="000000"/>
                </a:solidFill>
                <a:latin typeface="Times New Roman" panose="02020603050405020304" pitchFamily="18" charset="0"/>
                <a:cs typeface="Times New Roman" panose="02020603050405020304" pitchFamily="18" charset="0"/>
              </a:rPr>
              <a:t>faturalarının hazırlanması gerekebilir.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3DEB7D05-77E7-4645-95F5-FBEE78994F0B}"/>
              </a:ext>
            </a:extLst>
          </p:cNvPr>
          <p:cNvSpPr/>
          <p:nvPr/>
        </p:nvSpPr>
        <p:spPr>
          <a:xfrm>
            <a:off x="363322" y="2780928"/>
            <a:ext cx="8640960" cy="3416320"/>
          </a:xfrm>
          <a:prstGeom prst="rect">
            <a:avLst/>
          </a:prstGeom>
        </p:spPr>
        <p:txBody>
          <a:bodyPr wrap="square">
            <a:spAutoFit/>
          </a:bodyPr>
          <a:lstStyle/>
          <a:p>
            <a:pPr algn="ctr"/>
            <a:r>
              <a:rPr lang="tr-TR" sz="2400" dirty="0">
                <a:solidFill>
                  <a:srgbClr val="000000"/>
                </a:solidFill>
                <a:latin typeface="Times New Roman" panose="02020603050405020304" pitchFamily="18" charset="0"/>
                <a:cs typeface="Times New Roman" panose="02020603050405020304" pitchFamily="18" charset="0"/>
              </a:rPr>
              <a:t>O gün çıkış yapması gerektiği halde çıkmamış müşterilerle ilgili araştırma yapılır. Müşteri </a:t>
            </a:r>
            <a:r>
              <a:rPr lang="tr-TR" sz="2400" b="1" dirty="0">
                <a:solidFill>
                  <a:srgbClr val="000000"/>
                </a:solidFill>
                <a:latin typeface="Times New Roman" panose="02020603050405020304" pitchFamily="18" charset="0"/>
                <a:cs typeface="Times New Roman" panose="02020603050405020304" pitchFamily="18" charset="0"/>
              </a:rPr>
              <a:t>çıkış yapmış olmasına karşın çıkış işlemleri unutulmuş </a:t>
            </a:r>
            <a:r>
              <a:rPr lang="tr-TR" sz="2400" dirty="0">
                <a:solidFill>
                  <a:srgbClr val="000000"/>
                </a:solidFill>
                <a:latin typeface="Times New Roman" panose="02020603050405020304" pitchFamily="18" charset="0"/>
                <a:cs typeface="Times New Roman" panose="02020603050405020304" pitchFamily="18" charset="0"/>
              </a:rPr>
              <a:t>olabilir. Bu müşterilerin çıkış işlemleri yapılır. Çıkışı yapmaları gerektiği halde kalan müşteriler varsa </a:t>
            </a:r>
            <a:r>
              <a:rPr lang="tr-TR" sz="2400" b="1" dirty="0">
                <a:solidFill>
                  <a:srgbClr val="FF0000"/>
                </a:solidFill>
                <a:latin typeface="Times New Roman" panose="02020603050405020304" pitchFamily="18" charset="0"/>
                <a:cs typeface="Times New Roman" panose="02020603050405020304" pitchFamily="18" charset="0"/>
              </a:rPr>
              <a:t>uzatma </a:t>
            </a:r>
            <a:r>
              <a:rPr lang="tr-TR" sz="2400" dirty="0">
                <a:solidFill>
                  <a:srgbClr val="000000"/>
                </a:solidFill>
                <a:latin typeface="Times New Roman" panose="02020603050405020304" pitchFamily="18" charset="0"/>
                <a:cs typeface="Times New Roman" panose="02020603050405020304" pitchFamily="18" charset="0"/>
              </a:rPr>
              <a:t>yapıp yapmadıkları kontrol edilir. Konaklamasını uzatan odalar varsa ayrılış tarihleri değiştirilir. Ön büro ve kat hizmetleri oda statülerindeki </a:t>
            </a:r>
            <a:r>
              <a:rPr lang="tr-TR" sz="2400" b="1" dirty="0">
                <a:solidFill>
                  <a:srgbClr val="FF0000"/>
                </a:solidFill>
                <a:latin typeface="Times New Roman" panose="02020603050405020304" pitchFamily="18" charset="0"/>
                <a:cs typeface="Times New Roman" panose="02020603050405020304" pitchFamily="18" charset="0"/>
              </a:rPr>
              <a:t>uyuşmazlıklar </a:t>
            </a:r>
            <a:r>
              <a:rPr lang="tr-TR" sz="2400" dirty="0">
                <a:solidFill>
                  <a:srgbClr val="000000"/>
                </a:solidFill>
                <a:latin typeface="Times New Roman" panose="02020603050405020304" pitchFamily="18" charset="0"/>
                <a:cs typeface="Times New Roman" panose="02020603050405020304" pitchFamily="18" charset="0"/>
              </a:rPr>
              <a:t>rapor haline getirilir. Bu işlemler yapıldıktan sonra ikinci aşamaya geçilebilir.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BBE0EE13-9B74-4627-B40B-F3D3D809F1DA}"/>
              </a:ext>
            </a:extLst>
          </p:cNvPr>
          <p:cNvSpPr/>
          <p:nvPr/>
        </p:nvSpPr>
        <p:spPr>
          <a:xfrm>
            <a:off x="213169" y="5934670"/>
            <a:ext cx="8717662" cy="1015663"/>
          </a:xfrm>
          <a:prstGeom prst="rect">
            <a:avLst/>
          </a:prstGeom>
        </p:spPr>
        <p:txBody>
          <a:bodyPr wrap="square">
            <a:spAutoFit/>
          </a:bodyPr>
          <a:lstStyle/>
          <a:p>
            <a:pPr algn="ctr"/>
            <a:r>
              <a:rPr lang="tr-TR" sz="2000" dirty="0">
                <a:solidFill>
                  <a:srgbClr val="000000"/>
                </a:solidFill>
                <a:latin typeface="Times New Roman" panose="02020603050405020304" pitchFamily="18" charset="0"/>
                <a:cs typeface="Times New Roman" panose="02020603050405020304" pitchFamily="18" charset="0"/>
              </a:rPr>
              <a:t>Henüz gelmemiş grup rezervasyonlar varsa bunların </a:t>
            </a:r>
            <a:r>
              <a:rPr lang="tr-TR" sz="2000" dirty="0" err="1">
                <a:solidFill>
                  <a:srgbClr val="000000"/>
                </a:solidFill>
                <a:latin typeface="Times New Roman" panose="02020603050405020304" pitchFamily="18" charset="0"/>
                <a:cs typeface="Times New Roman" panose="02020603050405020304" pitchFamily="18" charset="0"/>
              </a:rPr>
              <a:t>check</a:t>
            </a:r>
            <a:r>
              <a:rPr lang="tr-TR" sz="2000" dirty="0">
                <a:solidFill>
                  <a:srgbClr val="000000"/>
                </a:solidFill>
                <a:latin typeface="Times New Roman" panose="02020603050405020304" pitchFamily="18" charset="0"/>
                <a:cs typeface="Times New Roman" panose="02020603050405020304" pitchFamily="18" charset="0"/>
              </a:rPr>
              <a:t>-in işlemleri için gerekli kontrolleri yapar, blokajları sayar, önlemini alır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53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7CB0B01-40C3-4AA4-87AE-362E6918594F}"/>
              </a:ext>
            </a:extLst>
          </p:cNvPr>
          <p:cNvSpPr/>
          <p:nvPr/>
        </p:nvSpPr>
        <p:spPr>
          <a:xfrm>
            <a:off x="215516" y="188640"/>
            <a:ext cx="8712968" cy="830997"/>
          </a:xfrm>
          <a:prstGeom prst="rect">
            <a:avLst/>
          </a:prstGeom>
        </p:spPr>
        <p:txBody>
          <a:bodyPr wrap="square">
            <a:spAutoFit/>
          </a:bodyPr>
          <a:lstStyle/>
          <a:p>
            <a:r>
              <a:rPr lang="tr-TR" sz="2400" b="1" dirty="0">
                <a:solidFill>
                  <a:srgbClr val="000000"/>
                </a:solidFill>
                <a:latin typeface="Times New Roman" panose="02020603050405020304" pitchFamily="18" charset="0"/>
                <a:cs typeface="Times New Roman" panose="02020603050405020304" pitchFamily="18" charset="0"/>
              </a:rPr>
              <a:t>Bölüm Gelirlerinin Denetlenmesi ve Balanslarının Tutturulması</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69BAD598-B847-4B51-92E7-828E16E0CC5E}"/>
              </a:ext>
            </a:extLst>
          </p:cNvPr>
          <p:cNvSpPr/>
          <p:nvPr/>
        </p:nvSpPr>
        <p:spPr>
          <a:xfrm>
            <a:off x="647564" y="1412776"/>
            <a:ext cx="7848872" cy="4832092"/>
          </a:xfrm>
          <a:prstGeom prst="rect">
            <a:avLst/>
          </a:prstGeom>
        </p:spPr>
        <p:txBody>
          <a:bodyPr wrap="square">
            <a:spAutoFit/>
          </a:bodyPr>
          <a:lstStyle/>
          <a:p>
            <a:pPr algn="ctr"/>
            <a:r>
              <a:rPr lang="tr-TR" sz="2800" dirty="0">
                <a:solidFill>
                  <a:srgbClr val="000000"/>
                </a:solidFill>
                <a:latin typeface="Times New Roman" panose="02020603050405020304" pitchFamily="18" charset="0"/>
                <a:cs typeface="Times New Roman" panose="02020603050405020304" pitchFamily="18" charset="0"/>
              </a:rPr>
              <a:t>Gece saat 24:00 itibariyle gelir getiren tüm bölüm ve ünitelerden kasiyer raporları ön kasaya teslim edilir. Bölüm kasiyerleri ön kasaya</a:t>
            </a:r>
            <a:br>
              <a:rPr lang="tr-TR" sz="2800"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aşağıda belirtilen rapor ve belgeleri teslim etmek zorundadır: </a:t>
            </a:r>
            <a:r>
              <a:rPr lang="tr-TR" sz="2800" b="1" dirty="0">
                <a:solidFill>
                  <a:srgbClr val="FF0000"/>
                </a:solidFill>
                <a:latin typeface="Times New Roman" panose="02020603050405020304" pitchFamily="18" charset="0"/>
                <a:cs typeface="Times New Roman" panose="02020603050405020304" pitchFamily="18" charset="0"/>
              </a:rPr>
              <a:t>Yazar kasa Z raporu, peşin satışların adisyonları ve elde edilen nakit para,</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müşteri hesap kartlarına işlenmemiş kredili satışların adisyonları, adisyon koçanları (ikinci nüshalar) ve toplam satış miktarını gösteren rapor. </a:t>
            </a: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49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1C38EF2-2389-431E-8700-B4F35C082D8A}"/>
              </a:ext>
            </a:extLst>
          </p:cNvPr>
          <p:cNvSpPr/>
          <p:nvPr/>
        </p:nvSpPr>
        <p:spPr>
          <a:xfrm>
            <a:off x="359532" y="116632"/>
            <a:ext cx="8352928" cy="3970318"/>
          </a:xfrm>
          <a:prstGeom prst="rect">
            <a:avLst/>
          </a:prstGeom>
        </p:spPr>
        <p:txBody>
          <a:bodyPr wrap="square">
            <a:spAutoFit/>
          </a:bodyPr>
          <a:lstStyle/>
          <a:p>
            <a:pPr algn="ctr"/>
            <a:r>
              <a:rPr lang="tr-TR" sz="2800" dirty="0">
                <a:solidFill>
                  <a:srgbClr val="000000"/>
                </a:solidFill>
                <a:latin typeface="Times New Roman" panose="02020603050405020304" pitchFamily="18" charset="0"/>
                <a:cs typeface="Times New Roman" panose="02020603050405020304" pitchFamily="18" charset="0"/>
              </a:rPr>
              <a:t>Tüm kredili satış adisyonları müşteri hesap kartlarına işlendikten sonra bölüm gelirlerinin ve müşteri hesaplarının denetimi yapılır. Her bir satış noktası tarafından elde edilen nakit, kredi kartı ödemeleri ve ‘</a:t>
            </a:r>
            <a:r>
              <a:rPr lang="tr-TR" sz="2800" dirty="0" err="1">
                <a:latin typeface="Times New Roman" panose="02020603050405020304" pitchFamily="18" charset="0"/>
                <a:cs typeface="Times New Roman" panose="02020603050405020304" pitchFamily="18" charset="0"/>
              </a:rPr>
              <a:t>city</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ledger</a:t>
            </a:r>
            <a:r>
              <a:rPr lang="tr-TR" sz="2800" dirty="0">
                <a:latin typeface="Times New Roman" panose="02020603050405020304" pitchFamily="18" charset="0"/>
                <a:cs typeface="Times New Roman" panose="02020603050405020304" pitchFamily="18" charset="0"/>
              </a:rPr>
              <a:t>’ müşterilerinin mal ve hizmet alımına ilişkin imzalı belgeler tasnif edilmeli ve bölüm kasiyerinin verdiği raporla karşılaştırılarak denetlenmelidir. </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C9F57695-3CD1-47E8-8C02-C3DD441F9CF5}"/>
              </a:ext>
            </a:extLst>
          </p:cNvPr>
          <p:cNvSpPr/>
          <p:nvPr/>
        </p:nvSpPr>
        <p:spPr>
          <a:xfrm>
            <a:off x="179512" y="3318570"/>
            <a:ext cx="8784976" cy="3539430"/>
          </a:xfrm>
          <a:prstGeom prst="rect">
            <a:avLst/>
          </a:prstGeom>
        </p:spPr>
        <p:txBody>
          <a:bodyPr wrap="square">
            <a:spAutoFit/>
          </a:bodyPr>
          <a:lstStyle/>
          <a:p>
            <a:pPr algn="ctr"/>
            <a:r>
              <a:rPr lang="tr-TR" sz="2800" dirty="0">
                <a:solidFill>
                  <a:srgbClr val="000000"/>
                </a:solidFill>
                <a:latin typeface="Times New Roman" panose="02020603050405020304" pitchFamily="18" charset="0"/>
                <a:cs typeface="Times New Roman" panose="02020603050405020304" pitchFamily="18" charset="0"/>
              </a:rPr>
              <a:t>İlgili departmanın ( disko kasası, </a:t>
            </a:r>
            <a:r>
              <a:rPr lang="tr-TR" sz="2800" dirty="0" err="1">
                <a:solidFill>
                  <a:srgbClr val="000000"/>
                </a:solidFill>
                <a:latin typeface="Times New Roman" panose="02020603050405020304" pitchFamily="18" charset="0"/>
                <a:cs typeface="Times New Roman" panose="02020603050405020304" pitchFamily="18" charset="0"/>
              </a:rPr>
              <a:t>restaurant</a:t>
            </a:r>
            <a:r>
              <a:rPr lang="tr-TR" sz="2800" dirty="0">
                <a:solidFill>
                  <a:srgbClr val="000000"/>
                </a:solidFill>
                <a:latin typeface="Times New Roman" panose="02020603050405020304" pitchFamily="18" charset="0"/>
                <a:cs typeface="Times New Roman" panose="02020603050405020304" pitchFamily="18" charset="0"/>
              </a:rPr>
              <a:t> kasası vb. ) düzenlediği kredili satış raporu ile bilgisayar sistemine girilen verilerin toplandığı hasılat raporları karşılaştırılır, hatalar varsa ortaya çıkarılır. İlgili bölümün kredili satış tutarı ile kasiyer raporundaki tutar arasında fark olması durumunda bir hata söz konusudur ve balans tutmuyor demektir.</a:t>
            </a: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41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49891F-2452-40A6-9C98-3271A3055F24}"/>
              </a:ext>
            </a:extLst>
          </p:cNvPr>
          <p:cNvSpPr/>
          <p:nvPr/>
        </p:nvSpPr>
        <p:spPr>
          <a:xfrm>
            <a:off x="179512" y="692696"/>
            <a:ext cx="8784976" cy="4893647"/>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Gün içinde adisyonlar bilgisayardaki müşteri hesaplarına işlenirken yapılan hatalar şunlardır:</a:t>
            </a:r>
          </a:p>
          <a:p>
            <a:endParaRPr lang="tr-TR" sz="24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400" dirty="0">
                <a:solidFill>
                  <a:srgbClr val="000000"/>
                </a:solidFill>
                <a:latin typeface="Times New Roman" panose="02020603050405020304" pitchFamily="18" charset="0"/>
                <a:cs typeface="Times New Roman" panose="02020603050405020304" pitchFamily="18" charset="0"/>
              </a:rPr>
              <a:t>Harcama miktarı müşteri hesap kartına hatalı işlenebilir. Örneğin, 350 TL yerine 35 TL gibi.</a:t>
            </a:r>
          </a:p>
          <a:p>
            <a:pPr marL="342900" indent="-342900">
              <a:buFont typeface="Wingdings" panose="05000000000000000000" pitchFamily="2" charset="2"/>
              <a:buChar char="§"/>
            </a:pPr>
            <a:endParaRPr lang="tr-TR" sz="24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400" dirty="0">
                <a:solidFill>
                  <a:srgbClr val="000000"/>
                </a:solidFill>
                <a:latin typeface="Times New Roman" panose="02020603050405020304" pitchFamily="18" charset="0"/>
                <a:cs typeface="Times New Roman" panose="02020603050405020304" pitchFamily="18" charset="0"/>
              </a:rPr>
              <a:t>Harcama adisyonu bir başka bölüme aitmiş gibi müşteri hesabına işlenebilir. Örneğin, 500 kodlu havuz bar harcaması, 350 kodlu lobi bar olarak işlenebilir.</a:t>
            </a:r>
          </a:p>
          <a:p>
            <a:pPr marL="342900" indent="-342900">
              <a:buFont typeface="Wingdings" panose="05000000000000000000" pitchFamily="2" charset="2"/>
              <a:buChar char="§"/>
            </a:pPr>
            <a:endParaRPr lang="tr-TR" sz="24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400" dirty="0">
                <a:solidFill>
                  <a:srgbClr val="000000"/>
                </a:solidFill>
                <a:latin typeface="Times New Roman" panose="02020603050405020304" pitchFamily="18" charset="0"/>
                <a:cs typeface="Times New Roman" panose="02020603050405020304" pitchFamily="18" charset="0"/>
              </a:rPr>
              <a:t>Harcama başka bir odaya işlenebilir. Örneğin, 502 numaralı oda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yerine 402 numaralı oda gibi.</a:t>
            </a:r>
            <a:r>
              <a:rPr lang="tr-TR" sz="2400" dirty="0">
                <a:latin typeface="Times New Roman" panose="02020603050405020304" pitchFamily="18" charset="0"/>
                <a:cs typeface="Times New Roman" panose="02020603050405020304" pitchFamily="18" charset="0"/>
              </a:rPr>
              <a:t> </a:t>
            </a: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16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834582D-BF62-4752-8AE9-3EAC93D90F04}"/>
              </a:ext>
            </a:extLst>
          </p:cNvPr>
          <p:cNvSpPr/>
          <p:nvPr/>
        </p:nvSpPr>
        <p:spPr>
          <a:xfrm>
            <a:off x="611560" y="188640"/>
            <a:ext cx="7920880" cy="1200329"/>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Oda ve Pansiyon Fiyat Denetiminin Yapılarak Müşteri Hesap Kartlarına (</a:t>
            </a:r>
            <a:r>
              <a:rPr lang="tr-TR" sz="2400" b="1" dirty="0" err="1">
                <a:solidFill>
                  <a:srgbClr val="000000"/>
                </a:solidFill>
                <a:latin typeface="Times New Roman" panose="02020603050405020304" pitchFamily="18" charset="0"/>
                <a:cs typeface="Times New Roman" panose="02020603050405020304" pitchFamily="18" charset="0"/>
              </a:rPr>
              <a:t>folio</a:t>
            </a:r>
            <a:r>
              <a:rPr lang="tr-TR" sz="2400" b="1" dirty="0">
                <a:solidFill>
                  <a:srgbClr val="000000"/>
                </a:solidFill>
                <a:latin typeface="Times New Roman" panose="02020603050405020304" pitchFamily="18" charset="0"/>
                <a:cs typeface="Times New Roman" panose="02020603050405020304" pitchFamily="18" charset="0"/>
              </a:rPr>
              <a:t>)  İşlenmesi</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0683D129-ECB1-4646-BA8C-1807551E9672}"/>
              </a:ext>
            </a:extLst>
          </p:cNvPr>
          <p:cNvSpPr/>
          <p:nvPr/>
        </p:nvSpPr>
        <p:spPr>
          <a:xfrm>
            <a:off x="467544" y="1411593"/>
            <a:ext cx="7920880" cy="4893647"/>
          </a:xfrm>
          <a:prstGeom prst="rect">
            <a:avLst/>
          </a:prstGeom>
        </p:spPr>
        <p:txBody>
          <a:bodyPr wrap="square">
            <a:spAutoFit/>
          </a:bodyPr>
          <a:lstStyle/>
          <a:p>
            <a:pPr algn="ctr"/>
            <a:r>
              <a:rPr lang="tr-TR" sz="2400" dirty="0">
                <a:solidFill>
                  <a:srgbClr val="000000"/>
                </a:solidFill>
                <a:latin typeface="Times New Roman" panose="02020603050405020304" pitchFamily="18" charset="0"/>
                <a:cs typeface="Times New Roman" panose="02020603050405020304" pitchFamily="18" charset="0"/>
              </a:rPr>
              <a:t>Oda fiyatları oda, müşteri ve zamana göre farklılıklar göstermektedir. Dolayısıyla </a:t>
            </a:r>
            <a:r>
              <a:rPr lang="tr-TR" sz="2400" b="1" dirty="0">
                <a:solidFill>
                  <a:srgbClr val="000000"/>
                </a:solidFill>
                <a:latin typeface="Times New Roman" panose="02020603050405020304" pitchFamily="18" charset="0"/>
                <a:cs typeface="Times New Roman" panose="02020603050405020304" pitchFamily="18" charset="0"/>
              </a:rPr>
              <a:t>doğru fiyatın doğru müşterinin hesap kartına </a:t>
            </a:r>
            <a:r>
              <a:rPr lang="tr-TR" sz="2400" dirty="0">
                <a:solidFill>
                  <a:srgbClr val="000000"/>
                </a:solidFill>
                <a:latin typeface="Times New Roman" panose="02020603050405020304" pitchFamily="18" charset="0"/>
                <a:cs typeface="Times New Roman" panose="02020603050405020304" pitchFamily="18" charset="0"/>
              </a:rPr>
              <a:t>işlendiğinin denetlenmesi gerekmektedir. Zaman zaman bilgisayardan kaynaklanan veya personelin dikkatsizliğinden meydana gelen hatalar sonucunda fiyatlar hatalı işlenebilmektedir. </a:t>
            </a:r>
          </a:p>
          <a:p>
            <a:pPr algn="ctr"/>
            <a:endParaRPr lang="tr-TR" sz="2400" dirty="0">
              <a:solidFill>
                <a:srgbClr val="000000"/>
              </a:solidFill>
              <a:latin typeface="Times New Roman" panose="02020603050405020304" pitchFamily="18" charset="0"/>
              <a:cs typeface="Times New Roman" panose="02020603050405020304" pitchFamily="18" charset="0"/>
            </a:endParaRPr>
          </a:p>
          <a:p>
            <a:pPr algn="ctr"/>
            <a:r>
              <a:rPr lang="tr-TR" sz="2400" dirty="0">
                <a:solidFill>
                  <a:srgbClr val="000000"/>
                </a:solidFill>
                <a:latin typeface="Times New Roman" panose="02020603050405020304" pitchFamily="18" charset="0"/>
                <a:cs typeface="Times New Roman" panose="02020603050405020304" pitchFamily="18" charset="0"/>
              </a:rPr>
              <a:t>Gece denetçisi fiyat denetimi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yaparken </a:t>
            </a:r>
            <a:r>
              <a:rPr lang="tr-TR" sz="2400" b="1" dirty="0">
                <a:solidFill>
                  <a:srgbClr val="FF0000"/>
                </a:solidFill>
                <a:latin typeface="Times New Roman" panose="02020603050405020304" pitchFamily="18" charset="0"/>
                <a:cs typeface="Times New Roman" panose="02020603050405020304" pitchFamily="18" charset="0"/>
              </a:rPr>
              <a:t>rezervasyon dosyaları ve seyahat acentesi kontenjan</a:t>
            </a:r>
            <a:r>
              <a:rPr lang="tr-TR" sz="2400" dirty="0">
                <a:solidFill>
                  <a:srgbClr val="000000"/>
                </a:solidFill>
                <a:latin typeface="Times New Roman" panose="02020603050405020304" pitchFamily="18" charset="0"/>
                <a:cs typeface="Times New Roman" panose="02020603050405020304" pitchFamily="18" charset="0"/>
              </a:rPr>
              <a:t> anlaşmalarından yararlanabilir. Ayrıca, otelin oda türlerine göre </a:t>
            </a:r>
            <a:r>
              <a:rPr lang="tr-TR" sz="2400" b="1" dirty="0">
                <a:solidFill>
                  <a:srgbClr val="000000"/>
                </a:solidFill>
                <a:latin typeface="Times New Roman" panose="02020603050405020304" pitchFamily="18" charset="0"/>
                <a:cs typeface="Times New Roman" panose="02020603050405020304" pitchFamily="18" charset="0"/>
              </a:rPr>
              <a:t>kapı fiyatlarını, hafta içi ve hafta sonu fiyatlarını,</a:t>
            </a:r>
            <a:r>
              <a:rPr lang="tr-TR" sz="2400" dirty="0">
                <a:solidFill>
                  <a:srgbClr val="000000"/>
                </a:solidFill>
                <a:latin typeface="Times New Roman" panose="02020603050405020304" pitchFamily="18" charset="0"/>
                <a:cs typeface="Times New Roman" panose="02020603050405020304" pitchFamily="18" charset="0"/>
              </a:rPr>
              <a:t> </a:t>
            </a:r>
            <a:r>
              <a:rPr lang="tr-TR" sz="2400" b="1" dirty="0">
                <a:solidFill>
                  <a:srgbClr val="000000"/>
                </a:solidFill>
                <a:latin typeface="Times New Roman" panose="02020603050405020304" pitchFamily="18" charset="0"/>
                <a:cs typeface="Times New Roman" panose="02020603050405020304" pitchFamily="18" charset="0"/>
              </a:rPr>
              <a:t>sezonluk fiyatlarını </a:t>
            </a:r>
            <a:r>
              <a:rPr lang="tr-TR" sz="2400" dirty="0">
                <a:solidFill>
                  <a:srgbClr val="000000"/>
                </a:solidFill>
                <a:latin typeface="Times New Roman" panose="02020603050405020304" pitchFamily="18" charset="0"/>
                <a:cs typeface="Times New Roman" panose="02020603050405020304" pitchFamily="18" charset="0"/>
              </a:rPr>
              <a:t>çok iyi bilmek zorundadır.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8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833DACC-F771-4498-8483-C969F9BAC618}"/>
              </a:ext>
            </a:extLst>
          </p:cNvPr>
          <p:cNvSpPr/>
          <p:nvPr/>
        </p:nvSpPr>
        <p:spPr>
          <a:xfrm>
            <a:off x="269522" y="366623"/>
            <a:ext cx="8604956" cy="6555641"/>
          </a:xfrm>
          <a:prstGeom prst="rect">
            <a:avLst/>
          </a:prstGeom>
        </p:spPr>
        <p:txBody>
          <a:bodyPr wrap="square">
            <a:spAutoFit/>
          </a:bodyPr>
          <a:lstStyle/>
          <a:p>
            <a:pPr algn="ctr"/>
            <a:r>
              <a:rPr lang="tr-TR" sz="2800" dirty="0">
                <a:solidFill>
                  <a:srgbClr val="000000"/>
                </a:solidFill>
                <a:latin typeface="Times New Roman" panose="02020603050405020304" pitchFamily="18" charset="0"/>
                <a:cs typeface="Times New Roman" panose="02020603050405020304" pitchFamily="18" charset="0"/>
              </a:rPr>
              <a:t>Oda fiyatı </a:t>
            </a:r>
            <a:r>
              <a:rPr lang="tr-TR" sz="2800" b="1" dirty="0">
                <a:solidFill>
                  <a:srgbClr val="FF0000"/>
                </a:solidFill>
                <a:latin typeface="Times New Roman" panose="02020603050405020304" pitchFamily="18" charset="0"/>
                <a:cs typeface="Times New Roman" panose="02020603050405020304" pitchFamily="18" charset="0"/>
              </a:rPr>
              <a:t>günlük sabit </a:t>
            </a:r>
            <a:r>
              <a:rPr lang="tr-TR" sz="2800" dirty="0">
                <a:solidFill>
                  <a:srgbClr val="000000"/>
                </a:solidFill>
                <a:latin typeface="Times New Roman" panose="02020603050405020304" pitchFamily="18" charset="0"/>
                <a:cs typeface="Times New Roman" panose="02020603050405020304" pitchFamily="18" charset="0"/>
              </a:rPr>
              <a:t>bir harcamadır. Fiyat denetimi yapıldıktan sonra otelde kalan tüm müşterilerin hesaplarına </a:t>
            </a:r>
            <a:r>
              <a:rPr lang="tr-TR" sz="2800" b="1" dirty="0">
                <a:solidFill>
                  <a:srgbClr val="000000"/>
                </a:solidFill>
                <a:latin typeface="Times New Roman" panose="02020603050405020304" pitchFamily="18" charset="0"/>
                <a:cs typeface="Times New Roman" panose="02020603050405020304" pitchFamily="18" charset="0"/>
              </a:rPr>
              <a:t>oda fiyatı ( </a:t>
            </a:r>
            <a:r>
              <a:rPr lang="tr-TR" sz="2800" b="1" dirty="0" err="1">
                <a:solidFill>
                  <a:srgbClr val="000000"/>
                </a:solidFill>
                <a:latin typeface="Times New Roman" panose="02020603050405020304" pitchFamily="18" charset="0"/>
                <a:cs typeface="Times New Roman" panose="02020603050405020304" pitchFamily="18" charset="0"/>
              </a:rPr>
              <a:t>room</a:t>
            </a:r>
            <a:r>
              <a:rPr lang="tr-TR" sz="2800" b="1" dirty="0">
                <a:solidFill>
                  <a:srgbClr val="000000"/>
                </a:solidFill>
                <a:latin typeface="Times New Roman" panose="02020603050405020304" pitchFamily="18" charset="0"/>
                <a:cs typeface="Times New Roman" panose="02020603050405020304" pitchFamily="18" charset="0"/>
              </a:rPr>
              <a:t> </a:t>
            </a:r>
            <a:r>
              <a:rPr lang="tr-TR" sz="2800" b="1" dirty="0" err="1">
                <a:solidFill>
                  <a:srgbClr val="000000"/>
                </a:solidFill>
                <a:latin typeface="Times New Roman" panose="02020603050405020304" pitchFamily="18" charset="0"/>
                <a:cs typeface="Times New Roman" panose="02020603050405020304" pitchFamily="18" charset="0"/>
              </a:rPr>
              <a:t>charge</a:t>
            </a:r>
            <a:r>
              <a:rPr lang="tr-TR" sz="2800" b="1" dirty="0">
                <a:solidFill>
                  <a:srgbClr val="000000"/>
                </a:solidFill>
                <a:latin typeface="Times New Roman" panose="02020603050405020304" pitchFamily="18" charset="0"/>
                <a:cs typeface="Times New Roman" panose="02020603050405020304" pitchFamily="18" charset="0"/>
              </a:rPr>
              <a:t>) </a:t>
            </a:r>
            <a:r>
              <a:rPr lang="tr-TR" sz="2800" dirty="0">
                <a:solidFill>
                  <a:srgbClr val="000000"/>
                </a:solidFill>
                <a:latin typeface="Times New Roman" panose="02020603050405020304" pitchFamily="18" charset="0"/>
                <a:cs typeface="Times New Roman" panose="02020603050405020304" pitchFamily="18" charset="0"/>
              </a:rPr>
              <a:t>otomatik olarak gün sonu işleminden önce  işlenir.</a:t>
            </a:r>
            <a:br>
              <a:rPr lang="tr-TR" sz="2800"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Ödenmez (</a:t>
            </a:r>
            <a:r>
              <a:rPr lang="tr-TR" sz="2800" dirty="0" err="1">
                <a:solidFill>
                  <a:srgbClr val="FF0000"/>
                </a:solidFill>
                <a:latin typeface="Times New Roman" panose="02020603050405020304" pitchFamily="18" charset="0"/>
                <a:cs typeface="Times New Roman" panose="02020603050405020304" pitchFamily="18" charset="0"/>
              </a:rPr>
              <a:t>complimentary</a:t>
            </a:r>
            <a:r>
              <a:rPr lang="tr-TR" sz="2800" dirty="0">
                <a:solidFill>
                  <a:srgbClr val="FF0000"/>
                </a:solidFill>
                <a:latin typeface="Times New Roman" panose="02020603050405020304" pitchFamily="18" charset="0"/>
                <a:cs typeface="Times New Roman" panose="02020603050405020304" pitchFamily="18" charset="0"/>
              </a:rPr>
              <a:t> </a:t>
            </a:r>
            <a:r>
              <a:rPr lang="tr-TR" sz="2800" dirty="0" err="1">
                <a:solidFill>
                  <a:srgbClr val="FF0000"/>
                </a:solidFill>
                <a:latin typeface="Times New Roman" panose="02020603050405020304" pitchFamily="18" charset="0"/>
                <a:cs typeface="Times New Roman" panose="02020603050405020304" pitchFamily="18" charset="0"/>
              </a:rPr>
              <a:t>room</a:t>
            </a:r>
            <a:r>
              <a:rPr lang="tr-TR" sz="2800" dirty="0">
                <a:solidFill>
                  <a:srgbClr val="000000"/>
                </a:solidFill>
                <a:latin typeface="Times New Roman" panose="02020603050405020304" pitchFamily="18" charset="0"/>
                <a:cs typeface="Times New Roman" panose="02020603050405020304" pitchFamily="18" charset="0"/>
              </a:rPr>
              <a:t>) veya personel (</a:t>
            </a:r>
            <a:r>
              <a:rPr lang="tr-TR" sz="2800" dirty="0" err="1">
                <a:solidFill>
                  <a:srgbClr val="FF0000"/>
                </a:solidFill>
                <a:latin typeface="Times New Roman" panose="02020603050405020304" pitchFamily="18" charset="0"/>
                <a:cs typeface="Times New Roman" panose="02020603050405020304" pitchFamily="18" charset="0"/>
              </a:rPr>
              <a:t>house-use</a:t>
            </a:r>
            <a:r>
              <a:rPr lang="tr-TR" sz="2800" dirty="0">
                <a:solidFill>
                  <a:srgbClr val="000000"/>
                </a:solidFill>
                <a:latin typeface="Times New Roman" panose="02020603050405020304" pitchFamily="18" charset="0"/>
                <a:cs typeface="Times New Roman" panose="02020603050405020304" pitchFamily="18" charset="0"/>
              </a:rPr>
              <a:t>) odalar dışındaki tüm odalara </a:t>
            </a:r>
            <a:r>
              <a:rPr lang="tr-TR" sz="2800" b="1" dirty="0">
                <a:solidFill>
                  <a:srgbClr val="000000"/>
                </a:solidFill>
                <a:latin typeface="Times New Roman" panose="02020603050405020304" pitchFamily="18" charset="0"/>
                <a:cs typeface="Times New Roman" panose="02020603050405020304" pitchFamily="18" charset="0"/>
              </a:rPr>
              <a:t>eskiden oda fiyatı işlenmez</a:t>
            </a:r>
            <a:r>
              <a:rPr lang="tr-TR" sz="2800" dirty="0">
                <a:solidFill>
                  <a:srgbClr val="000000"/>
                </a:solidFill>
                <a:latin typeface="Times New Roman" panose="02020603050405020304" pitchFamily="18" charset="0"/>
                <a:cs typeface="Times New Roman" panose="02020603050405020304" pitchFamily="18" charset="0"/>
              </a:rPr>
              <a:t> idi. Fakat son senelerde maliye bakanlığı bu odalara da daha sonra düzeltme işlemi yapabilme imkanı sağlayarak oda fiyatlarını işlemeyi zorunlu hale getirmiştir. Yabancı döviz</a:t>
            </a:r>
            <a:br>
              <a:rPr lang="tr-TR" sz="2800"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cinsinden verilen oda fiyatları giriş aylık Merkez Bankası Döviz Alış Kuru üzerinden hesaplanarak işlenmelidir. Ayrıca, oda ve oda fiyatının içindeki pansiyon (BB, HB, FB, ALL) miktarı ayrı ayrı işlenir</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00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CA4D604-42AB-4965-94BA-D4FCAD39A3A8}"/>
              </a:ext>
            </a:extLst>
          </p:cNvPr>
          <p:cNvSpPr/>
          <p:nvPr/>
        </p:nvSpPr>
        <p:spPr>
          <a:xfrm>
            <a:off x="1835696" y="116632"/>
            <a:ext cx="5868144" cy="830997"/>
          </a:xfrm>
          <a:prstGeom prst="rect">
            <a:avLst/>
          </a:prstGeom>
        </p:spPr>
        <p:txBody>
          <a:bodyPr wrap="square">
            <a:spAutoFit/>
          </a:bodyPr>
          <a:lstStyle/>
          <a:p>
            <a:r>
              <a:rPr lang="tr-TR" sz="2400" b="1" dirty="0">
                <a:solidFill>
                  <a:srgbClr val="000000"/>
                </a:solidFill>
                <a:latin typeface="Times New Roman" panose="02020603050405020304" pitchFamily="18" charset="0"/>
                <a:cs typeface="Times New Roman" panose="02020603050405020304" pitchFamily="18" charset="0"/>
              </a:rPr>
              <a:t>Müşteri Kredi Limitlerinin İzlenmesi</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D02E2DCA-170C-435B-A18A-D118FD813E27}"/>
              </a:ext>
            </a:extLst>
          </p:cNvPr>
          <p:cNvSpPr/>
          <p:nvPr/>
        </p:nvSpPr>
        <p:spPr>
          <a:xfrm>
            <a:off x="107504" y="705178"/>
            <a:ext cx="8928992" cy="1569660"/>
          </a:xfrm>
          <a:prstGeom prst="rect">
            <a:avLst/>
          </a:prstGeom>
        </p:spPr>
        <p:txBody>
          <a:bodyPr wrap="square">
            <a:spAutoFit/>
          </a:bodyPr>
          <a:lstStyle/>
          <a:p>
            <a:pPr algn="ctr"/>
            <a:r>
              <a:rPr lang="tr-TR" sz="2400" dirty="0">
                <a:solidFill>
                  <a:srgbClr val="000000"/>
                </a:solidFill>
                <a:latin typeface="Times New Roman" panose="02020603050405020304" pitchFamily="18" charset="0"/>
                <a:cs typeface="Times New Roman" panose="02020603050405020304" pitchFamily="18" charset="0"/>
              </a:rPr>
              <a:t>Otel işletmesi tarafından kendisine tanınan kredi limitine yaklaşan veya aşan müşteriler </a:t>
            </a:r>
            <a:r>
              <a:rPr lang="tr-TR" sz="2400" b="1" dirty="0">
                <a:solidFill>
                  <a:srgbClr val="FF0000"/>
                </a:solidFill>
                <a:latin typeface="Times New Roman" panose="02020603050405020304" pitchFamily="18" charset="0"/>
                <a:cs typeface="Times New Roman" panose="02020603050405020304" pitchFamily="18" charset="0"/>
              </a:rPr>
              <a:t>tahsilat riskini </a:t>
            </a:r>
            <a:r>
              <a:rPr lang="tr-TR" sz="2400" dirty="0">
                <a:solidFill>
                  <a:srgbClr val="000000"/>
                </a:solidFill>
                <a:latin typeface="Times New Roman" panose="02020603050405020304" pitchFamily="18" charset="0"/>
                <a:cs typeface="Times New Roman" panose="02020603050405020304" pitchFamily="18" charset="0"/>
              </a:rPr>
              <a:t>önlemek amacıyla ön büro yönetimi için rapor haline getirilir.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p>
        </p:txBody>
      </p:sp>
      <p:sp>
        <p:nvSpPr>
          <p:cNvPr id="4" name="Dikdörtgen 3">
            <a:extLst>
              <a:ext uri="{FF2B5EF4-FFF2-40B4-BE49-F238E27FC236}">
                <a16:creationId xmlns:a16="http://schemas.microsoft.com/office/drawing/2014/main" id="{EFDB1368-E0B2-4950-BA61-F4439E99C1C7}"/>
              </a:ext>
            </a:extLst>
          </p:cNvPr>
          <p:cNvSpPr/>
          <p:nvPr/>
        </p:nvSpPr>
        <p:spPr>
          <a:xfrm>
            <a:off x="127840" y="2706475"/>
            <a:ext cx="8908655"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Rapor hazırlanırken şu noktalara dikkat edilmelidir: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Otelin müşteriye tanımış olduğu limit,</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Müşteri kredi kartını kullanıyorsa kredi kartını veren kuruluşun tespit ettiği limit,</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Müşterinin statüsü ve olası riskler.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88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9C925E5-878B-4941-808B-5DA9C20602AC}"/>
              </a:ext>
            </a:extLst>
          </p:cNvPr>
          <p:cNvPicPr>
            <a:picLocks noChangeAspect="1"/>
          </p:cNvPicPr>
          <p:nvPr/>
        </p:nvPicPr>
        <p:blipFill>
          <a:blip r:embed="rId2"/>
          <a:stretch>
            <a:fillRect/>
          </a:stretch>
        </p:blipFill>
        <p:spPr>
          <a:xfrm>
            <a:off x="179512" y="260648"/>
            <a:ext cx="8784976" cy="6597352"/>
          </a:xfrm>
          <a:prstGeom prst="rect">
            <a:avLst/>
          </a:prstGeom>
        </p:spPr>
      </p:pic>
    </p:spTree>
    <p:extLst>
      <p:ext uri="{BB962C8B-B14F-4D97-AF65-F5344CB8AC3E}">
        <p14:creationId xmlns:p14="http://schemas.microsoft.com/office/powerpoint/2010/main" val="2541749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BF55E97-FC14-4B63-8054-EC7DED0314A2}"/>
              </a:ext>
            </a:extLst>
          </p:cNvPr>
          <p:cNvSpPr/>
          <p:nvPr/>
        </p:nvSpPr>
        <p:spPr>
          <a:xfrm>
            <a:off x="107504" y="404664"/>
            <a:ext cx="8496944" cy="4985980"/>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Alacaklar Hesabının Düzenlenmesi</a:t>
            </a:r>
          </a:p>
          <a:p>
            <a:pPr algn="just"/>
            <a:endParaRPr lang="tr-TR" b="1" dirty="0">
              <a:solidFill>
                <a:srgbClr val="000000"/>
              </a:solidFill>
              <a:latin typeface="Times New Roman" panose="02020603050405020304" pitchFamily="18" charset="0"/>
              <a:cs typeface="Times New Roman" panose="02020603050405020304" pitchFamily="18" charset="0"/>
            </a:endParaRPr>
          </a:p>
          <a:p>
            <a:pPr algn="ctr"/>
            <a:r>
              <a:rPr lang="tr-TR" b="1" dirty="0">
                <a:solidFill>
                  <a:srgbClr val="000000"/>
                </a:solidFill>
                <a:latin typeface="Times New Roman" panose="02020603050405020304" pitchFamily="18" charset="0"/>
                <a:cs typeface="Times New Roman" panose="02020603050405020304" pitchFamily="18" charset="0"/>
              </a:rPr>
              <a:t/>
            </a:r>
            <a:br>
              <a:rPr lang="tr-TR" b="1"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a:t>
            </a:r>
            <a:r>
              <a:rPr lang="tr-TR" sz="2400" b="1" dirty="0">
                <a:solidFill>
                  <a:srgbClr val="FF0000"/>
                </a:solidFill>
                <a:latin typeface="Times New Roman" panose="02020603050405020304" pitchFamily="18" charset="0"/>
                <a:cs typeface="Times New Roman" panose="02020603050405020304" pitchFamily="18" charset="0"/>
              </a:rPr>
              <a:t>City </a:t>
            </a:r>
            <a:r>
              <a:rPr lang="tr-TR" sz="2400" b="1" dirty="0" err="1">
                <a:solidFill>
                  <a:srgbClr val="FF0000"/>
                </a:solidFill>
                <a:latin typeface="Times New Roman" panose="02020603050405020304" pitchFamily="18" charset="0"/>
                <a:cs typeface="Times New Roman" panose="02020603050405020304" pitchFamily="18" charset="0"/>
              </a:rPr>
              <a:t>ledger</a:t>
            </a:r>
            <a:r>
              <a:rPr lang="tr-TR" sz="2400" dirty="0">
                <a:solidFill>
                  <a:srgbClr val="000000"/>
                </a:solidFill>
                <a:latin typeface="Times New Roman" panose="02020603050405020304" pitchFamily="18" charset="0"/>
                <a:cs typeface="Times New Roman" panose="02020603050405020304" pitchFamily="18" charset="0"/>
              </a:rPr>
              <a:t>’, alacaklar hesabı içinde yer almasına karşın ön büro tarafından takip edilen bir hesaptır. Bu hesapta, otelde konaklamadığı halde otelin mal ve hizmetlerinden yararlanan müşterilerin borç ve alacak kayıtları bulunmaktadır. Gece denetçisi bu hesabı da, otelde konaklayan müşteri hesapları gibi denetlemekle yükümlüdür. Bu hesapları ilgilendiren müşteri harcamaları (</a:t>
            </a:r>
            <a:r>
              <a:rPr lang="tr-TR" sz="2400" dirty="0" err="1">
                <a:solidFill>
                  <a:srgbClr val="000000"/>
                </a:solidFill>
                <a:latin typeface="Times New Roman" panose="02020603050405020304" pitchFamily="18" charset="0"/>
                <a:cs typeface="Times New Roman" panose="02020603050405020304" pitchFamily="18" charset="0"/>
              </a:rPr>
              <a:t>debits</a:t>
            </a:r>
            <a:r>
              <a:rPr lang="tr-TR" sz="2400" dirty="0">
                <a:solidFill>
                  <a:srgbClr val="000000"/>
                </a:solidFill>
                <a:latin typeface="Times New Roman" panose="02020603050405020304" pitchFamily="18" charset="0"/>
                <a:cs typeface="Times New Roman" panose="02020603050405020304" pitchFamily="18" charset="0"/>
              </a:rPr>
              <a:t>) bir araya getirilmeli, incelenmeli ve doğrulukları araştırılmalıdır. Müşterilerin yaptığı ödemeler de bu hesaplara kaydedilmeli ve nakit girişleri ön kasa balans raporu/ön kasa raporunda gösterilmelidir.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68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086F1B-C0E0-42FA-B29B-25412C7DCCBF}"/>
              </a:ext>
            </a:extLst>
          </p:cNvPr>
          <p:cNvSpPr/>
          <p:nvPr/>
        </p:nvSpPr>
        <p:spPr>
          <a:xfrm>
            <a:off x="755576" y="116632"/>
            <a:ext cx="7020780" cy="3970318"/>
          </a:xfrm>
          <a:prstGeom prst="rect">
            <a:avLst/>
          </a:prstGeom>
        </p:spPr>
        <p:txBody>
          <a:bodyPr wrap="square">
            <a:spAutoFit/>
          </a:bodyPr>
          <a:lstStyle/>
          <a:p>
            <a:pPr algn="ctr"/>
            <a:r>
              <a:rPr lang="tr-TR" sz="2800" b="1" dirty="0">
                <a:solidFill>
                  <a:srgbClr val="000000"/>
                </a:solidFill>
                <a:latin typeface="Times New Roman" panose="02020603050405020304" pitchFamily="18" charset="0"/>
                <a:cs typeface="Times New Roman" panose="02020603050405020304" pitchFamily="18" charset="0"/>
              </a:rPr>
              <a:t>Anahtar Kontrolünün Yapılması</a:t>
            </a:r>
          </a:p>
          <a:p>
            <a:pPr algn="ctr"/>
            <a:r>
              <a:rPr lang="tr-TR" sz="2800" dirty="0">
                <a:solidFill>
                  <a:srgbClr val="000000"/>
                </a:solidFill>
                <a:latin typeface="Times New Roman" panose="02020603050405020304" pitchFamily="18" charset="0"/>
                <a:cs typeface="Times New Roman" panose="02020603050405020304" pitchFamily="18" charset="0"/>
              </a:rPr>
              <a:t>Anahtar kontrolü her gece oda raporu yapılmadan gece resepsiyon</a:t>
            </a:r>
            <a:br>
              <a:rPr lang="tr-TR" sz="2800"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memuru tarafından yapılır. Böylece (herhangi bir kaçak müşteri)</a:t>
            </a:r>
            <a:br>
              <a:rPr lang="tr-TR" sz="2800" dirty="0">
                <a:solidFill>
                  <a:srgbClr val="000000"/>
                </a:solidFill>
                <a:latin typeface="Times New Roman" panose="02020603050405020304" pitchFamily="18" charset="0"/>
                <a:cs typeface="Times New Roman" panose="02020603050405020304" pitchFamily="18" charset="0"/>
              </a:rPr>
            </a:br>
            <a:r>
              <a:rPr lang="tr-TR" sz="2800" dirty="0" err="1">
                <a:solidFill>
                  <a:srgbClr val="000000"/>
                </a:solidFill>
                <a:latin typeface="Times New Roman" panose="02020603050405020304" pitchFamily="18" charset="0"/>
                <a:cs typeface="Times New Roman" panose="02020603050405020304" pitchFamily="18" charset="0"/>
              </a:rPr>
              <a:t>inhouse</a:t>
            </a:r>
            <a:r>
              <a:rPr lang="tr-TR" sz="2800" dirty="0">
                <a:solidFill>
                  <a:srgbClr val="000000"/>
                </a:solidFill>
                <a:latin typeface="Times New Roman" panose="02020603050405020304" pitchFamily="18" charset="0"/>
                <a:cs typeface="Times New Roman" panose="02020603050405020304" pitchFamily="18" charset="0"/>
              </a:rPr>
              <a:t> </a:t>
            </a:r>
            <a:r>
              <a:rPr lang="tr-TR" sz="2800" dirty="0" err="1">
                <a:solidFill>
                  <a:srgbClr val="000000"/>
                </a:solidFill>
                <a:latin typeface="Times New Roman" panose="02020603050405020304" pitchFamily="18" charset="0"/>
                <a:cs typeface="Times New Roman" panose="02020603050405020304" pitchFamily="18" charset="0"/>
              </a:rPr>
              <a:t>list’de</a:t>
            </a:r>
            <a:r>
              <a:rPr lang="tr-TR" sz="2800" dirty="0">
                <a:solidFill>
                  <a:srgbClr val="000000"/>
                </a:solidFill>
                <a:latin typeface="Times New Roman" panose="02020603050405020304" pitchFamily="18" charset="0"/>
                <a:cs typeface="Times New Roman" panose="02020603050405020304" pitchFamily="18" charset="0"/>
              </a:rPr>
              <a:t> görünmeyen satılmış oda olup olmadığı ortaya çıkar, duruma göre gerekli oda kontrolleri ve düzeltmeler yapılır</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24BD7A6D-A0D6-47A0-9503-88CB1F0E506C}"/>
              </a:ext>
            </a:extLst>
          </p:cNvPr>
          <p:cNvSpPr/>
          <p:nvPr/>
        </p:nvSpPr>
        <p:spPr>
          <a:xfrm>
            <a:off x="647564" y="3933056"/>
            <a:ext cx="7848872" cy="2246769"/>
          </a:xfrm>
          <a:prstGeom prst="rect">
            <a:avLst/>
          </a:prstGeom>
        </p:spPr>
        <p:txBody>
          <a:bodyPr wrap="square">
            <a:spAutoFit/>
          </a:bodyPr>
          <a:lstStyle/>
          <a:p>
            <a:pPr algn="ctr"/>
            <a:r>
              <a:rPr lang="tr-TR" sz="2800" b="1" dirty="0">
                <a:solidFill>
                  <a:srgbClr val="000000"/>
                </a:solidFill>
                <a:latin typeface="Times New Roman" panose="02020603050405020304" pitchFamily="18" charset="0"/>
                <a:cs typeface="Times New Roman" panose="02020603050405020304" pitchFamily="18" charset="0"/>
              </a:rPr>
              <a:t>Ayrılan Odaların Konaklama Belgelerinin Yerine Konulması</a:t>
            </a:r>
            <a:br>
              <a:rPr lang="tr-TR" sz="2800" b="1"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Ayrılan odaların konaklama kartları </a:t>
            </a:r>
            <a:r>
              <a:rPr lang="tr-TR" sz="2800" dirty="0" err="1">
                <a:solidFill>
                  <a:srgbClr val="000000"/>
                </a:solidFill>
                <a:latin typeface="Times New Roman" panose="02020603050405020304" pitchFamily="18" charset="0"/>
                <a:cs typeface="Times New Roman" panose="02020603050405020304" pitchFamily="18" charset="0"/>
              </a:rPr>
              <a:t>folio</a:t>
            </a:r>
            <a:r>
              <a:rPr lang="tr-TR" sz="2800" dirty="0">
                <a:solidFill>
                  <a:srgbClr val="000000"/>
                </a:solidFill>
                <a:latin typeface="Times New Roman" panose="02020603050405020304" pitchFamily="18" charset="0"/>
                <a:cs typeface="Times New Roman" panose="02020603050405020304" pitchFamily="18" charset="0"/>
              </a:rPr>
              <a:t> </a:t>
            </a:r>
            <a:r>
              <a:rPr lang="tr-TR" sz="2800" dirty="0" err="1">
                <a:solidFill>
                  <a:srgbClr val="000000"/>
                </a:solidFill>
                <a:latin typeface="Times New Roman" panose="02020603050405020304" pitchFamily="18" charset="0"/>
                <a:cs typeface="Times New Roman" panose="02020603050405020304" pitchFamily="18" charset="0"/>
              </a:rPr>
              <a:t>house’dan</a:t>
            </a:r>
            <a:r>
              <a:rPr lang="tr-TR" sz="2800" dirty="0">
                <a:solidFill>
                  <a:srgbClr val="000000"/>
                </a:solidFill>
                <a:latin typeface="Times New Roman" panose="02020603050405020304" pitchFamily="18" charset="0"/>
                <a:cs typeface="Times New Roman" panose="02020603050405020304" pitchFamily="18" charset="0"/>
              </a:rPr>
              <a:t> çıkarılarak ilgili kutuya konur.</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187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123rf.com/450wm/stockyimages/stockyimages1210/stockyimages121000033/15578999-%C3%96n-b%C3%BCro-kad%C4%B1n-asistan-i%C5%9F-yerinde-m%C3%BC%C5%9Fteri-kay%C4%B1tlar%C4%B1n%C4%B1-kontrol.-kameraya-bak%C4%B1yor.jpg">
            <a:extLst>
              <a:ext uri="{FF2B5EF4-FFF2-40B4-BE49-F238E27FC236}">
                <a16:creationId xmlns:a16="http://schemas.microsoft.com/office/drawing/2014/main" id="{DD483E8C-7DD1-4C9D-8273-651334F0C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32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904D2FB-59EE-414F-B30F-E80D703517DD}"/>
              </a:ext>
            </a:extLst>
          </p:cNvPr>
          <p:cNvSpPr/>
          <p:nvPr/>
        </p:nvSpPr>
        <p:spPr>
          <a:xfrm>
            <a:off x="395536" y="476672"/>
            <a:ext cx="8136904" cy="6555641"/>
          </a:xfrm>
          <a:prstGeom prst="rect">
            <a:avLst/>
          </a:prstGeom>
        </p:spPr>
        <p:txBody>
          <a:bodyPr wrap="square">
            <a:spAutoFit/>
          </a:bodyPr>
          <a:lstStyle/>
          <a:p>
            <a:pPr algn="ctr"/>
            <a:r>
              <a:rPr lang="tr-TR" sz="2000" b="1" dirty="0">
                <a:solidFill>
                  <a:srgbClr val="000000"/>
                </a:solidFill>
                <a:latin typeface="Times New Roman" panose="02020603050405020304" pitchFamily="18" charset="0"/>
                <a:cs typeface="Times New Roman" panose="02020603050405020304" pitchFamily="18" charset="0"/>
              </a:rPr>
              <a:t>Günün Kapatılması ve Ön kasa Raporunun Hazırlanması</a:t>
            </a:r>
          </a:p>
          <a:p>
            <a:pPr algn="ctr"/>
            <a:r>
              <a:rPr lang="tr-TR" sz="2000" b="1" dirty="0">
                <a:solidFill>
                  <a:srgbClr val="000000"/>
                </a:solidFill>
                <a:latin typeface="Times New Roman" panose="02020603050405020304" pitchFamily="18" charset="0"/>
                <a:cs typeface="Times New Roman" panose="02020603050405020304" pitchFamily="18" charset="0"/>
              </a:rPr>
              <a:t/>
            </a:r>
            <a:br>
              <a:rPr lang="tr-TR" sz="2000" b="1" dirty="0">
                <a:solidFill>
                  <a:srgbClr val="000000"/>
                </a:solidFill>
                <a:latin typeface="Times New Roman" panose="02020603050405020304" pitchFamily="18" charset="0"/>
                <a:cs typeface="Times New Roman" panose="02020603050405020304" pitchFamily="18" charset="0"/>
              </a:rPr>
            </a:br>
            <a:r>
              <a:rPr lang="tr-TR" sz="2000" dirty="0">
                <a:solidFill>
                  <a:srgbClr val="FF0000"/>
                </a:solidFill>
                <a:latin typeface="Times New Roman" panose="02020603050405020304" pitchFamily="18" charset="0"/>
                <a:cs typeface="Times New Roman" panose="02020603050405020304" pitchFamily="18" charset="0"/>
              </a:rPr>
              <a:t>Otelin bir sonraki güne hazırlanması işlemidir</a:t>
            </a:r>
            <a:r>
              <a:rPr lang="tr-TR" sz="2000" dirty="0">
                <a:solidFill>
                  <a:srgbClr val="000000"/>
                </a:solidFill>
                <a:latin typeface="Times New Roman" panose="02020603050405020304" pitchFamily="18" charset="0"/>
                <a:cs typeface="Times New Roman" panose="02020603050405020304" pitchFamily="18" charset="0"/>
              </a:rPr>
              <a:t>. </a:t>
            </a:r>
            <a:r>
              <a:rPr lang="tr-TR" sz="2000" b="1" dirty="0">
                <a:solidFill>
                  <a:srgbClr val="000000"/>
                </a:solidFill>
                <a:latin typeface="Times New Roman" panose="02020603050405020304" pitchFamily="18" charset="0"/>
                <a:cs typeface="Times New Roman" panose="02020603050405020304" pitchFamily="18" charset="0"/>
              </a:rPr>
              <a:t>Bölümler ve yönetimin ihtiyaç duyduğu raporlar hazırlanır ve dağıtım sayısına göre</a:t>
            </a:r>
            <a:br>
              <a:rPr lang="tr-TR" sz="2000" b="1" dirty="0">
                <a:solidFill>
                  <a:srgbClr val="000000"/>
                </a:solidFill>
                <a:latin typeface="Times New Roman" panose="02020603050405020304" pitchFamily="18" charset="0"/>
                <a:cs typeface="Times New Roman" panose="02020603050405020304" pitchFamily="18" charset="0"/>
              </a:rPr>
            </a:br>
            <a:r>
              <a:rPr lang="tr-TR" sz="2000" b="1" dirty="0">
                <a:solidFill>
                  <a:srgbClr val="000000"/>
                </a:solidFill>
                <a:latin typeface="Times New Roman" panose="02020603050405020304" pitchFamily="18" charset="0"/>
                <a:cs typeface="Times New Roman" panose="02020603050405020304" pitchFamily="18" charset="0"/>
              </a:rPr>
              <a:t>kopyalanarak çoğaltılır. </a:t>
            </a:r>
          </a:p>
          <a:p>
            <a:pPr algn="ctr"/>
            <a:endParaRPr lang="tr-TR" sz="2000" b="1" dirty="0">
              <a:solidFill>
                <a:srgbClr val="000000"/>
              </a:solidFill>
              <a:latin typeface="Times New Roman" panose="02020603050405020304" pitchFamily="18" charset="0"/>
              <a:cs typeface="Times New Roman" panose="02020603050405020304" pitchFamily="18" charset="0"/>
            </a:endParaRPr>
          </a:p>
          <a:p>
            <a:pPr algn="just"/>
            <a:r>
              <a:rPr lang="tr-TR" sz="2000" dirty="0">
                <a:solidFill>
                  <a:srgbClr val="000000"/>
                </a:solidFill>
                <a:latin typeface="Times New Roman" panose="02020603050405020304" pitchFamily="18" charset="0"/>
                <a:cs typeface="Times New Roman" panose="02020603050405020304" pitchFamily="18" charset="0"/>
              </a:rPr>
              <a:t>Örneğin, doluluk tahmin raporları otel genel</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müdürüne, yiyecek içecek müdürüne ve kat hizmetleri müdürüne</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verilecek biçimde çoğaltılırken, otelde kalan müşterilerin alfabetik</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listesi, bir adet telefon santraline bir adet de danışmaya verilecek</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biçimde çoğaltılır. Manuel ve mekanik sistemde oda planlarının, oda</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ve isim raflarının güncellenmesi, gelecekteki rezervasyon tahminlerinin yapılması işlemi büyük ölçüde el emeği gerektirirken, bilgisayar</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sisteminde tüm güncelleme ve raporlama işleri otomatik olarak yapılmaktadır. </a:t>
            </a:r>
            <a:r>
              <a:rPr lang="tr-TR" sz="2000" b="1" dirty="0">
                <a:solidFill>
                  <a:srgbClr val="FF0000"/>
                </a:solidFill>
                <a:latin typeface="Times New Roman" panose="02020603050405020304" pitchFamily="18" charset="0"/>
                <a:cs typeface="Times New Roman" panose="02020603050405020304" pitchFamily="18" charset="0"/>
              </a:rPr>
              <a:t>Burada önemli olan nokta; bilgisayarın işlem yaparken</a:t>
            </a:r>
            <a:br>
              <a:rPr lang="tr-TR" sz="2000" b="1" dirty="0">
                <a:solidFill>
                  <a:srgbClr val="FF0000"/>
                </a:solidFill>
                <a:latin typeface="Times New Roman" panose="02020603050405020304" pitchFamily="18" charset="0"/>
                <a:cs typeface="Times New Roman" panose="02020603050405020304" pitchFamily="18" charset="0"/>
              </a:rPr>
            </a:br>
            <a:r>
              <a:rPr lang="tr-TR" sz="2000" b="1" dirty="0">
                <a:solidFill>
                  <a:srgbClr val="FF0000"/>
                </a:solidFill>
                <a:latin typeface="Times New Roman" panose="02020603050405020304" pitchFamily="18" charset="0"/>
                <a:cs typeface="Times New Roman" panose="02020603050405020304" pitchFamily="18" charset="0"/>
              </a:rPr>
              <a:t>kesintiye uğratılmamasıdır. </a:t>
            </a:r>
            <a:r>
              <a:rPr lang="tr-TR" sz="2000" dirty="0">
                <a:solidFill>
                  <a:srgbClr val="000000"/>
                </a:solidFill>
                <a:latin typeface="Times New Roman" panose="02020603050405020304" pitchFamily="18" charset="0"/>
                <a:cs typeface="Times New Roman" panose="02020603050405020304" pitchFamily="18" charset="0"/>
              </a:rPr>
              <a:t>Aksi takdirde gün kapanışı tamamlanamayacak ve bir sonraki günün işlemleri yapılamayacaktır. </a:t>
            </a:r>
            <a:r>
              <a:rPr lang="tr-TR" sz="2000" b="1" dirty="0">
                <a:solidFill>
                  <a:srgbClr val="000000"/>
                </a:solidFill>
                <a:latin typeface="Times New Roman" panose="02020603050405020304" pitchFamily="18" charset="0"/>
                <a:cs typeface="Times New Roman" panose="02020603050405020304" pitchFamily="18" charset="0"/>
              </a:rPr>
              <a:t>Gün kapandıktan sonra, ön kasadaki nakit, çek ve dövizlerin ön kasa raporu ile</a:t>
            </a:r>
            <a:br>
              <a:rPr lang="tr-TR" sz="2000" b="1" dirty="0">
                <a:solidFill>
                  <a:srgbClr val="000000"/>
                </a:solidFill>
                <a:latin typeface="Times New Roman" panose="02020603050405020304" pitchFamily="18" charset="0"/>
                <a:cs typeface="Times New Roman" panose="02020603050405020304" pitchFamily="18" charset="0"/>
              </a:rPr>
            </a:br>
            <a:r>
              <a:rPr lang="tr-TR" sz="2000" b="1" dirty="0">
                <a:solidFill>
                  <a:srgbClr val="000000"/>
                </a:solidFill>
                <a:latin typeface="Times New Roman" panose="02020603050405020304" pitchFamily="18" charset="0"/>
                <a:cs typeface="Times New Roman" panose="02020603050405020304" pitchFamily="18" charset="0"/>
              </a:rPr>
              <a:t>birlikte muhasebeye devredilecek biçimde hazırlanması işlemi yapılmaktadır.</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204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804E410-3AA7-4595-BCD7-B0ACB1E2DC4F}"/>
              </a:ext>
            </a:extLst>
          </p:cNvPr>
          <p:cNvSpPr/>
          <p:nvPr/>
        </p:nvSpPr>
        <p:spPr>
          <a:xfrm>
            <a:off x="107504" y="116632"/>
            <a:ext cx="8712968" cy="1938992"/>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Gelecek Günün Rezervasyon Formlarının Aylık Dosyadan Çıkarılarak Günlük Gelecek Oda Dosyasına Konulması</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Gece işlerinin bitmesinden sonra sabah saat 05.00’de o günün rezervasyon formları bölmede ilgili yerlere konur.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7B5B6233-7C2D-429F-8186-FB655C8A3D9F}"/>
              </a:ext>
            </a:extLst>
          </p:cNvPr>
          <p:cNvSpPr/>
          <p:nvPr/>
        </p:nvSpPr>
        <p:spPr>
          <a:xfrm>
            <a:off x="179512" y="1628800"/>
            <a:ext cx="8568952" cy="5632311"/>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Polis Defteri yada Resmi Müşteri Listesi</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Polis defteri konaklama işletmelerinde kalan kişilerin kimlik bilgilerinin kayıt edildiği defterlerdi. Kanunen tutulması zorunludur. Konuğun pasaport, nüfus cüzdanı, ehliyet gibi kanuni belgelerine dayanılarak doldurulurdu. Konuğun kanunen aranan bir kişi olup olmadığının tespit edilmesi açısından son derece önemlidir. Bu defter konaklama işletmesinin bulunduğu yerin emniyet amirliğince onaylatılırdı. Günümüzde ise İç işleri bakanlığının otellere sağladığı  bir internet programı sayesinde elektronik mektup şeklinde belli bir saatte  gönderilmektedir.</a:t>
            </a:r>
          </a:p>
          <a:p>
            <a:pPr algn="ctr"/>
            <a:r>
              <a:rPr lang="tr-TR" sz="2400" dirty="0">
                <a:solidFill>
                  <a:srgbClr val="000000"/>
                </a:solidFill>
                <a:latin typeface="Times New Roman" panose="02020603050405020304" pitchFamily="18" charset="0"/>
                <a:cs typeface="Times New Roman" panose="02020603050405020304" pitchFamily="18" charset="0"/>
              </a:rPr>
              <a:t>Resmi müşteri listesi ise gün sonu işlemlerinden sonra bir gün önceki </a:t>
            </a:r>
            <a:r>
              <a:rPr lang="tr-TR" sz="2400" dirty="0" err="1">
                <a:solidFill>
                  <a:srgbClr val="000000"/>
                </a:solidFill>
                <a:latin typeface="Times New Roman" panose="02020603050405020304" pitchFamily="18" charset="0"/>
                <a:cs typeface="Times New Roman" panose="02020603050405020304" pitchFamily="18" charset="0"/>
              </a:rPr>
              <a:t>inhouse</a:t>
            </a:r>
            <a:r>
              <a:rPr lang="tr-TR" sz="2400" dirty="0">
                <a:solidFill>
                  <a:srgbClr val="000000"/>
                </a:solidFill>
                <a:latin typeface="Times New Roman" panose="02020603050405020304" pitchFamily="18" charset="0"/>
                <a:cs typeface="Times New Roman" panose="02020603050405020304" pitchFamily="18" charset="0"/>
              </a:rPr>
              <a:t> misafirlerin bilgilerinin ve oda fiyatlarının maliye bakanlığı tarafından soğuk damgalı onaylı kağıtlara işlenmesi işlemidir.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37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27BB2E3-DF86-4926-A472-A99C07EDE895}"/>
              </a:ext>
            </a:extLst>
          </p:cNvPr>
          <p:cNvSpPr/>
          <p:nvPr/>
        </p:nvSpPr>
        <p:spPr>
          <a:xfrm>
            <a:off x="107504" y="188640"/>
            <a:ext cx="8784976" cy="1323439"/>
          </a:xfrm>
          <a:prstGeom prst="rect">
            <a:avLst/>
          </a:prstGeom>
        </p:spPr>
        <p:txBody>
          <a:bodyPr wrap="square">
            <a:spAutoFit/>
          </a:bodyPr>
          <a:lstStyle/>
          <a:p>
            <a:pPr algn="ctr"/>
            <a:r>
              <a:rPr lang="tr-TR" sz="2000" b="1" dirty="0">
                <a:solidFill>
                  <a:srgbClr val="000000"/>
                </a:solidFill>
                <a:latin typeface="Times New Roman" panose="02020603050405020304" pitchFamily="18" charset="0"/>
                <a:cs typeface="Times New Roman" panose="02020603050405020304" pitchFamily="18" charset="0"/>
              </a:rPr>
              <a:t>VIP ve Tenzilatlı Odalar Listesi</a:t>
            </a:r>
            <a:br>
              <a:rPr lang="tr-TR" sz="2000" b="1"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Gece resepsiyon memuru tarafından yapılan söz konusu listeler, otelde konaklayan önemli kişilerin isimlerini ve tenzilatlı olarak kalan odaların tenzilat durumunu içerir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AC742A17-65A4-4021-99C9-4AF37600004F}"/>
              </a:ext>
            </a:extLst>
          </p:cNvPr>
          <p:cNvSpPr/>
          <p:nvPr/>
        </p:nvSpPr>
        <p:spPr>
          <a:xfrm>
            <a:off x="106578" y="1638271"/>
            <a:ext cx="8614608" cy="2554545"/>
          </a:xfrm>
          <a:prstGeom prst="rect">
            <a:avLst/>
          </a:prstGeom>
        </p:spPr>
        <p:txBody>
          <a:bodyPr wrap="square">
            <a:spAutoFit/>
          </a:bodyPr>
          <a:lstStyle/>
          <a:p>
            <a:pPr algn="ctr"/>
            <a:r>
              <a:rPr lang="tr-TR" sz="2000" b="1" dirty="0">
                <a:solidFill>
                  <a:srgbClr val="000000"/>
                </a:solidFill>
                <a:latin typeface="Times New Roman" panose="02020603050405020304" pitchFamily="18" charset="0"/>
                <a:cs typeface="Times New Roman" panose="02020603050405020304" pitchFamily="18" charset="0"/>
              </a:rPr>
              <a:t>Beş Günlük Tahmin Raporu (5 </a:t>
            </a:r>
            <a:r>
              <a:rPr lang="tr-TR" sz="2000" b="1" dirty="0" err="1">
                <a:solidFill>
                  <a:srgbClr val="000000"/>
                </a:solidFill>
                <a:latin typeface="Times New Roman" panose="02020603050405020304" pitchFamily="18" charset="0"/>
                <a:cs typeface="Times New Roman" panose="02020603050405020304" pitchFamily="18" charset="0"/>
              </a:rPr>
              <a:t>Days</a:t>
            </a:r>
            <a:r>
              <a:rPr lang="tr-TR" sz="2000" b="1" dirty="0">
                <a:solidFill>
                  <a:srgbClr val="000000"/>
                </a:solidFill>
                <a:latin typeface="Times New Roman" panose="02020603050405020304" pitchFamily="18" charset="0"/>
                <a:cs typeface="Times New Roman" panose="02020603050405020304" pitchFamily="18" charset="0"/>
              </a:rPr>
              <a:t> </a:t>
            </a:r>
            <a:r>
              <a:rPr lang="tr-TR" sz="2000" b="1" dirty="0" err="1">
                <a:solidFill>
                  <a:srgbClr val="000000"/>
                </a:solidFill>
                <a:latin typeface="Times New Roman" panose="02020603050405020304" pitchFamily="18" charset="0"/>
                <a:cs typeface="Times New Roman" panose="02020603050405020304" pitchFamily="18" charset="0"/>
              </a:rPr>
              <a:t>Forecast</a:t>
            </a:r>
            <a:r>
              <a:rPr lang="tr-TR" sz="2000" b="1" dirty="0">
                <a:solidFill>
                  <a:srgbClr val="000000"/>
                </a:solidFill>
                <a:latin typeface="Times New Roman" panose="02020603050405020304" pitchFamily="18" charset="0"/>
                <a:cs typeface="Times New Roman" panose="02020603050405020304" pitchFamily="18" charset="0"/>
              </a:rPr>
              <a:t>)</a:t>
            </a:r>
            <a:br>
              <a:rPr lang="tr-TR" sz="2000" b="1"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Gece resepsiyon memuru tarafından yapılan bu çalışma üç suret olarak yapılır ve ön büro şefinin masasına konur. Bu çalışma istatistiki bir çalışma olup, otelin gelecek beş gün içindeki odalarının durumunu gösterir. Bu rapora göre ön büro şefi gelecek beş gün içinde rezervasyon alınıp alınmayacağına karar verir. Dökümün daha az detaylı olan ise otelin çeşitli bölümlerine bilgi vermek için dağıtılır.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AD39A003-9D13-456B-8D4B-A898F8A994DB}"/>
              </a:ext>
            </a:extLst>
          </p:cNvPr>
          <p:cNvSpPr/>
          <p:nvPr/>
        </p:nvSpPr>
        <p:spPr>
          <a:xfrm>
            <a:off x="107504" y="4065567"/>
            <a:ext cx="8876288" cy="1938992"/>
          </a:xfrm>
          <a:prstGeom prst="rect">
            <a:avLst/>
          </a:prstGeom>
        </p:spPr>
        <p:txBody>
          <a:bodyPr wrap="square">
            <a:spAutoFit/>
          </a:bodyPr>
          <a:lstStyle/>
          <a:p>
            <a:pPr algn="ctr"/>
            <a:r>
              <a:rPr lang="tr-TR" sz="2000" b="1" dirty="0">
                <a:solidFill>
                  <a:srgbClr val="000000"/>
                </a:solidFill>
                <a:latin typeface="Times New Roman" panose="02020603050405020304" pitchFamily="18" charset="0"/>
                <a:cs typeface="Times New Roman" panose="02020603050405020304" pitchFamily="18" charset="0"/>
              </a:rPr>
              <a:t>Günlük Oda Raporu</a:t>
            </a:r>
            <a:br>
              <a:rPr lang="tr-TR" sz="2000" b="1"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Satılan, bedelsiz, tamirde, hazır oda durumları ile rezervasyonlar ve ayrılan odalar hakkında vb. gerçek bilgileri (otelin doluş oranı, gelen ve giden müşteri sayısı ve grup durumlarını) gösterir. Gece resepsiyon memuru tarafından yapılan oda raporu sabah ilgili bölümlere dağıtılır. Bu rapor ile kasa mutabakatı çok önemlidir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15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F1D7C7E-6F0E-4702-8EB6-94B7B2571C78}"/>
              </a:ext>
            </a:extLst>
          </p:cNvPr>
          <p:cNvPicPr>
            <a:picLocks noChangeAspect="1"/>
          </p:cNvPicPr>
          <p:nvPr/>
        </p:nvPicPr>
        <p:blipFill>
          <a:blip r:embed="rId2"/>
          <a:stretch>
            <a:fillRect/>
          </a:stretch>
        </p:blipFill>
        <p:spPr>
          <a:xfrm>
            <a:off x="0" y="-9447"/>
            <a:ext cx="9252520" cy="6858000"/>
          </a:xfrm>
          <a:prstGeom prst="rect">
            <a:avLst/>
          </a:prstGeom>
        </p:spPr>
      </p:pic>
      <p:sp>
        <p:nvSpPr>
          <p:cNvPr id="3" name="Oval 2">
            <a:extLst>
              <a:ext uri="{FF2B5EF4-FFF2-40B4-BE49-F238E27FC236}">
                <a16:creationId xmlns:a16="http://schemas.microsoft.com/office/drawing/2014/main" id="{108724C5-ABAC-4BDC-B59A-B9B1482F01DF}"/>
              </a:ext>
            </a:extLst>
          </p:cNvPr>
          <p:cNvSpPr/>
          <p:nvPr/>
        </p:nvSpPr>
        <p:spPr>
          <a:xfrm>
            <a:off x="-28888" y="332656"/>
            <a:ext cx="219573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87967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AA550B4-5543-4860-AEC9-D9F1BA5942C6}"/>
              </a:ext>
            </a:extLst>
          </p:cNvPr>
          <p:cNvSpPr/>
          <p:nvPr/>
        </p:nvSpPr>
        <p:spPr>
          <a:xfrm>
            <a:off x="2843808" y="188640"/>
            <a:ext cx="4572000" cy="738664"/>
          </a:xfrm>
          <a:prstGeom prst="rect">
            <a:avLst/>
          </a:prstGeom>
        </p:spPr>
        <p:txBody>
          <a:bodyPr>
            <a:spAutoFit/>
          </a:bodyPr>
          <a:lstStyle/>
          <a:p>
            <a:r>
              <a:rPr lang="tr-TR" sz="2400" b="1" dirty="0">
                <a:latin typeface="Times New Roman" panose="02020603050405020304" pitchFamily="18" charset="0"/>
                <a:cs typeface="Times New Roman" panose="02020603050405020304" pitchFamily="18" charset="0"/>
              </a:rPr>
              <a:t>Gece Vardiyası Protokolü </a:t>
            </a:r>
            <a:r>
              <a:rPr lang="tr-TR" dirty="0"/>
              <a:t/>
            </a:r>
            <a:br>
              <a:rPr lang="tr-TR" dirty="0"/>
            </a:br>
            <a:endParaRPr lang="tr-TR" dirty="0"/>
          </a:p>
        </p:txBody>
      </p:sp>
      <p:sp>
        <p:nvSpPr>
          <p:cNvPr id="3" name="Dikdörtgen 2">
            <a:extLst>
              <a:ext uri="{FF2B5EF4-FFF2-40B4-BE49-F238E27FC236}">
                <a16:creationId xmlns:a16="http://schemas.microsoft.com/office/drawing/2014/main" id="{9247C265-611E-4384-B0D2-F9BBD137E0B0}"/>
              </a:ext>
            </a:extLst>
          </p:cNvPr>
          <p:cNvSpPr/>
          <p:nvPr/>
        </p:nvSpPr>
        <p:spPr>
          <a:xfrm>
            <a:off x="89756" y="764704"/>
            <a:ext cx="8964488" cy="5632311"/>
          </a:xfrm>
          <a:prstGeom prst="rect">
            <a:avLst/>
          </a:prstGeom>
        </p:spPr>
        <p:txBody>
          <a:bodyPr wrap="square">
            <a:spAutoFit/>
          </a:bodyPr>
          <a:lstStyle/>
          <a:p>
            <a:pPr algn="ctr"/>
            <a:r>
              <a:rPr lang="tr-TR" sz="2000" dirty="0">
                <a:solidFill>
                  <a:srgbClr val="000000"/>
                </a:solidFill>
                <a:latin typeface="Times New Roman" panose="02020603050405020304" pitchFamily="18" charset="0"/>
                <a:cs typeface="Times New Roman" panose="02020603050405020304" pitchFamily="18" charset="0"/>
              </a:rPr>
              <a:t>•Üniforma ve görünümü kontrol etme.</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•Mesaj defterini okuma, soracaklarını sorma.</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Akşam </a:t>
            </a:r>
            <a:r>
              <a:rPr lang="tr-TR" sz="2000" dirty="0" err="1">
                <a:solidFill>
                  <a:srgbClr val="000000"/>
                </a:solidFill>
                <a:latin typeface="Times New Roman" panose="02020603050405020304" pitchFamily="18" charset="0"/>
                <a:cs typeface="Times New Roman" panose="02020603050405020304" pitchFamily="18" charset="0"/>
              </a:rPr>
              <a:t>şiftindeki</a:t>
            </a:r>
            <a:r>
              <a:rPr lang="tr-TR" sz="2000" dirty="0">
                <a:solidFill>
                  <a:srgbClr val="000000"/>
                </a:solidFill>
                <a:latin typeface="Times New Roman" panose="02020603050405020304" pitchFamily="18" charset="0"/>
                <a:cs typeface="Times New Roman" panose="02020603050405020304" pitchFamily="18" charset="0"/>
              </a:rPr>
              <a:t> girişler hakkında bilgi alma, konaklama belgelerin ve  dosyalarının açılıp açılmadığını kontrol etme.</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Sabaha karşı çıkış yapacak konuk olup olmadığını ya da sabah  transfer olup olmadığını kontrol etme.</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Oda + pansiyon konaklayıp kahvaltıdan önce ayrılacak gruplar için kahvaltı paketinin (</a:t>
            </a:r>
            <a:r>
              <a:rPr lang="tr-TR" sz="2000" dirty="0" err="1">
                <a:solidFill>
                  <a:srgbClr val="000000"/>
                </a:solidFill>
                <a:latin typeface="Times New Roman" panose="02020603050405020304" pitchFamily="18" charset="0"/>
                <a:cs typeface="Times New Roman" panose="02020603050405020304" pitchFamily="18" charset="0"/>
              </a:rPr>
              <a:t>lunch</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box</a:t>
            </a:r>
            <a:r>
              <a:rPr lang="tr-TR" sz="2000" dirty="0">
                <a:solidFill>
                  <a:srgbClr val="000000"/>
                </a:solidFill>
                <a:latin typeface="Times New Roman" panose="02020603050405020304" pitchFamily="18" charset="0"/>
                <a:cs typeface="Times New Roman" panose="02020603050405020304" pitchFamily="18" charset="0"/>
              </a:rPr>
              <a:t>) hazırlanıp hazırlanmadığını kontrol etme.</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Akşam </a:t>
            </a:r>
            <a:r>
              <a:rPr lang="tr-TR" sz="2000" dirty="0" err="1">
                <a:solidFill>
                  <a:srgbClr val="000000"/>
                </a:solidFill>
                <a:latin typeface="Times New Roman" panose="02020603050405020304" pitchFamily="18" charset="0"/>
                <a:cs typeface="Times New Roman" panose="02020603050405020304" pitchFamily="18" charset="0"/>
              </a:rPr>
              <a:t>shiftinden</a:t>
            </a:r>
            <a:r>
              <a:rPr lang="tr-TR" sz="2000" dirty="0">
                <a:solidFill>
                  <a:srgbClr val="000000"/>
                </a:solidFill>
                <a:latin typeface="Times New Roman" panose="02020603050405020304" pitchFamily="18" charset="0"/>
                <a:cs typeface="Times New Roman" panose="02020603050405020304" pitchFamily="18" charset="0"/>
              </a:rPr>
              <a:t> Kasayı ve </a:t>
            </a:r>
            <a:r>
              <a:rPr lang="tr-TR" sz="2000" dirty="0" err="1">
                <a:solidFill>
                  <a:srgbClr val="000000"/>
                </a:solidFill>
                <a:latin typeface="Times New Roman" panose="02020603050405020304" pitchFamily="18" charset="0"/>
                <a:cs typeface="Times New Roman" panose="02020603050405020304" pitchFamily="18" charset="0"/>
              </a:rPr>
              <a:t>shift</a:t>
            </a:r>
            <a:r>
              <a:rPr lang="tr-TR" sz="2000" dirty="0">
                <a:solidFill>
                  <a:srgbClr val="000000"/>
                </a:solidFill>
                <a:latin typeface="Times New Roman" panose="02020603050405020304" pitchFamily="18" charset="0"/>
                <a:cs typeface="Times New Roman" panose="02020603050405020304" pitchFamily="18" charset="0"/>
              </a:rPr>
              <a:t> devralma. </a:t>
            </a:r>
          </a:p>
          <a:p>
            <a:pPr algn="ctr"/>
            <a:r>
              <a:rPr lang="tr-TR" sz="2000" dirty="0">
                <a:solidFill>
                  <a:srgbClr val="000000"/>
                </a:solidFill>
                <a:latin typeface="Times New Roman" panose="02020603050405020304" pitchFamily="18" charset="0"/>
                <a:cs typeface="Times New Roman" panose="02020603050405020304" pitchFamily="18" charset="0"/>
              </a:rPr>
              <a:t>• Not defterinden notlar okunur, gerekli notlar bizzat akşam </a:t>
            </a:r>
            <a:r>
              <a:rPr lang="tr-TR" sz="2000" dirty="0" err="1">
                <a:solidFill>
                  <a:srgbClr val="000000"/>
                </a:solidFill>
                <a:latin typeface="Times New Roman" panose="02020603050405020304" pitchFamily="18" charset="0"/>
                <a:cs typeface="Times New Roman" panose="02020603050405020304" pitchFamily="18" charset="0"/>
              </a:rPr>
              <a:t>shifti</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resepsiyonisti</a:t>
            </a:r>
            <a:r>
              <a:rPr lang="tr-TR" sz="2000" dirty="0">
                <a:solidFill>
                  <a:srgbClr val="000000"/>
                </a:solidFill>
                <a:latin typeface="Times New Roman" panose="02020603050405020304" pitchFamily="18" charset="0"/>
                <a:cs typeface="Times New Roman" panose="02020603050405020304" pitchFamily="18" charset="0"/>
              </a:rPr>
              <a:t> tarafından iletilir.</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Akşam </a:t>
            </a:r>
            <a:r>
              <a:rPr lang="tr-TR" sz="2000" dirty="0" err="1">
                <a:solidFill>
                  <a:srgbClr val="000000"/>
                </a:solidFill>
                <a:latin typeface="Times New Roman" panose="02020603050405020304" pitchFamily="18" charset="0"/>
                <a:cs typeface="Times New Roman" panose="02020603050405020304" pitchFamily="18" charset="0"/>
              </a:rPr>
              <a:t>shiftinin</a:t>
            </a:r>
            <a:r>
              <a:rPr lang="tr-TR" sz="2000" dirty="0">
                <a:solidFill>
                  <a:srgbClr val="000000"/>
                </a:solidFill>
                <a:latin typeface="Times New Roman" panose="02020603050405020304" pitchFamily="18" charset="0"/>
                <a:cs typeface="Times New Roman" panose="02020603050405020304" pitchFamily="18" charset="0"/>
              </a:rPr>
              <a:t> kasası kapatıldıktan sonra, gece </a:t>
            </a:r>
            <a:r>
              <a:rPr lang="tr-TR" sz="2000" dirty="0" err="1">
                <a:solidFill>
                  <a:srgbClr val="000000"/>
                </a:solidFill>
                <a:latin typeface="Times New Roman" panose="02020603050405020304" pitchFamily="18" charset="0"/>
                <a:cs typeface="Times New Roman" panose="02020603050405020304" pitchFamily="18" charset="0"/>
              </a:rPr>
              <a:t>shifti</a:t>
            </a:r>
            <a:r>
              <a:rPr lang="tr-TR" sz="2000" dirty="0">
                <a:solidFill>
                  <a:srgbClr val="000000"/>
                </a:solidFill>
                <a:latin typeface="Times New Roman" panose="02020603050405020304" pitchFamily="18" charset="0"/>
                <a:cs typeface="Times New Roman" panose="02020603050405020304" pitchFamily="18" charset="0"/>
              </a:rPr>
              <a:t> kasası devir alınır.</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•Otelin doluluğu “House </a:t>
            </a:r>
            <a:r>
              <a:rPr lang="tr-TR" sz="2000" dirty="0" err="1">
                <a:solidFill>
                  <a:srgbClr val="000000"/>
                </a:solidFill>
                <a:latin typeface="Times New Roman" panose="02020603050405020304" pitchFamily="18" charset="0"/>
                <a:cs typeface="Times New Roman" panose="02020603050405020304" pitchFamily="18" charset="0"/>
              </a:rPr>
              <a:t>Status</a:t>
            </a:r>
            <a:r>
              <a:rPr lang="tr-TR" sz="2000" dirty="0">
                <a:solidFill>
                  <a:srgbClr val="000000"/>
                </a:solidFill>
                <a:latin typeface="Times New Roman" panose="02020603050405020304" pitchFamily="18" charset="0"/>
                <a:cs typeface="Times New Roman" panose="02020603050405020304" pitchFamily="18" charset="0"/>
              </a:rPr>
              <a:t> Report” aracılığıyla kontrol edilir</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a:t>
            </a:r>
            <a:r>
              <a:rPr lang="tr-TR" sz="2000" dirty="0" err="1">
                <a:solidFill>
                  <a:srgbClr val="000000"/>
                </a:solidFill>
                <a:latin typeface="Times New Roman" panose="02020603050405020304" pitchFamily="18" charset="0"/>
                <a:cs typeface="Times New Roman" panose="02020603050405020304" pitchFamily="18" charset="0"/>
              </a:rPr>
              <a:t>Arrival</a:t>
            </a:r>
            <a:r>
              <a:rPr lang="tr-TR" sz="2000" dirty="0">
                <a:solidFill>
                  <a:srgbClr val="000000"/>
                </a:solidFill>
                <a:latin typeface="Times New Roman" panose="02020603050405020304" pitchFamily="18" charset="0"/>
                <a:cs typeface="Times New Roman" panose="02020603050405020304" pitchFamily="18" charset="0"/>
              </a:rPr>
              <a:t>, VIP </a:t>
            </a:r>
            <a:r>
              <a:rPr lang="tr-TR" sz="2000" dirty="0" err="1">
                <a:solidFill>
                  <a:srgbClr val="000000"/>
                </a:solidFill>
                <a:latin typeface="Times New Roman" panose="02020603050405020304" pitchFamily="18" charset="0"/>
                <a:cs typeface="Times New Roman" panose="02020603050405020304" pitchFamily="18" charset="0"/>
              </a:rPr>
              <a:t>Arrival</a:t>
            </a:r>
            <a:r>
              <a:rPr lang="tr-TR" sz="2000" dirty="0">
                <a:solidFill>
                  <a:srgbClr val="000000"/>
                </a:solidFill>
                <a:latin typeface="Times New Roman" panose="02020603050405020304" pitchFamily="18" charset="0"/>
                <a:cs typeface="Times New Roman" panose="02020603050405020304" pitchFamily="18" charset="0"/>
              </a:rPr>
              <a:t> ve No-Show kontrolü yapılır.</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Öncelikli olarak acente-tur grubu misafirleri olmak üzere girilen tüm uyandırmalar   ( </a:t>
            </a:r>
            <a:r>
              <a:rPr lang="tr-TR" sz="2000" dirty="0" err="1">
                <a:solidFill>
                  <a:srgbClr val="000000"/>
                </a:solidFill>
                <a:latin typeface="Times New Roman" panose="02020603050405020304" pitchFamily="18" charset="0"/>
                <a:cs typeface="Times New Roman" panose="02020603050405020304" pitchFamily="18" charset="0"/>
              </a:rPr>
              <a:t>wake</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up</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call</a:t>
            </a:r>
            <a:r>
              <a:rPr lang="tr-TR" sz="2000" dirty="0">
                <a:solidFill>
                  <a:srgbClr val="000000"/>
                </a:solidFill>
                <a:latin typeface="Times New Roman" panose="02020603050405020304" pitchFamily="18" charset="0"/>
                <a:cs typeface="Times New Roman" panose="02020603050405020304" pitchFamily="18" charset="0"/>
              </a:rPr>
              <a:t>) ; uyandırma cetvelinden ve konsülden kontrol</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edilir, eksik veya yanlış varsa derhal tamamlanır.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260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02FA00E-F373-4093-AD70-0F4F650932BF}"/>
              </a:ext>
            </a:extLst>
          </p:cNvPr>
          <p:cNvSpPr/>
          <p:nvPr/>
        </p:nvSpPr>
        <p:spPr>
          <a:xfrm>
            <a:off x="0" y="197346"/>
            <a:ext cx="8892480" cy="6186309"/>
          </a:xfrm>
          <a:prstGeom prst="rect">
            <a:avLst/>
          </a:prstGeom>
        </p:spPr>
        <p:txBody>
          <a:bodyPr wrap="square">
            <a:spAutoFit/>
          </a:bodyPr>
          <a:lstStyle/>
          <a:p>
            <a:pPr algn="ctr"/>
            <a:r>
              <a:rPr lang="tr-TR" dirty="0">
                <a:solidFill>
                  <a:srgbClr val="000000"/>
                </a:solidFill>
                <a:latin typeface="Times New Roman" panose="02020603050405020304" pitchFamily="18" charset="0"/>
                <a:cs typeface="Times New Roman" panose="02020603050405020304" pitchFamily="18" charset="0"/>
              </a:rPr>
              <a:t>• Rezervasyon fakslarının </a:t>
            </a:r>
            <a:r>
              <a:rPr lang="tr-TR" dirty="0" err="1">
                <a:solidFill>
                  <a:srgbClr val="000000"/>
                </a:solidFill>
                <a:latin typeface="Times New Roman" panose="02020603050405020304" pitchFamily="18" charset="0"/>
                <a:cs typeface="Times New Roman" panose="02020603050405020304" pitchFamily="18" charset="0"/>
              </a:rPr>
              <a:t>kontolü</a:t>
            </a:r>
            <a:r>
              <a:rPr lang="tr-TR" dirty="0">
                <a:solidFill>
                  <a:srgbClr val="000000"/>
                </a:solidFill>
                <a:latin typeface="Times New Roman" panose="02020603050405020304" pitchFamily="18" charset="0"/>
                <a:cs typeface="Times New Roman" panose="02020603050405020304" pitchFamily="18" charset="0"/>
              </a:rPr>
              <a:t> yapılır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 No-Showlar tekrar kontrol edilir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 Muhasebe işlemleri başlamadan ve gün kapatılmadan önce </a:t>
            </a:r>
            <a:r>
              <a:rPr lang="tr-TR" dirty="0" err="1">
                <a:solidFill>
                  <a:srgbClr val="000000"/>
                </a:solidFill>
                <a:latin typeface="Times New Roman" panose="02020603050405020304" pitchFamily="18" charset="0"/>
                <a:cs typeface="Times New Roman" panose="02020603050405020304" pitchFamily="18" charset="0"/>
              </a:rPr>
              <a:t>Check</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Out</a:t>
            </a:r>
            <a:r>
              <a:rPr lang="tr-TR" dirty="0">
                <a:solidFill>
                  <a:srgbClr val="000000"/>
                </a:solidFill>
                <a:latin typeface="Times New Roman" panose="02020603050405020304" pitchFamily="18" charset="0"/>
                <a:cs typeface="Times New Roman" panose="02020603050405020304" pitchFamily="18" charset="0"/>
              </a:rPr>
              <a:t> odaların </a:t>
            </a:r>
            <a:r>
              <a:rPr lang="tr-TR" dirty="0" err="1">
                <a:solidFill>
                  <a:srgbClr val="000000"/>
                </a:solidFill>
                <a:latin typeface="Times New Roman" panose="02020603050405020304" pitchFamily="18" charset="0"/>
                <a:cs typeface="Times New Roman" panose="02020603050405020304" pitchFamily="18" charset="0"/>
              </a:rPr>
              <a:t>folioları</a:t>
            </a:r>
            <a:r>
              <a:rPr lang="tr-TR" dirty="0">
                <a:solidFill>
                  <a:srgbClr val="000000"/>
                </a:solidFill>
                <a:latin typeface="Times New Roman" panose="02020603050405020304" pitchFamily="18" charset="0"/>
                <a:cs typeface="Times New Roman" panose="02020603050405020304" pitchFamily="18" charset="0"/>
              </a:rPr>
              <a:t> çekilir; </a:t>
            </a:r>
            <a:r>
              <a:rPr lang="tr-TR" dirty="0" err="1">
                <a:solidFill>
                  <a:srgbClr val="000000"/>
                </a:solidFill>
                <a:latin typeface="Times New Roman" panose="02020603050405020304" pitchFamily="18" charset="0"/>
                <a:cs typeface="Times New Roman" panose="02020603050405020304" pitchFamily="18" charset="0"/>
              </a:rPr>
              <a:t>Check</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Out</a:t>
            </a:r>
            <a:r>
              <a:rPr lang="tr-TR" dirty="0">
                <a:solidFill>
                  <a:srgbClr val="000000"/>
                </a:solidFill>
                <a:latin typeface="Times New Roman" panose="02020603050405020304" pitchFamily="18" charset="0"/>
                <a:cs typeface="Times New Roman" panose="02020603050405020304" pitchFamily="18" charset="0"/>
              </a:rPr>
              <a:t> edilmemiş odalar ise derhal </a:t>
            </a:r>
            <a:r>
              <a:rPr lang="tr-TR" dirty="0" err="1">
                <a:solidFill>
                  <a:srgbClr val="000000"/>
                </a:solidFill>
                <a:latin typeface="Times New Roman" panose="02020603050405020304" pitchFamily="18" charset="0"/>
                <a:cs typeface="Times New Roman" panose="02020603050405020304" pitchFamily="18" charset="0"/>
              </a:rPr>
              <a:t>Check</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Out</a:t>
            </a:r>
            <a:r>
              <a:rPr lang="tr-TR" dirty="0">
                <a:solidFill>
                  <a:srgbClr val="000000"/>
                </a:solidFill>
                <a:latin typeface="Times New Roman" panose="02020603050405020304" pitchFamily="18" charset="0"/>
                <a:cs typeface="Times New Roman" panose="02020603050405020304" pitchFamily="18" charset="0"/>
              </a:rPr>
              <a:t> edilir; muhasebe işlemleri sırasında sistem kapalı kalacağından; boş odaların ve gelecek rezervasyonların göründüğü “</a:t>
            </a:r>
            <a:r>
              <a:rPr lang="tr-TR" dirty="0" err="1">
                <a:solidFill>
                  <a:srgbClr val="000000"/>
                </a:solidFill>
                <a:latin typeface="Times New Roman" panose="02020603050405020304" pitchFamily="18" charset="0"/>
                <a:cs typeface="Times New Roman" panose="02020603050405020304" pitchFamily="18" charset="0"/>
              </a:rPr>
              <a:t>Arrivals</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and</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Free</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Rooms</a:t>
            </a:r>
            <a:r>
              <a:rPr lang="tr-TR" dirty="0">
                <a:solidFill>
                  <a:srgbClr val="000000"/>
                </a:solidFill>
                <a:latin typeface="Times New Roman" panose="02020603050405020304" pitchFamily="18" charset="0"/>
                <a:cs typeface="Times New Roman" panose="02020603050405020304" pitchFamily="18" charset="0"/>
              </a:rPr>
              <a:t>” listesi çekilir.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Slept</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Out</a:t>
            </a:r>
            <a:r>
              <a:rPr lang="tr-TR" dirty="0">
                <a:solidFill>
                  <a:srgbClr val="000000"/>
                </a:solidFill>
                <a:latin typeface="Times New Roman" panose="02020603050405020304" pitchFamily="18" charset="0"/>
                <a:cs typeface="Times New Roman" panose="02020603050405020304" pitchFamily="18" charset="0"/>
              </a:rPr>
              <a:t> ve No </a:t>
            </a:r>
            <a:r>
              <a:rPr lang="tr-TR" dirty="0" err="1">
                <a:solidFill>
                  <a:srgbClr val="000000"/>
                </a:solidFill>
                <a:latin typeface="Times New Roman" panose="02020603050405020304" pitchFamily="18" charset="0"/>
                <a:cs typeface="Times New Roman" panose="02020603050405020304" pitchFamily="18" charset="0"/>
              </a:rPr>
              <a:t>Key</a:t>
            </a:r>
            <a:r>
              <a:rPr lang="tr-TR" dirty="0">
                <a:solidFill>
                  <a:srgbClr val="000000"/>
                </a:solidFill>
                <a:latin typeface="Times New Roman" panose="02020603050405020304" pitchFamily="18" charset="0"/>
                <a:cs typeface="Times New Roman" panose="02020603050405020304" pitchFamily="18" charset="0"/>
              </a:rPr>
              <a:t> kontrolü için boş oda listesi çekilir ve anahtar kontrolü yapılır. Herhangi bir odanın </a:t>
            </a:r>
            <a:r>
              <a:rPr lang="tr-TR" dirty="0" err="1">
                <a:solidFill>
                  <a:srgbClr val="000000"/>
                </a:solidFill>
                <a:latin typeface="Times New Roman" panose="02020603050405020304" pitchFamily="18" charset="0"/>
                <a:cs typeface="Times New Roman" panose="02020603050405020304" pitchFamily="18" charset="0"/>
              </a:rPr>
              <a:t>Slept</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Out</a:t>
            </a:r>
            <a:r>
              <a:rPr lang="tr-TR" dirty="0">
                <a:solidFill>
                  <a:srgbClr val="000000"/>
                </a:solidFill>
                <a:latin typeface="Times New Roman" panose="02020603050405020304" pitchFamily="18" charset="0"/>
                <a:cs typeface="Times New Roman" panose="02020603050405020304" pitchFamily="18" charset="0"/>
              </a:rPr>
              <a:t> olduğundan emin olunduktan sonra güvenliğe oda kontrol talimatı verilir; No-</a:t>
            </a:r>
            <a:r>
              <a:rPr lang="tr-TR" dirty="0" err="1">
                <a:solidFill>
                  <a:srgbClr val="000000"/>
                </a:solidFill>
                <a:latin typeface="Times New Roman" panose="02020603050405020304" pitchFamily="18" charset="0"/>
                <a:cs typeface="Times New Roman" panose="02020603050405020304" pitchFamily="18" charset="0"/>
              </a:rPr>
              <a:t>Key</a:t>
            </a:r>
            <a:r>
              <a:rPr lang="tr-TR" dirty="0">
                <a:solidFill>
                  <a:srgbClr val="000000"/>
                </a:solidFill>
                <a:latin typeface="Times New Roman" panose="02020603050405020304" pitchFamily="18" charset="0"/>
                <a:cs typeface="Times New Roman" panose="02020603050405020304" pitchFamily="18" charset="0"/>
              </a:rPr>
              <a:t> olduğundan emin olunduysa da; </a:t>
            </a:r>
            <a:r>
              <a:rPr lang="tr-TR" dirty="0" err="1">
                <a:solidFill>
                  <a:srgbClr val="000000"/>
                </a:solidFill>
                <a:latin typeface="Times New Roman" panose="02020603050405020304" pitchFamily="18" charset="0"/>
                <a:cs typeface="Times New Roman" panose="02020603050405020304" pitchFamily="18" charset="0"/>
              </a:rPr>
              <a:t>LogBook</a:t>
            </a:r>
            <a:r>
              <a:rPr lang="tr-TR" dirty="0">
                <a:solidFill>
                  <a:srgbClr val="000000"/>
                </a:solidFill>
                <a:latin typeface="Times New Roman" panose="02020603050405020304" pitchFamily="18" charset="0"/>
                <a:cs typeface="Times New Roman" panose="02020603050405020304" pitchFamily="18" charset="0"/>
              </a:rPr>
              <a:t> a not düşülür ve Ön büro Müdürü bu konuda bilgilendirilir.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 Gün içinde önceki </a:t>
            </a:r>
            <a:r>
              <a:rPr lang="tr-TR" dirty="0" err="1">
                <a:solidFill>
                  <a:srgbClr val="000000"/>
                </a:solidFill>
                <a:latin typeface="Times New Roman" panose="02020603050405020304" pitchFamily="18" charset="0"/>
                <a:cs typeface="Times New Roman" panose="02020603050405020304" pitchFamily="18" charset="0"/>
              </a:rPr>
              <a:t>shiftlerden</a:t>
            </a:r>
            <a:r>
              <a:rPr lang="tr-TR" dirty="0">
                <a:solidFill>
                  <a:srgbClr val="000000"/>
                </a:solidFill>
                <a:latin typeface="Times New Roman" panose="02020603050405020304" pitchFamily="18" charset="0"/>
                <a:cs typeface="Times New Roman" panose="02020603050405020304" pitchFamily="18" charset="0"/>
              </a:rPr>
              <a:t> kalan ve yeni gelen kayıt formları ve adisyonlar dosya </a:t>
            </a:r>
            <a:r>
              <a:rPr lang="tr-TR" dirty="0" err="1">
                <a:solidFill>
                  <a:srgbClr val="000000"/>
                </a:solidFill>
                <a:latin typeface="Times New Roman" panose="02020603050405020304" pitchFamily="18" charset="0"/>
                <a:cs typeface="Times New Roman" panose="02020603050405020304" pitchFamily="18" charset="0"/>
              </a:rPr>
              <a:t>pitlerine</a:t>
            </a:r>
            <a:r>
              <a:rPr lang="tr-TR" dirty="0">
                <a:solidFill>
                  <a:srgbClr val="000000"/>
                </a:solidFill>
                <a:latin typeface="Times New Roman" panose="02020603050405020304" pitchFamily="18" charset="0"/>
                <a:cs typeface="Times New Roman" panose="02020603050405020304" pitchFamily="18" charset="0"/>
              </a:rPr>
              <a:t> ( </a:t>
            </a:r>
            <a:r>
              <a:rPr lang="tr-TR" dirty="0" err="1">
                <a:solidFill>
                  <a:srgbClr val="000000"/>
                </a:solidFill>
                <a:latin typeface="Times New Roman" panose="02020603050405020304" pitchFamily="18" charset="0"/>
                <a:cs typeface="Times New Roman" panose="02020603050405020304" pitchFamily="18" charset="0"/>
              </a:rPr>
              <a:t>folio</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house</a:t>
            </a:r>
            <a:r>
              <a:rPr lang="tr-TR" dirty="0">
                <a:solidFill>
                  <a:srgbClr val="000000"/>
                </a:solidFill>
                <a:latin typeface="Times New Roman" panose="02020603050405020304" pitchFamily="18" charset="0"/>
                <a:cs typeface="Times New Roman" panose="02020603050405020304" pitchFamily="18" charset="0"/>
              </a:rPr>
              <a:t>) atılır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 Otelin </a:t>
            </a:r>
            <a:r>
              <a:rPr lang="tr-TR" dirty="0" err="1">
                <a:solidFill>
                  <a:srgbClr val="000000"/>
                </a:solidFill>
                <a:latin typeface="Times New Roman" panose="02020603050405020304" pitchFamily="18" charset="0"/>
                <a:cs typeface="Times New Roman" panose="02020603050405020304" pitchFamily="18" charset="0"/>
              </a:rPr>
              <a:t>house</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Statusu</a:t>
            </a:r>
            <a:r>
              <a:rPr lang="tr-TR" dirty="0">
                <a:solidFill>
                  <a:srgbClr val="000000"/>
                </a:solidFill>
                <a:latin typeface="Times New Roman" panose="02020603050405020304" pitchFamily="18" charset="0"/>
                <a:cs typeface="Times New Roman" panose="02020603050405020304" pitchFamily="18" charset="0"/>
              </a:rPr>
              <a:t>, gün içinde uygulanan fiyatları, </a:t>
            </a:r>
            <a:r>
              <a:rPr lang="tr-TR" dirty="0" err="1">
                <a:solidFill>
                  <a:srgbClr val="000000"/>
                </a:solidFill>
                <a:latin typeface="Times New Roman" panose="02020603050405020304" pitchFamily="18" charset="0"/>
                <a:cs typeface="Times New Roman" panose="02020603050405020304" pitchFamily="18" charset="0"/>
              </a:rPr>
              <a:t>Check-In</a:t>
            </a:r>
            <a:r>
              <a:rPr lang="tr-TR" dirty="0">
                <a:solidFill>
                  <a:srgbClr val="000000"/>
                </a:solidFill>
                <a:latin typeface="Times New Roman" panose="02020603050405020304" pitchFamily="18" charset="0"/>
                <a:cs typeface="Times New Roman" panose="02020603050405020304" pitchFamily="18" charset="0"/>
              </a:rPr>
              <a:t> yapılmış “</a:t>
            </a:r>
            <a:r>
              <a:rPr lang="tr-TR" dirty="0" err="1">
                <a:solidFill>
                  <a:srgbClr val="000000"/>
                </a:solidFill>
                <a:latin typeface="Times New Roman" panose="02020603050405020304" pitchFamily="18" charset="0"/>
                <a:cs typeface="Times New Roman" panose="02020603050405020304" pitchFamily="18" charset="0"/>
              </a:rPr>
              <a:t>Arrival</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lar</a:t>
            </a:r>
            <a:r>
              <a:rPr lang="tr-TR" dirty="0">
                <a:solidFill>
                  <a:srgbClr val="000000"/>
                </a:solidFill>
                <a:latin typeface="Times New Roman" panose="02020603050405020304" pitchFamily="18" charset="0"/>
                <a:cs typeface="Times New Roman" panose="02020603050405020304" pitchFamily="18" charset="0"/>
              </a:rPr>
              <a:t> ve mevcut “</a:t>
            </a:r>
            <a:r>
              <a:rPr lang="tr-TR" dirty="0" err="1">
                <a:solidFill>
                  <a:srgbClr val="000000"/>
                </a:solidFill>
                <a:latin typeface="Times New Roman" panose="02020603050405020304" pitchFamily="18" charset="0"/>
                <a:cs typeface="Times New Roman" panose="02020603050405020304" pitchFamily="18" charset="0"/>
              </a:rPr>
              <a:t>Departure</a:t>
            </a:r>
            <a:r>
              <a:rPr lang="tr-TR" dirty="0">
                <a:solidFill>
                  <a:srgbClr val="000000"/>
                </a:solidFill>
                <a:latin typeface="Times New Roman" panose="02020603050405020304" pitchFamily="18" charset="0"/>
                <a:cs typeface="Times New Roman" panose="02020603050405020304" pitchFamily="18" charset="0"/>
              </a:rPr>
              <a:t>” sayısı vs.. Bilgileri arka ofis bilgisayarındaki genel rapora MS Excel aracılığıyla harfiyen girilir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 Şehir içindeki diğer otellerin doluluk oranları ve ortalama fiyatları telefon aracılığıyla öğrenilir ve kendi otelimizin oranları bildirilir.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 Şifti devretmeden önce, temiz ve boş oda listesi çekilir ve satışa hazır odalar için anahtar kontrolü yapılır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 Kasa sayımı yapılır, kasa sayım kartı doldurulur; sabah </a:t>
            </a:r>
            <a:r>
              <a:rPr lang="tr-TR" dirty="0" err="1">
                <a:solidFill>
                  <a:srgbClr val="000000"/>
                </a:solidFill>
                <a:latin typeface="Times New Roman" panose="02020603050405020304" pitchFamily="18" charset="0"/>
                <a:cs typeface="Times New Roman" panose="02020603050405020304" pitchFamily="18" charset="0"/>
              </a:rPr>
              <a:t>shiftine</a:t>
            </a:r>
            <a:r>
              <a:rPr lang="tr-TR" dirty="0">
                <a:solidFill>
                  <a:srgbClr val="000000"/>
                </a:solidFill>
                <a:latin typeface="Times New Roman" panose="02020603050405020304" pitchFamily="18" charset="0"/>
                <a:cs typeface="Times New Roman" panose="02020603050405020304" pitchFamily="18" charset="0"/>
              </a:rPr>
              <a:t> gerekli notlar iletilir; bölme ve kasa devredilir</a:t>
            </a: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940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57315A1-CEEF-49FE-B05B-9B226D315B1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3027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C844764-D424-4CF9-81F1-0030036C8BD3}"/>
              </a:ext>
            </a:extLst>
          </p:cNvPr>
          <p:cNvPicPr>
            <a:picLocks noChangeAspect="1"/>
          </p:cNvPicPr>
          <p:nvPr/>
        </p:nvPicPr>
        <p:blipFill>
          <a:blip r:embed="rId2"/>
          <a:stretch>
            <a:fillRect/>
          </a:stretch>
        </p:blipFill>
        <p:spPr>
          <a:xfrm>
            <a:off x="251520" y="404664"/>
            <a:ext cx="8424936" cy="5840114"/>
          </a:xfrm>
          <a:prstGeom prst="rect">
            <a:avLst/>
          </a:prstGeom>
        </p:spPr>
      </p:pic>
    </p:spTree>
    <p:extLst>
      <p:ext uri="{BB962C8B-B14F-4D97-AF65-F5344CB8AC3E}">
        <p14:creationId xmlns:p14="http://schemas.microsoft.com/office/powerpoint/2010/main" val="510472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8CD05BE-4F01-4054-B4C2-6634BC5608E4}"/>
              </a:ext>
            </a:extLst>
          </p:cNvPr>
          <p:cNvSpPr/>
          <p:nvPr/>
        </p:nvSpPr>
        <p:spPr>
          <a:xfrm>
            <a:off x="2627784" y="2204864"/>
            <a:ext cx="4572000" cy="523220"/>
          </a:xfrm>
          <a:prstGeom prst="rect">
            <a:avLst/>
          </a:prstGeom>
        </p:spPr>
        <p:txBody>
          <a:bodyPr>
            <a:spAutoFit/>
          </a:bodyPr>
          <a:lstStyle/>
          <a:p>
            <a:r>
              <a:rPr lang="tr-TR" sz="2800" b="1" dirty="0">
                <a:solidFill>
                  <a:srgbClr val="000000"/>
                </a:solidFill>
                <a:latin typeface="Times New Roman" panose="02020603050405020304" pitchFamily="18" charset="0"/>
                <a:cs typeface="Times New Roman" panose="02020603050405020304" pitchFamily="18" charset="0"/>
              </a:rPr>
              <a:t>Değerlendirme Soruları</a:t>
            </a:r>
            <a:endParaRPr lang="tr-TR" sz="2800" b="1" dirty="0"/>
          </a:p>
        </p:txBody>
      </p:sp>
    </p:spTree>
    <p:extLst>
      <p:ext uri="{BB962C8B-B14F-4D97-AF65-F5344CB8AC3E}">
        <p14:creationId xmlns:p14="http://schemas.microsoft.com/office/powerpoint/2010/main" val="1796975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66E9A2C-7652-414D-9026-AC3DA7D1FCBB}"/>
              </a:ext>
            </a:extLst>
          </p:cNvPr>
          <p:cNvPicPr>
            <a:picLocks noChangeAspect="1"/>
          </p:cNvPicPr>
          <p:nvPr/>
        </p:nvPicPr>
        <p:blipFill>
          <a:blip r:embed="rId2"/>
          <a:stretch>
            <a:fillRect/>
          </a:stretch>
        </p:blipFill>
        <p:spPr>
          <a:xfrm>
            <a:off x="971600" y="1052736"/>
            <a:ext cx="7344816" cy="3888432"/>
          </a:xfrm>
          <a:prstGeom prst="rect">
            <a:avLst/>
          </a:prstGeom>
        </p:spPr>
      </p:pic>
    </p:spTree>
    <p:extLst>
      <p:ext uri="{BB962C8B-B14F-4D97-AF65-F5344CB8AC3E}">
        <p14:creationId xmlns:p14="http://schemas.microsoft.com/office/powerpoint/2010/main" val="2770487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66E9A2C-7652-414D-9026-AC3DA7D1FCBB}"/>
              </a:ext>
            </a:extLst>
          </p:cNvPr>
          <p:cNvPicPr>
            <a:picLocks noChangeAspect="1"/>
          </p:cNvPicPr>
          <p:nvPr/>
        </p:nvPicPr>
        <p:blipFill>
          <a:blip r:embed="rId2"/>
          <a:stretch>
            <a:fillRect/>
          </a:stretch>
        </p:blipFill>
        <p:spPr>
          <a:xfrm>
            <a:off x="971600" y="1052736"/>
            <a:ext cx="7344816" cy="3888432"/>
          </a:xfrm>
          <a:prstGeom prst="rect">
            <a:avLst/>
          </a:prstGeom>
        </p:spPr>
      </p:pic>
      <p:sp>
        <p:nvSpPr>
          <p:cNvPr id="3" name="Oval 2">
            <a:extLst>
              <a:ext uri="{FF2B5EF4-FFF2-40B4-BE49-F238E27FC236}">
                <a16:creationId xmlns:a16="http://schemas.microsoft.com/office/drawing/2014/main" id="{098D93B4-ABBA-4485-87B2-17E3E5E4761A}"/>
              </a:ext>
            </a:extLst>
          </p:cNvPr>
          <p:cNvSpPr/>
          <p:nvPr/>
        </p:nvSpPr>
        <p:spPr>
          <a:xfrm>
            <a:off x="1331640" y="2348880"/>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6266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45C54B6-CC97-474B-9FA8-F68EA267F557}"/>
              </a:ext>
            </a:extLst>
          </p:cNvPr>
          <p:cNvPicPr>
            <a:picLocks noChangeAspect="1"/>
          </p:cNvPicPr>
          <p:nvPr/>
        </p:nvPicPr>
        <p:blipFill>
          <a:blip r:embed="rId2"/>
          <a:stretch>
            <a:fillRect/>
          </a:stretch>
        </p:blipFill>
        <p:spPr>
          <a:xfrm>
            <a:off x="611560" y="1268760"/>
            <a:ext cx="7848872" cy="3222277"/>
          </a:xfrm>
          <a:prstGeom prst="rect">
            <a:avLst/>
          </a:prstGeom>
        </p:spPr>
      </p:pic>
    </p:spTree>
    <p:extLst>
      <p:ext uri="{BB962C8B-B14F-4D97-AF65-F5344CB8AC3E}">
        <p14:creationId xmlns:p14="http://schemas.microsoft.com/office/powerpoint/2010/main" val="3769115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45C54B6-CC97-474B-9FA8-F68EA267F557}"/>
              </a:ext>
            </a:extLst>
          </p:cNvPr>
          <p:cNvPicPr>
            <a:picLocks noChangeAspect="1"/>
          </p:cNvPicPr>
          <p:nvPr/>
        </p:nvPicPr>
        <p:blipFill>
          <a:blip r:embed="rId2"/>
          <a:stretch>
            <a:fillRect/>
          </a:stretch>
        </p:blipFill>
        <p:spPr>
          <a:xfrm>
            <a:off x="611560" y="1268760"/>
            <a:ext cx="7848872" cy="3222277"/>
          </a:xfrm>
          <a:prstGeom prst="rect">
            <a:avLst/>
          </a:prstGeom>
        </p:spPr>
      </p:pic>
      <p:sp>
        <p:nvSpPr>
          <p:cNvPr id="3" name="Oval 2">
            <a:extLst>
              <a:ext uri="{FF2B5EF4-FFF2-40B4-BE49-F238E27FC236}">
                <a16:creationId xmlns:a16="http://schemas.microsoft.com/office/drawing/2014/main" id="{AC92466E-3F62-4000-B0F1-02266C97723E}"/>
              </a:ext>
            </a:extLst>
          </p:cNvPr>
          <p:cNvSpPr/>
          <p:nvPr/>
        </p:nvSpPr>
        <p:spPr>
          <a:xfrm>
            <a:off x="899592" y="3248980"/>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75721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3A60E00-00E5-4612-A69E-49D097F952DA}"/>
              </a:ext>
            </a:extLst>
          </p:cNvPr>
          <p:cNvPicPr>
            <a:picLocks noChangeAspect="1"/>
          </p:cNvPicPr>
          <p:nvPr/>
        </p:nvPicPr>
        <p:blipFill>
          <a:blip r:embed="rId2"/>
          <a:stretch>
            <a:fillRect/>
          </a:stretch>
        </p:blipFill>
        <p:spPr>
          <a:xfrm>
            <a:off x="777280" y="1376772"/>
            <a:ext cx="7704856" cy="4104456"/>
          </a:xfrm>
          <a:prstGeom prst="rect">
            <a:avLst/>
          </a:prstGeom>
        </p:spPr>
      </p:pic>
    </p:spTree>
    <p:extLst>
      <p:ext uri="{BB962C8B-B14F-4D97-AF65-F5344CB8AC3E}">
        <p14:creationId xmlns:p14="http://schemas.microsoft.com/office/powerpoint/2010/main" val="1618257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3A60E00-00E5-4612-A69E-49D097F952DA}"/>
              </a:ext>
            </a:extLst>
          </p:cNvPr>
          <p:cNvPicPr>
            <a:picLocks noChangeAspect="1"/>
          </p:cNvPicPr>
          <p:nvPr/>
        </p:nvPicPr>
        <p:blipFill>
          <a:blip r:embed="rId2"/>
          <a:stretch>
            <a:fillRect/>
          </a:stretch>
        </p:blipFill>
        <p:spPr>
          <a:xfrm>
            <a:off x="777280" y="1376772"/>
            <a:ext cx="7704856" cy="4104456"/>
          </a:xfrm>
          <a:prstGeom prst="rect">
            <a:avLst/>
          </a:prstGeom>
        </p:spPr>
      </p:pic>
      <p:sp>
        <p:nvSpPr>
          <p:cNvPr id="3" name="Oval 2">
            <a:extLst>
              <a:ext uri="{FF2B5EF4-FFF2-40B4-BE49-F238E27FC236}">
                <a16:creationId xmlns:a16="http://schemas.microsoft.com/office/drawing/2014/main" id="{1DC35DA6-59B8-4C34-A23D-EF2248AF75C3}"/>
              </a:ext>
            </a:extLst>
          </p:cNvPr>
          <p:cNvSpPr/>
          <p:nvPr/>
        </p:nvSpPr>
        <p:spPr>
          <a:xfrm>
            <a:off x="1259632" y="4221088"/>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3597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03A51CD-E56F-47F8-9770-C2D38163C81D}"/>
              </a:ext>
            </a:extLst>
          </p:cNvPr>
          <p:cNvPicPr>
            <a:picLocks noChangeAspect="1"/>
          </p:cNvPicPr>
          <p:nvPr/>
        </p:nvPicPr>
        <p:blipFill>
          <a:blip r:embed="rId2"/>
          <a:stretch>
            <a:fillRect/>
          </a:stretch>
        </p:blipFill>
        <p:spPr>
          <a:xfrm>
            <a:off x="683568" y="1484784"/>
            <a:ext cx="7920880" cy="3744415"/>
          </a:xfrm>
          <a:prstGeom prst="rect">
            <a:avLst/>
          </a:prstGeom>
        </p:spPr>
      </p:pic>
    </p:spTree>
    <p:extLst>
      <p:ext uri="{BB962C8B-B14F-4D97-AF65-F5344CB8AC3E}">
        <p14:creationId xmlns:p14="http://schemas.microsoft.com/office/powerpoint/2010/main" val="2567556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03A51CD-E56F-47F8-9770-C2D38163C81D}"/>
              </a:ext>
            </a:extLst>
          </p:cNvPr>
          <p:cNvPicPr>
            <a:picLocks noChangeAspect="1"/>
          </p:cNvPicPr>
          <p:nvPr/>
        </p:nvPicPr>
        <p:blipFill>
          <a:blip r:embed="rId2"/>
          <a:stretch>
            <a:fillRect/>
          </a:stretch>
        </p:blipFill>
        <p:spPr>
          <a:xfrm>
            <a:off x="683568" y="1484784"/>
            <a:ext cx="7920880" cy="3744415"/>
          </a:xfrm>
          <a:prstGeom prst="rect">
            <a:avLst/>
          </a:prstGeom>
        </p:spPr>
      </p:pic>
      <p:sp>
        <p:nvSpPr>
          <p:cNvPr id="3" name="Oval 2">
            <a:extLst>
              <a:ext uri="{FF2B5EF4-FFF2-40B4-BE49-F238E27FC236}">
                <a16:creationId xmlns:a16="http://schemas.microsoft.com/office/drawing/2014/main" id="{8C065E62-EAE4-46F5-B6B9-E985F26FB1E5}"/>
              </a:ext>
            </a:extLst>
          </p:cNvPr>
          <p:cNvSpPr/>
          <p:nvPr/>
        </p:nvSpPr>
        <p:spPr>
          <a:xfrm>
            <a:off x="1187624" y="2492896"/>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48389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611ED7C-9760-44BC-9C28-274421EC26F0}"/>
              </a:ext>
            </a:extLst>
          </p:cNvPr>
          <p:cNvPicPr>
            <a:picLocks noChangeAspect="1"/>
          </p:cNvPicPr>
          <p:nvPr/>
        </p:nvPicPr>
        <p:blipFill>
          <a:blip r:embed="rId2"/>
          <a:stretch>
            <a:fillRect/>
          </a:stretch>
        </p:blipFill>
        <p:spPr>
          <a:xfrm>
            <a:off x="899592" y="1412776"/>
            <a:ext cx="7632847" cy="3672408"/>
          </a:xfrm>
          <a:prstGeom prst="rect">
            <a:avLst/>
          </a:prstGeom>
        </p:spPr>
      </p:pic>
    </p:spTree>
    <p:extLst>
      <p:ext uri="{BB962C8B-B14F-4D97-AF65-F5344CB8AC3E}">
        <p14:creationId xmlns:p14="http://schemas.microsoft.com/office/powerpoint/2010/main" val="63310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FDE7707-A937-43A8-BFA7-A691605A5EA3}"/>
              </a:ext>
            </a:extLst>
          </p:cNvPr>
          <p:cNvSpPr/>
          <p:nvPr/>
        </p:nvSpPr>
        <p:spPr>
          <a:xfrm>
            <a:off x="2051720" y="0"/>
            <a:ext cx="5288435" cy="584775"/>
          </a:xfrm>
          <a:prstGeom prst="rect">
            <a:avLst/>
          </a:prstGeom>
        </p:spPr>
        <p:txBody>
          <a:bodyPr wrap="none">
            <a:spAutoFit/>
          </a:bodyPr>
          <a:lstStyle/>
          <a:p>
            <a:r>
              <a:rPr lang="tr-TR" sz="3200" b="1" dirty="0">
                <a:latin typeface="Times New Roman" panose="02020603050405020304" pitchFamily="18" charset="0"/>
                <a:cs typeface="Times New Roman" panose="02020603050405020304" pitchFamily="18" charset="0"/>
              </a:rPr>
              <a:t>Gece Denetimi ( </a:t>
            </a:r>
            <a:r>
              <a:rPr lang="tr-TR" sz="3200" b="1" dirty="0" err="1">
                <a:latin typeface="Times New Roman" panose="02020603050405020304" pitchFamily="18" charset="0"/>
                <a:cs typeface="Times New Roman" panose="02020603050405020304" pitchFamily="18" charset="0"/>
              </a:rPr>
              <a:t>Night</a:t>
            </a:r>
            <a:r>
              <a:rPr lang="tr-TR" sz="3200" b="1" dirty="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Audit</a:t>
            </a:r>
            <a:r>
              <a:rPr lang="tr-TR" sz="3200" b="1" dirty="0">
                <a:latin typeface="Times New Roman" panose="02020603050405020304" pitchFamily="18" charset="0"/>
                <a:cs typeface="Times New Roman" panose="02020603050405020304" pitchFamily="18" charset="0"/>
              </a:rPr>
              <a:t>)</a:t>
            </a:r>
          </a:p>
        </p:txBody>
      </p:sp>
      <p:sp>
        <p:nvSpPr>
          <p:cNvPr id="3" name="Dikdörtgen 2">
            <a:extLst>
              <a:ext uri="{FF2B5EF4-FFF2-40B4-BE49-F238E27FC236}">
                <a16:creationId xmlns:a16="http://schemas.microsoft.com/office/drawing/2014/main" id="{FDDA030C-7C30-4070-A1B5-CBB46605C8B6}"/>
              </a:ext>
            </a:extLst>
          </p:cNvPr>
          <p:cNvSpPr/>
          <p:nvPr/>
        </p:nvSpPr>
        <p:spPr>
          <a:xfrm>
            <a:off x="161764" y="692696"/>
            <a:ext cx="8820472" cy="5262979"/>
          </a:xfrm>
          <a:prstGeom prst="rect">
            <a:avLst/>
          </a:prstGeom>
        </p:spPr>
        <p:txBody>
          <a:bodyPr wrap="square">
            <a:spAutoFit/>
          </a:bodyPr>
          <a:lstStyle/>
          <a:p>
            <a:pPr algn="just"/>
            <a:r>
              <a:rPr lang="tr-TR" sz="2400" dirty="0">
                <a:latin typeface="Times New Roman" panose="02020603050405020304" pitchFamily="18" charset="0"/>
                <a:cs typeface="Times New Roman" panose="02020603050405020304" pitchFamily="18" charset="0"/>
              </a:rPr>
              <a:t>Yönetimsel anlamda otelin faaliyetlerinin denetlenmesi, büyük bölümünün ön büro tarafından kontrol edilip hazırladığı raporlar ile yapılmaktadır.</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Otel işletmelerinin en belirgin özelliklerinden biri 24 saat boyunca</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hizmet sunulmasıdır. 24 saat boyunca konaklama etkinlikleri ve hizmet satışlarında oluşan </a:t>
            </a:r>
            <a:r>
              <a:rPr lang="tr-TR" sz="2400" b="1" dirty="0">
                <a:solidFill>
                  <a:srgbClr val="FF0000"/>
                </a:solidFill>
                <a:latin typeface="Times New Roman" panose="02020603050405020304" pitchFamily="18" charset="0"/>
                <a:cs typeface="Times New Roman" panose="02020603050405020304" pitchFamily="18" charset="0"/>
              </a:rPr>
              <a:t>tüm parasal işlemler </a:t>
            </a:r>
            <a:r>
              <a:rPr lang="tr-TR" sz="2400" dirty="0">
                <a:latin typeface="Times New Roman" panose="02020603050405020304" pitchFamily="18" charset="0"/>
                <a:cs typeface="Times New Roman" panose="02020603050405020304" pitchFamily="18" charset="0"/>
              </a:rPr>
              <a:t>düzenli olarak </a:t>
            </a:r>
            <a:r>
              <a:rPr lang="tr-TR" sz="2400" b="1" dirty="0">
                <a:latin typeface="Times New Roman" panose="02020603050405020304" pitchFamily="18" charset="0"/>
                <a:cs typeface="Times New Roman" panose="02020603050405020304" pitchFamily="18" charset="0"/>
              </a:rPr>
              <a:t>kayıtlara </a:t>
            </a:r>
            <a:r>
              <a:rPr lang="tr-TR" sz="2400" dirty="0">
                <a:latin typeface="Times New Roman" panose="02020603050405020304" pitchFamily="18" charset="0"/>
                <a:cs typeface="Times New Roman" panose="02020603050405020304" pitchFamily="18" charset="0"/>
              </a:rPr>
              <a:t>geçirilmektedir. Günün sonunda parasal ve parasal olmayan tüm işlemlerin </a:t>
            </a:r>
            <a:r>
              <a:rPr lang="tr-TR" sz="2400" b="1" dirty="0">
                <a:latin typeface="Times New Roman" panose="02020603050405020304" pitchFamily="18" charset="0"/>
                <a:cs typeface="Times New Roman" panose="02020603050405020304" pitchFamily="18" charset="0"/>
              </a:rPr>
              <a:t>doğruluk sağlamasının</a:t>
            </a:r>
            <a:r>
              <a:rPr lang="tr-TR" sz="2400" dirty="0">
                <a:latin typeface="Times New Roman" panose="02020603050405020304" pitchFamily="18" charset="0"/>
                <a:cs typeface="Times New Roman" panose="02020603050405020304" pitchFamily="18" charset="0"/>
              </a:rPr>
              <a:t> yapılması</a:t>
            </a:r>
            <a:r>
              <a:rPr lang="tr-TR" sz="2400" dirty="0">
                <a:solidFill>
                  <a:srgbClr val="FF0000"/>
                </a:solidFill>
                <a:latin typeface="Times New Roman" panose="02020603050405020304" pitchFamily="18" charset="0"/>
                <a:cs typeface="Times New Roman" panose="02020603050405020304" pitchFamily="18" charset="0"/>
              </a:rPr>
              <a:t>, hataların düzeltilmesi</a:t>
            </a:r>
            <a:r>
              <a:rPr lang="tr-TR" sz="2400" dirty="0">
                <a:latin typeface="Times New Roman" panose="02020603050405020304" pitchFamily="18" charset="0"/>
                <a:cs typeface="Times New Roman" panose="02020603050405020304" pitchFamily="18" charset="0"/>
              </a:rPr>
              <a:t>, işlemlerde tekrarın engellenmesi, olası hataların düzeltilmesi, yapılan denetimlerin </a:t>
            </a:r>
            <a:r>
              <a:rPr lang="tr-TR" sz="2400" dirty="0" err="1">
                <a:latin typeface="Times New Roman" panose="02020603050405020304" pitchFamily="18" charset="0"/>
                <a:cs typeface="Times New Roman" panose="02020603050405020304" pitchFamily="18" charset="0"/>
              </a:rPr>
              <a:t>raporlaştırılması</a:t>
            </a:r>
            <a:r>
              <a:rPr lang="tr-TR" sz="2400" dirty="0">
                <a:latin typeface="Times New Roman" panose="02020603050405020304" pitchFamily="18" charset="0"/>
                <a:cs typeface="Times New Roman" panose="02020603050405020304" pitchFamily="18" charset="0"/>
              </a:rPr>
              <a:t> ve </a:t>
            </a:r>
            <a:r>
              <a:rPr lang="tr-TR" sz="2400" b="1" dirty="0">
                <a:latin typeface="Times New Roman" panose="02020603050405020304" pitchFamily="18" charset="0"/>
                <a:cs typeface="Times New Roman" panose="02020603050405020304" pitchFamily="18" charset="0"/>
              </a:rPr>
              <a:t>OTELİN BİR SONRAKİ GÜNE HAZIRLANMASI </a:t>
            </a:r>
            <a:r>
              <a:rPr lang="tr-TR" sz="2400" dirty="0">
                <a:latin typeface="Times New Roman" panose="02020603050405020304" pitchFamily="18" charset="0"/>
                <a:cs typeface="Times New Roman" panose="02020603050405020304" pitchFamily="18" charset="0"/>
              </a:rPr>
              <a:t>gerekmektedir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559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611ED7C-9760-44BC-9C28-274421EC26F0}"/>
              </a:ext>
            </a:extLst>
          </p:cNvPr>
          <p:cNvPicPr>
            <a:picLocks noChangeAspect="1"/>
          </p:cNvPicPr>
          <p:nvPr/>
        </p:nvPicPr>
        <p:blipFill>
          <a:blip r:embed="rId2"/>
          <a:stretch>
            <a:fillRect/>
          </a:stretch>
        </p:blipFill>
        <p:spPr>
          <a:xfrm>
            <a:off x="899592" y="1412776"/>
            <a:ext cx="7632847" cy="3672408"/>
          </a:xfrm>
          <a:prstGeom prst="rect">
            <a:avLst/>
          </a:prstGeom>
        </p:spPr>
      </p:pic>
      <p:sp>
        <p:nvSpPr>
          <p:cNvPr id="3" name="Oval 2">
            <a:extLst>
              <a:ext uri="{FF2B5EF4-FFF2-40B4-BE49-F238E27FC236}">
                <a16:creationId xmlns:a16="http://schemas.microsoft.com/office/drawing/2014/main" id="{7C91967B-1217-4F26-B64E-492130DAE893}"/>
              </a:ext>
            </a:extLst>
          </p:cNvPr>
          <p:cNvSpPr/>
          <p:nvPr/>
        </p:nvSpPr>
        <p:spPr>
          <a:xfrm>
            <a:off x="1187624" y="3573016"/>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48705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468B48D-A604-456F-A8AC-5FF66F9EFD0C}"/>
              </a:ext>
            </a:extLst>
          </p:cNvPr>
          <p:cNvPicPr>
            <a:picLocks noChangeAspect="1"/>
          </p:cNvPicPr>
          <p:nvPr/>
        </p:nvPicPr>
        <p:blipFill>
          <a:blip r:embed="rId2"/>
          <a:stretch>
            <a:fillRect/>
          </a:stretch>
        </p:blipFill>
        <p:spPr>
          <a:xfrm>
            <a:off x="899592" y="1556792"/>
            <a:ext cx="7344815" cy="3528392"/>
          </a:xfrm>
          <a:prstGeom prst="rect">
            <a:avLst/>
          </a:prstGeom>
        </p:spPr>
      </p:pic>
    </p:spTree>
    <p:extLst>
      <p:ext uri="{BB962C8B-B14F-4D97-AF65-F5344CB8AC3E}">
        <p14:creationId xmlns:p14="http://schemas.microsoft.com/office/powerpoint/2010/main" val="2804927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468B48D-A604-456F-A8AC-5FF66F9EFD0C}"/>
              </a:ext>
            </a:extLst>
          </p:cNvPr>
          <p:cNvPicPr>
            <a:picLocks noChangeAspect="1"/>
          </p:cNvPicPr>
          <p:nvPr/>
        </p:nvPicPr>
        <p:blipFill>
          <a:blip r:embed="rId2"/>
          <a:stretch>
            <a:fillRect/>
          </a:stretch>
        </p:blipFill>
        <p:spPr>
          <a:xfrm>
            <a:off x="899592" y="1556792"/>
            <a:ext cx="7344815" cy="3528392"/>
          </a:xfrm>
          <a:prstGeom prst="rect">
            <a:avLst/>
          </a:prstGeom>
        </p:spPr>
      </p:pic>
      <p:sp>
        <p:nvSpPr>
          <p:cNvPr id="3" name="Oval 2">
            <a:extLst>
              <a:ext uri="{FF2B5EF4-FFF2-40B4-BE49-F238E27FC236}">
                <a16:creationId xmlns:a16="http://schemas.microsoft.com/office/drawing/2014/main" id="{3577D1E1-7F6C-4EA3-91C1-210BA7F7AFC8}"/>
              </a:ext>
            </a:extLst>
          </p:cNvPr>
          <p:cNvSpPr/>
          <p:nvPr/>
        </p:nvSpPr>
        <p:spPr>
          <a:xfrm>
            <a:off x="1259632" y="2780928"/>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Bağlayıcı 4">
            <a:extLst>
              <a:ext uri="{FF2B5EF4-FFF2-40B4-BE49-F238E27FC236}">
                <a16:creationId xmlns:a16="http://schemas.microsoft.com/office/drawing/2014/main" id="{35B47558-7794-4E21-B2E7-676A7EF50322}"/>
              </a:ext>
            </a:extLst>
          </p:cNvPr>
          <p:cNvCxnSpPr/>
          <p:nvPr/>
        </p:nvCxnSpPr>
        <p:spPr>
          <a:xfrm>
            <a:off x="1475656" y="4077072"/>
            <a:ext cx="612068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4385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4535E3C-604E-40B4-8ACE-1F4285A79A66}"/>
              </a:ext>
            </a:extLst>
          </p:cNvPr>
          <p:cNvPicPr>
            <a:picLocks noChangeAspect="1"/>
          </p:cNvPicPr>
          <p:nvPr/>
        </p:nvPicPr>
        <p:blipFill>
          <a:blip r:embed="rId2"/>
          <a:stretch>
            <a:fillRect/>
          </a:stretch>
        </p:blipFill>
        <p:spPr>
          <a:xfrm>
            <a:off x="395536" y="1412776"/>
            <a:ext cx="8280920" cy="3384376"/>
          </a:xfrm>
          <a:prstGeom prst="rect">
            <a:avLst/>
          </a:prstGeom>
        </p:spPr>
      </p:pic>
    </p:spTree>
    <p:extLst>
      <p:ext uri="{BB962C8B-B14F-4D97-AF65-F5344CB8AC3E}">
        <p14:creationId xmlns:p14="http://schemas.microsoft.com/office/powerpoint/2010/main" val="4127328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4535E3C-604E-40B4-8ACE-1F4285A79A66}"/>
              </a:ext>
            </a:extLst>
          </p:cNvPr>
          <p:cNvPicPr>
            <a:picLocks noChangeAspect="1"/>
          </p:cNvPicPr>
          <p:nvPr/>
        </p:nvPicPr>
        <p:blipFill>
          <a:blip r:embed="rId2"/>
          <a:stretch>
            <a:fillRect/>
          </a:stretch>
        </p:blipFill>
        <p:spPr>
          <a:xfrm>
            <a:off x="395536" y="1412776"/>
            <a:ext cx="8280920" cy="3384376"/>
          </a:xfrm>
          <a:prstGeom prst="rect">
            <a:avLst/>
          </a:prstGeom>
        </p:spPr>
      </p:pic>
      <p:sp>
        <p:nvSpPr>
          <p:cNvPr id="6" name="Oval 5">
            <a:extLst>
              <a:ext uri="{FF2B5EF4-FFF2-40B4-BE49-F238E27FC236}">
                <a16:creationId xmlns:a16="http://schemas.microsoft.com/office/drawing/2014/main" id="{1CD9183F-B513-4EBA-BE73-AED163548392}"/>
              </a:ext>
            </a:extLst>
          </p:cNvPr>
          <p:cNvSpPr/>
          <p:nvPr/>
        </p:nvSpPr>
        <p:spPr>
          <a:xfrm>
            <a:off x="1187624" y="2993230"/>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20451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9976A13-7618-4449-A068-60FC82CD511F}"/>
              </a:ext>
            </a:extLst>
          </p:cNvPr>
          <p:cNvPicPr>
            <a:picLocks noChangeAspect="1"/>
          </p:cNvPicPr>
          <p:nvPr/>
        </p:nvPicPr>
        <p:blipFill>
          <a:blip r:embed="rId2"/>
          <a:stretch>
            <a:fillRect/>
          </a:stretch>
        </p:blipFill>
        <p:spPr>
          <a:xfrm>
            <a:off x="719572" y="1556792"/>
            <a:ext cx="7704856" cy="3142456"/>
          </a:xfrm>
          <a:prstGeom prst="rect">
            <a:avLst/>
          </a:prstGeom>
        </p:spPr>
      </p:pic>
    </p:spTree>
    <p:extLst>
      <p:ext uri="{BB962C8B-B14F-4D97-AF65-F5344CB8AC3E}">
        <p14:creationId xmlns:p14="http://schemas.microsoft.com/office/powerpoint/2010/main" val="3114375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9976A13-7618-4449-A068-60FC82CD511F}"/>
              </a:ext>
            </a:extLst>
          </p:cNvPr>
          <p:cNvPicPr>
            <a:picLocks noChangeAspect="1"/>
          </p:cNvPicPr>
          <p:nvPr/>
        </p:nvPicPr>
        <p:blipFill>
          <a:blip r:embed="rId2"/>
          <a:stretch>
            <a:fillRect/>
          </a:stretch>
        </p:blipFill>
        <p:spPr>
          <a:xfrm>
            <a:off x="719572" y="1556792"/>
            <a:ext cx="7704856" cy="3142456"/>
          </a:xfrm>
          <a:prstGeom prst="rect">
            <a:avLst/>
          </a:prstGeom>
        </p:spPr>
      </p:pic>
      <p:sp>
        <p:nvSpPr>
          <p:cNvPr id="3" name="Oval 2">
            <a:extLst>
              <a:ext uri="{FF2B5EF4-FFF2-40B4-BE49-F238E27FC236}">
                <a16:creationId xmlns:a16="http://schemas.microsoft.com/office/drawing/2014/main" id="{279F59B2-96B4-4961-87E7-B169F8642F90}"/>
              </a:ext>
            </a:extLst>
          </p:cNvPr>
          <p:cNvSpPr/>
          <p:nvPr/>
        </p:nvSpPr>
        <p:spPr>
          <a:xfrm>
            <a:off x="1331640" y="4149080"/>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44734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AA02762-A968-49C7-8821-85DEC46A6A6C}"/>
              </a:ext>
            </a:extLst>
          </p:cNvPr>
          <p:cNvPicPr>
            <a:picLocks noChangeAspect="1"/>
          </p:cNvPicPr>
          <p:nvPr/>
        </p:nvPicPr>
        <p:blipFill>
          <a:blip r:embed="rId2"/>
          <a:stretch>
            <a:fillRect/>
          </a:stretch>
        </p:blipFill>
        <p:spPr>
          <a:xfrm>
            <a:off x="827584" y="1484784"/>
            <a:ext cx="7704855" cy="3960440"/>
          </a:xfrm>
          <a:prstGeom prst="rect">
            <a:avLst/>
          </a:prstGeom>
        </p:spPr>
      </p:pic>
    </p:spTree>
    <p:extLst>
      <p:ext uri="{BB962C8B-B14F-4D97-AF65-F5344CB8AC3E}">
        <p14:creationId xmlns:p14="http://schemas.microsoft.com/office/powerpoint/2010/main" val="1784225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AA02762-A968-49C7-8821-85DEC46A6A6C}"/>
              </a:ext>
            </a:extLst>
          </p:cNvPr>
          <p:cNvPicPr>
            <a:picLocks noChangeAspect="1"/>
          </p:cNvPicPr>
          <p:nvPr/>
        </p:nvPicPr>
        <p:blipFill>
          <a:blip r:embed="rId2"/>
          <a:stretch>
            <a:fillRect/>
          </a:stretch>
        </p:blipFill>
        <p:spPr>
          <a:xfrm>
            <a:off x="827584" y="1484784"/>
            <a:ext cx="7704855" cy="3960440"/>
          </a:xfrm>
          <a:prstGeom prst="rect">
            <a:avLst/>
          </a:prstGeom>
        </p:spPr>
      </p:pic>
      <p:sp>
        <p:nvSpPr>
          <p:cNvPr id="3" name="Oval 2">
            <a:extLst>
              <a:ext uri="{FF2B5EF4-FFF2-40B4-BE49-F238E27FC236}">
                <a16:creationId xmlns:a16="http://schemas.microsoft.com/office/drawing/2014/main" id="{B84B8041-C1B4-4D0C-9A38-E3B9DBA64087}"/>
              </a:ext>
            </a:extLst>
          </p:cNvPr>
          <p:cNvSpPr/>
          <p:nvPr/>
        </p:nvSpPr>
        <p:spPr>
          <a:xfrm>
            <a:off x="1547664" y="3933056"/>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15209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B178F38-3B4B-48D0-B05A-0A964B201CDF}"/>
              </a:ext>
            </a:extLst>
          </p:cNvPr>
          <p:cNvPicPr>
            <a:picLocks noChangeAspect="1"/>
          </p:cNvPicPr>
          <p:nvPr/>
        </p:nvPicPr>
        <p:blipFill>
          <a:blip r:embed="rId2"/>
          <a:stretch>
            <a:fillRect/>
          </a:stretch>
        </p:blipFill>
        <p:spPr>
          <a:xfrm>
            <a:off x="1043608" y="1196752"/>
            <a:ext cx="7272808" cy="3816424"/>
          </a:xfrm>
          <a:prstGeom prst="rect">
            <a:avLst/>
          </a:prstGeom>
        </p:spPr>
      </p:pic>
    </p:spTree>
    <p:extLst>
      <p:ext uri="{BB962C8B-B14F-4D97-AF65-F5344CB8AC3E}">
        <p14:creationId xmlns:p14="http://schemas.microsoft.com/office/powerpoint/2010/main" val="270027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08EDF1E-4AAA-4418-9305-A5679C4CC5A5}"/>
              </a:ext>
            </a:extLst>
          </p:cNvPr>
          <p:cNvSpPr/>
          <p:nvPr/>
        </p:nvSpPr>
        <p:spPr>
          <a:xfrm>
            <a:off x="34660" y="-23572"/>
            <a:ext cx="8424936" cy="5078313"/>
          </a:xfrm>
          <a:prstGeom prst="rect">
            <a:avLst/>
          </a:prstGeom>
        </p:spPr>
        <p:txBody>
          <a:bodyPr wrap="square">
            <a:spAutoFit/>
          </a:bodyPr>
          <a:lstStyle/>
          <a:p>
            <a:pPr algn="ctr"/>
            <a:r>
              <a:rPr lang="tr-TR" sz="3600" dirty="0">
                <a:solidFill>
                  <a:srgbClr val="000000"/>
                </a:solidFill>
                <a:latin typeface="Times New Roman" panose="02020603050405020304" pitchFamily="18" charset="0"/>
                <a:cs typeface="Times New Roman" panose="02020603050405020304" pitchFamily="18" charset="0"/>
              </a:rPr>
              <a:t>Müşteri ödemelerinin ve harcamalarının izlendiği, müşteri hesaplarındaki hareketlerin denetlendiği, gelir getiren bölüm balanslarının tutulduğu, oda durum denetiminin yapıldığı ve </a:t>
            </a:r>
            <a:r>
              <a:rPr lang="tr-TR" sz="3600" b="1" dirty="0">
                <a:solidFill>
                  <a:srgbClr val="000000"/>
                </a:solidFill>
                <a:latin typeface="Times New Roman" panose="02020603050405020304" pitchFamily="18" charset="0"/>
                <a:cs typeface="Times New Roman" panose="02020603050405020304" pitchFamily="18" charset="0"/>
              </a:rPr>
              <a:t>ilgili gün kapatılarak</a:t>
            </a:r>
            <a:r>
              <a:rPr lang="tr-TR" sz="3600" dirty="0">
                <a:solidFill>
                  <a:srgbClr val="000000"/>
                </a:solidFill>
                <a:latin typeface="Times New Roman" panose="02020603050405020304" pitchFamily="18" charset="0"/>
                <a:cs typeface="Times New Roman" panose="02020603050405020304" pitchFamily="18" charset="0"/>
              </a:rPr>
              <a:t> otelin ertesi güne hazırlandığı bu sürece </a:t>
            </a:r>
            <a:r>
              <a:rPr lang="tr-TR" sz="3600" b="1" dirty="0">
                <a:solidFill>
                  <a:srgbClr val="FF0000"/>
                </a:solidFill>
                <a:latin typeface="Times New Roman" panose="02020603050405020304" pitchFamily="18" charset="0"/>
                <a:cs typeface="Times New Roman" panose="02020603050405020304" pitchFamily="18" charset="0"/>
              </a:rPr>
              <a:t>gece denetimi (</a:t>
            </a:r>
            <a:r>
              <a:rPr lang="tr-TR" sz="3600" b="1" dirty="0" err="1">
                <a:solidFill>
                  <a:srgbClr val="FF0000"/>
                </a:solidFill>
                <a:latin typeface="Times New Roman" panose="02020603050405020304" pitchFamily="18" charset="0"/>
                <a:cs typeface="Times New Roman" panose="02020603050405020304" pitchFamily="18" charset="0"/>
              </a:rPr>
              <a:t>night</a:t>
            </a:r>
            <a:r>
              <a:rPr lang="tr-TR" sz="3600" b="1" dirty="0">
                <a:solidFill>
                  <a:srgbClr val="FF0000"/>
                </a:solidFill>
                <a:latin typeface="Times New Roman" panose="02020603050405020304" pitchFamily="18" charset="0"/>
                <a:cs typeface="Times New Roman" panose="02020603050405020304" pitchFamily="18" charset="0"/>
              </a:rPr>
              <a:t> </a:t>
            </a:r>
            <a:r>
              <a:rPr lang="tr-TR" sz="3600" b="1" dirty="0" err="1">
                <a:solidFill>
                  <a:srgbClr val="FF0000"/>
                </a:solidFill>
                <a:latin typeface="Times New Roman" panose="02020603050405020304" pitchFamily="18" charset="0"/>
                <a:cs typeface="Times New Roman" panose="02020603050405020304" pitchFamily="18" charset="0"/>
              </a:rPr>
              <a:t>audit</a:t>
            </a:r>
            <a:r>
              <a:rPr lang="tr-TR" sz="3600" dirty="0">
                <a:solidFill>
                  <a:srgbClr val="000000"/>
                </a:solidFill>
                <a:latin typeface="Times New Roman" panose="02020603050405020304" pitchFamily="18" charset="0"/>
                <a:cs typeface="Times New Roman" panose="02020603050405020304" pitchFamily="18" charset="0"/>
              </a:rPr>
              <a:t>) adı verilmektedir. </a:t>
            </a: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endParaRPr lang="tr-TR" sz="36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1425257E-0B91-4D08-BF76-B1D6986D8821}"/>
              </a:ext>
            </a:extLst>
          </p:cNvPr>
          <p:cNvPicPr>
            <a:picLocks noChangeAspect="1"/>
          </p:cNvPicPr>
          <p:nvPr/>
        </p:nvPicPr>
        <p:blipFill>
          <a:blip r:embed="rId2"/>
          <a:stretch>
            <a:fillRect/>
          </a:stretch>
        </p:blipFill>
        <p:spPr>
          <a:xfrm>
            <a:off x="5280290" y="4437112"/>
            <a:ext cx="3829050" cy="2420888"/>
          </a:xfrm>
          <a:prstGeom prst="rect">
            <a:avLst/>
          </a:prstGeom>
        </p:spPr>
      </p:pic>
    </p:spTree>
    <p:extLst>
      <p:ext uri="{BB962C8B-B14F-4D97-AF65-F5344CB8AC3E}">
        <p14:creationId xmlns:p14="http://schemas.microsoft.com/office/powerpoint/2010/main" val="2227567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B178F38-3B4B-48D0-B05A-0A964B201CDF}"/>
              </a:ext>
            </a:extLst>
          </p:cNvPr>
          <p:cNvPicPr>
            <a:picLocks noChangeAspect="1"/>
          </p:cNvPicPr>
          <p:nvPr/>
        </p:nvPicPr>
        <p:blipFill>
          <a:blip r:embed="rId2"/>
          <a:stretch>
            <a:fillRect/>
          </a:stretch>
        </p:blipFill>
        <p:spPr>
          <a:xfrm>
            <a:off x="1043608" y="1196752"/>
            <a:ext cx="7272808" cy="3816424"/>
          </a:xfrm>
          <a:prstGeom prst="rect">
            <a:avLst/>
          </a:prstGeom>
        </p:spPr>
      </p:pic>
      <p:sp>
        <p:nvSpPr>
          <p:cNvPr id="3" name="Oval 2">
            <a:extLst>
              <a:ext uri="{FF2B5EF4-FFF2-40B4-BE49-F238E27FC236}">
                <a16:creationId xmlns:a16="http://schemas.microsoft.com/office/drawing/2014/main" id="{B13213C6-A4EB-4980-BB83-DA69F24BA863}"/>
              </a:ext>
            </a:extLst>
          </p:cNvPr>
          <p:cNvSpPr/>
          <p:nvPr/>
        </p:nvSpPr>
        <p:spPr>
          <a:xfrm>
            <a:off x="1763688" y="2276872"/>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71789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9FAF04C-97A2-4B10-A1B9-D3532D4AAB28}"/>
              </a:ext>
            </a:extLst>
          </p:cNvPr>
          <p:cNvPicPr>
            <a:picLocks noChangeAspect="1"/>
          </p:cNvPicPr>
          <p:nvPr/>
        </p:nvPicPr>
        <p:blipFill>
          <a:blip r:embed="rId2"/>
          <a:stretch>
            <a:fillRect/>
          </a:stretch>
        </p:blipFill>
        <p:spPr>
          <a:xfrm>
            <a:off x="1079612" y="1196752"/>
            <a:ext cx="6984776" cy="4032448"/>
          </a:xfrm>
          <a:prstGeom prst="rect">
            <a:avLst/>
          </a:prstGeom>
        </p:spPr>
      </p:pic>
    </p:spTree>
    <p:extLst>
      <p:ext uri="{BB962C8B-B14F-4D97-AF65-F5344CB8AC3E}">
        <p14:creationId xmlns:p14="http://schemas.microsoft.com/office/powerpoint/2010/main" val="904416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9FAF04C-97A2-4B10-A1B9-D3532D4AAB28}"/>
              </a:ext>
            </a:extLst>
          </p:cNvPr>
          <p:cNvPicPr>
            <a:picLocks noChangeAspect="1"/>
          </p:cNvPicPr>
          <p:nvPr/>
        </p:nvPicPr>
        <p:blipFill>
          <a:blip r:embed="rId2"/>
          <a:stretch>
            <a:fillRect/>
          </a:stretch>
        </p:blipFill>
        <p:spPr>
          <a:xfrm>
            <a:off x="1079612" y="1196752"/>
            <a:ext cx="6984776" cy="4032448"/>
          </a:xfrm>
          <a:prstGeom prst="rect">
            <a:avLst/>
          </a:prstGeom>
        </p:spPr>
      </p:pic>
      <p:sp>
        <p:nvSpPr>
          <p:cNvPr id="3" name="Oval 2">
            <a:extLst>
              <a:ext uri="{FF2B5EF4-FFF2-40B4-BE49-F238E27FC236}">
                <a16:creationId xmlns:a16="http://schemas.microsoft.com/office/drawing/2014/main" id="{1C9BFE96-F359-4742-8C27-1DFF6A4A704C}"/>
              </a:ext>
            </a:extLst>
          </p:cNvPr>
          <p:cNvSpPr/>
          <p:nvPr/>
        </p:nvSpPr>
        <p:spPr>
          <a:xfrm>
            <a:off x="1403648" y="3573016"/>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23916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6E8383C-5B8E-4DCA-9988-280207F76B37}"/>
              </a:ext>
            </a:extLst>
          </p:cNvPr>
          <p:cNvPicPr>
            <a:picLocks noChangeAspect="1"/>
          </p:cNvPicPr>
          <p:nvPr/>
        </p:nvPicPr>
        <p:blipFill>
          <a:blip r:embed="rId2"/>
          <a:stretch>
            <a:fillRect/>
          </a:stretch>
        </p:blipFill>
        <p:spPr>
          <a:xfrm>
            <a:off x="399834" y="0"/>
            <a:ext cx="8568952" cy="6858000"/>
          </a:xfrm>
          <a:prstGeom prst="rect">
            <a:avLst/>
          </a:prstGeom>
        </p:spPr>
      </p:pic>
    </p:spTree>
    <p:extLst>
      <p:ext uri="{BB962C8B-B14F-4D97-AF65-F5344CB8AC3E}">
        <p14:creationId xmlns:p14="http://schemas.microsoft.com/office/powerpoint/2010/main" val="3381545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6E8383C-5B8E-4DCA-9988-280207F76B37}"/>
              </a:ext>
            </a:extLst>
          </p:cNvPr>
          <p:cNvPicPr>
            <a:picLocks noChangeAspect="1"/>
          </p:cNvPicPr>
          <p:nvPr/>
        </p:nvPicPr>
        <p:blipFill>
          <a:blip r:embed="rId2"/>
          <a:stretch>
            <a:fillRect/>
          </a:stretch>
        </p:blipFill>
        <p:spPr>
          <a:xfrm>
            <a:off x="395536" y="19593"/>
            <a:ext cx="8568952" cy="6858000"/>
          </a:xfrm>
          <a:prstGeom prst="rect">
            <a:avLst/>
          </a:prstGeom>
        </p:spPr>
      </p:pic>
      <p:sp>
        <p:nvSpPr>
          <p:cNvPr id="3" name="Dikdörtgen 2">
            <a:extLst>
              <a:ext uri="{FF2B5EF4-FFF2-40B4-BE49-F238E27FC236}">
                <a16:creationId xmlns:a16="http://schemas.microsoft.com/office/drawing/2014/main" id="{25EB085C-A8B4-428B-A0D7-56541331F704}"/>
              </a:ext>
            </a:extLst>
          </p:cNvPr>
          <p:cNvSpPr/>
          <p:nvPr/>
        </p:nvSpPr>
        <p:spPr>
          <a:xfrm>
            <a:off x="1259632" y="1255986"/>
            <a:ext cx="351378"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6" name="Dikdörtgen 5">
            <a:extLst>
              <a:ext uri="{FF2B5EF4-FFF2-40B4-BE49-F238E27FC236}">
                <a16:creationId xmlns:a16="http://schemas.microsoft.com/office/drawing/2014/main" id="{3344A21D-FCDE-4914-84BF-51A0F6F4D062}"/>
              </a:ext>
            </a:extLst>
          </p:cNvPr>
          <p:cNvSpPr/>
          <p:nvPr/>
        </p:nvSpPr>
        <p:spPr>
          <a:xfrm>
            <a:off x="1259632" y="332656"/>
            <a:ext cx="351378"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7" name="Dikdörtgen 6">
            <a:extLst>
              <a:ext uri="{FF2B5EF4-FFF2-40B4-BE49-F238E27FC236}">
                <a16:creationId xmlns:a16="http://schemas.microsoft.com/office/drawing/2014/main" id="{F6C70E89-264C-4E4F-991D-27E6B732EEBB}"/>
              </a:ext>
            </a:extLst>
          </p:cNvPr>
          <p:cNvSpPr/>
          <p:nvPr/>
        </p:nvSpPr>
        <p:spPr>
          <a:xfrm>
            <a:off x="1259633" y="701988"/>
            <a:ext cx="351378"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8" name="Dikdörtgen 7">
            <a:extLst>
              <a:ext uri="{FF2B5EF4-FFF2-40B4-BE49-F238E27FC236}">
                <a16:creationId xmlns:a16="http://schemas.microsoft.com/office/drawing/2014/main" id="{7987BD3E-B38E-444B-92A7-FAAC96A1BEDB}"/>
              </a:ext>
            </a:extLst>
          </p:cNvPr>
          <p:cNvSpPr/>
          <p:nvPr/>
        </p:nvSpPr>
        <p:spPr>
          <a:xfrm>
            <a:off x="1259632" y="2348880"/>
            <a:ext cx="432048"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9" name="Dikdörtgen 8">
            <a:extLst>
              <a:ext uri="{FF2B5EF4-FFF2-40B4-BE49-F238E27FC236}">
                <a16:creationId xmlns:a16="http://schemas.microsoft.com/office/drawing/2014/main" id="{98CBBFF4-352C-4C12-9CF0-D19782C5F2C7}"/>
              </a:ext>
            </a:extLst>
          </p:cNvPr>
          <p:cNvSpPr/>
          <p:nvPr/>
        </p:nvSpPr>
        <p:spPr>
          <a:xfrm>
            <a:off x="1259633" y="3448593"/>
            <a:ext cx="351378"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10" name="Dikdörtgen 9">
            <a:extLst>
              <a:ext uri="{FF2B5EF4-FFF2-40B4-BE49-F238E27FC236}">
                <a16:creationId xmlns:a16="http://schemas.microsoft.com/office/drawing/2014/main" id="{4AD94288-1097-4249-9A2A-DA7761EFFEF9}"/>
              </a:ext>
            </a:extLst>
          </p:cNvPr>
          <p:cNvSpPr/>
          <p:nvPr/>
        </p:nvSpPr>
        <p:spPr>
          <a:xfrm>
            <a:off x="1367644" y="4578318"/>
            <a:ext cx="648071"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11" name="Dikdörtgen 10">
            <a:extLst>
              <a:ext uri="{FF2B5EF4-FFF2-40B4-BE49-F238E27FC236}">
                <a16:creationId xmlns:a16="http://schemas.microsoft.com/office/drawing/2014/main" id="{EB33CC7A-EBBF-491E-93E5-3DD52BD8186F}"/>
              </a:ext>
            </a:extLst>
          </p:cNvPr>
          <p:cNvSpPr/>
          <p:nvPr/>
        </p:nvSpPr>
        <p:spPr>
          <a:xfrm>
            <a:off x="1259633" y="5310410"/>
            <a:ext cx="432048"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13" name="Dikdörtgen 12">
            <a:extLst>
              <a:ext uri="{FF2B5EF4-FFF2-40B4-BE49-F238E27FC236}">
                <a16:creationId xmlns:a16="http://schemas.microsoft.com/office/drawing/2014/main" id="{BFD46E8C-F623-466C-9D64-99379C90A94B}"/>
              </a:ext>
            </a:extLst>
          </p:cNvPr>
          <p:cNvSpPr/>
          <p:nvPr/>
        </p:nvSpPr>
        <p:spPr>
          <a:xfrm>
            <a:off x="1259633" y="3116092"/>
            <a:ext cx="432048"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Y</a:t>
            </a:r>
            <a:endParaRPr lang="tr-TR" b="1" dirty="0">
              <a:solidFill>
                <a:srgbClr val="FF0000"/>
              </a:solidFill>
            </a:endParaRPr>
          </a:p>
        </p:txBody>
      </p:sp>
      <p:sp>
        <p:nvSpPr>
          <p:cNvPr id="14" name="Dikdörtgen 13">
            <a:extLst>
              <a:ext uri="{FF2B5EF4-FFF2-40B4-BE49-F238E27FC236}">
                <a16:creationId xmlns:a16="http://schemas.microsoft.com/office/drawing/2014/main" id="{CD16C4AA-5BE6-4E46-9316-8ECE3B8FC524}"/>
              </a:ext>
            </a:extLst>
          </p:cNvPr>
          <p:cNvSpPr/>
          <p:nvPr/>
        </p:nvSpPr>
        <p:spPr>
          <a:xfrm>
            <a:off x="1283386" y="4013455"/>
            <a:ext cx="569387"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Y</a:t>
            </a:r>
            <a:endParaRPr lang="tr-TR" b="1" dirty="0">
              <a:solidFill>
                <a:srgbClr val="FF0000"/>
              </a:solidFill>
            </a:endParaRPr>
          </a:p>
        </p:txBody>
      </p:sp>
      <p:sp>
        <p:nvSpPr>
          <p:cNvPr id="15" name="Dikdörtgen 14">
            <a:extLst>
              <a:ext uri="{FF2B5EF4-FFF2-40B4-BE49-F238E27FC236}">
                <a16:creationId xmlns:a16="http://schemas.microsoft.com/office/drawing/2014/main" id="{D54BD758-2487-48A1-849F-2135B8A549D3}"/>
              </a:ext>
            </a:extLst>
          </p:cNvPr>
          <p:cNvSpPr/>
          <p:nvPr/>
        </p:nvSpPr>
        <p:spPr>
          <a:xfrm>
            <a:off x="1317043" y="6069195"/>
            <a:ext cx="502071"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19" name="Dikdörtgen 18">
            <a:extLst>
              <a:ext uri="{FF2B5EF4-FFF2-40B4-BE49-F238E27FC236}">
                <a16:creationId xmlns:a16="http://schemas.microsoft.com/office/drawing/2014/main" id="{96D093D2-F92D-44F2-9DDC-9EBD292C2D18}"/>
              </a:ext>
            </a:extLst>
          </p:cNvPr>
          <p:cNvSpPr/>
          <p:nvPr/>
        </p:nvSpPr>
        <p:spPr>
          <a:xfrm>
            <a:off x="1280167" y="1809881"/>
            <a:ext cx="351378"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Tree>
    <p:extLst>
      <p:ext uri="{BB962C8B-B14F-4D97-AF65-F5344CB8AC3E}">
        <p14:creationId xmlns:p14="http://schemas.microsoft.com/office/powerpoint/2010/main" val="2268849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4F1269C-266B-4E03-9D8C-D3911D0E1BDE}"/>
              </a:ext>
            </a:extLst>
          </p:cNvPr>
          <p:cNvPicPr>
            <a:picLocks noChangeAspect="1"/>
          </p:cNvPicPr>
          <p:nvPr/>
        </p:nvPicPr>
        <p:blipFill>
          <a:blip r:embed="rId2"/>
          <a:stretch>
            <a:fillRect/>
          </a:stretch>
        </p:blipFill>
        <p:spPr>
          <a:xfrm>
            <a:off x="899592" y="260648"/>
            <a:ext cx="7488832" cy="6480720"/>
          </a:xfrm>
          <a:prstGeom prst="rect">
            <a:avLst/>
          </a:prstGeom>
        </p:spPr>
      </p:pic>
    </p:spTree>
    <p:extLst>
      <p:ext uri="{BB962C8B-B14F-4D97-AF65-F5344CB8AC3E}">
        <p14:creationId xmlns:p14="http://schemas.microsoft.com/office/powerpoint/2010/main" val="3358528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4F1269C-266B-4E03-9D8C-D3911D0E1BDE}"/>
              </a:ext>
            </a:extLst>
          </p:cNvPr>
          <p:cNvPicPr>
            <a:picLocks noChangeAspect="1"/>
          </p:cNvPicPr>
          <p:nvPr/>
        </p:nvPicPr>
        <p:blipFill>
          <a:blip r:embed="rId2"/>
          <a:stretch>
            <a:fillRect/>
          </a:stretch>
        </p:blipFill>
        <p:spPr>
          <a:xfrm>
            <a:off x="899592" y="239069"/>
            <a:ext cx="7488832" cy="6480720"/>
          </a:xfrm>
          <a:prstGeom prst="rect">
            <a:avLst/>
          </a:prstGeom>
        </p:spPr>
      </p:pic>
      <p:sp>
        <p:nvSpPr>
          <p:cNvPr id="3" name="Dikdörtgen 2">
            <a:extLst>
              <a:ext uri="{FF2B5EF4-FFF2-40B4-BE49-F238E27FC236}">
                <a16:creationId xmlns:a16="http://schemas.microsoft.com/office/drawing/2014/main" id="{B7063222-0852-4F32-9156-9B4BB56935C0}"/>
              </a:ext>
            </a:extLst>
          </p:cNvPr>
          <p:cNvSpPr/>
          <p:nvPr/>
        </p:nvSpPr>
        <p:spPr>
          <a:xfrm>
            <a:off x="1619673" y="476672"/>
            <a:ext cx="360040"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Y</a:t>
            </a:r>
            <a:endParaRPr lang="tr-TR" b="1" dirty="0">
              <a:solidFill>
                <a:srgbClr val="FF0000"/>
              </a:solidFill>
            </a:endParaRPr>
          </a:p>
        </p:txBody>
      </p:sp>
      <p:sp>
        <p:nvSpPr>
          <p:cNvPr id="4" name="Dikdörtgen 3">
            <a:extLst>
              <a:ext uri="{FF2B5EF4-FFF2-40B4-BE49-F238E27FC236}">
                <a16:creationId xmlns:a16="http://schemas.microsoft.com/office/drawing/2014/main" id="{CB7EE0DC-FA7F-4C96-B0D5-B788618E2330}"/>
              </a:ext>
            </a:extLst>
          </p:cNvPr>
          <p:cNvSpPr/>
          <p:nvPr/>
        </p:nvSpPr>
        <p:spPr>
          <a:xfrm>
            <a:off x="1619674" y="1196752"/>
            <a:ext cx="360040"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Y</a:t>
            </a:r>
            <a:endParaRPr lang="tr-TR" b="1" dirty="0">
              <a:solidFill>
                <a:srgbClr val="FF0000"/>
              </a:solidFill>
            </a:endParaRPr>
          </a:p>
        </p:txBody>
      </p:sp>
      <p:sp>
        <p:nvSpPr>
          <p:cNvPr id="5" name="Dikdörtgen 4">
            <a:extLst>
              <a:ext uri="{FF2B5EF4-FFF2-40B4-BE49-F238E27FC236}">
                <a16:creationId xmlns:a16="http://schemas.microsoft.com/office/drawing/2014/main" id="{34B3973B-A0C4-4A99-B867-8FC8CF026FAD}"/>
              </a:ext>
            </a:extLst>
          </p:cNvPr>
          <p:cNvSpPr/>
          <p:nvPr/>
        </p:nvSpPr>
        <p:spPr>
          <a:xfrm>
            <a:off x="1619673" y="1597442"/>
            <a:ext cx="502071"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Y</a:t>
            </a:r>
            <a:endParaRPr lang="tr-TR" b="1" dirty="0">
              <a:solidFill>
                <a:srgbClr val="FF0000"/>
              </a:solidFill>
            </a:endParaRPr>
          </a:p>
        </p:txBody>
      </p:sp>
      <p:sp>
        <p:nvSpPr>
          <p:cNvPr id="6" name="Dikdörtgen 5">
            <a:extLst>
              <a:ext uri="{FF2B5EF4-FFF2-40B4-BE49-F238E27FC236}">
                <a16:creationId xmlns:a16="http://schemas.microsoft.com/office/drawing/2014/main" id="{1187A695-8E2E-44D0-A58F-7F3F71D020CF}"/>
              </a:ext>
            </a:extLst>
          </p:cNvPr>
          <p:cNvSpPr/>
          <p:nvPr/>
        </p:nvSpPr>
        <p:spPr>
          <a:xfrm>
            <a:off x="1618155" y="2028236"/>
            <a:ext cx="360040"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7" name="Dikdörtgen 6">
            <a:extLst>
              <a:ext uri="{FF2B5EF4-FFF2-40B4-BE49-F238E27FC236}">
                <a16:creationId xmlns:a16="http://schemas.microsoft.com/office/drawing/2014/main" id="{A9C32705-A4A4-4F85-A164-1526A71DBB81}"/>
              </a:ext>
            </a:extLst>
          </p:cNvPr>
          <p:cNvSpPr/>
          <p:nvPr/>
        </p:nvSpPr>
        <p:spPr>
          <a:xfrm>
            <a:off x="1618156" y="2441458"/>
            <a:ext cx="360040"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Y</a:t>
            </a:r>
            <a:endParaRPr lang="tr-TR" b="1" dirty="0">
              <a:solidFill>
                <a:srgbClr val="FF0000"/>
              </a:solidFill>
            </a:endParaRPr>
          </a:p>
        </p:txBody>
      </p:sp>
      <p:sp>
        <p:nvSpPr>
          <p:cNvPr id="8" name="Dikdörtgen 7">
            <a:extLst>
              <a:ext uri="{FF2B5EF4-FFF2-40B4-BE49-F238E27FC236}">
                <a16:creationId xmlns:a16="http://schemas.microsoft.com/office/drawing/2014/main" id="{DB786F70-ED90-4092-83D9-C9097B9CEC76}"/>
              </a:ext>
            </a:extLst>
          </p:cNvPr>
          <p:cNvSpPr/>
          <p:nvPr/>
        </p:nvSpPr>
        <p:spPr>
          <a:xfrm>
            <a:off x="1627147" y="2863969"/>
            <a:ext cx="494598"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9" name="Dikdörtgen 8">
            <a:extLst>
              <a:ext uri="{FF2B5EF4-FFF2-40B4-BE49-F238E27FC236}">
                <a16:creationId xmlns:a16="http://schemas.microsoft.com/office/drawing/2014/main" id="{48681AE0-6AA7-43F0-A723-05C48BA569E5}"/>
              </a:ext>
            </a:extLst>
          </p:cNvPr>
          <p:cNvSpPr/>
          <p:nvPr/>
        </p:nvSpPr>
        <p:spPr>
          <a:xfrm>
            <a:off x="1627147" y="3479429"/>
            <a:ext cx="494597"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10" name="Dikdörtgen 9">
            <a:extLst>
              <a:ext uri="{FF2B5EF4-FFF2-40B4-BE49-F238E27FC236}">
                <a16:creationId xmlns:a16="http://schemas.microsoft.com/office/drawing/2014/main" id="{2D4ED8DA-A595-4928-B311-A0DFCD0C7930}"/>
              </a:ext>
            </a:extLst>
          </p:cNvPr>
          <p:cNvSpPr/>
          <p:nvPr/>
        </p:nvSpPr>
        <p:spPr>
          <a:xfrm>
            <a:off x="1627147" y="3910223"/>
            <a:ext cx="641395"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11" name="Dikdörtgen 10">
            <a:extLst>
              <a:ext uri="{FF2B5EF4-FFF2-40B4-BE49-F238E27FC236}">
                <a16:creationId xmlns:a16="http://schemas.microsoft.com/office/drawing/2014/main" id="{5560780C-BCFB-4698-B00F-62498F2B5BBE}"/>
              </a:ext>
            </a:extLst>
          </p:cNvPr>
          <p:cNvSpPr/>
          <p:nvPr/>
        </p:nvSpPr>
        <p:spPr>
          <a:xfrm>
            <a:off x="1551800" y="4591674"/>
            <a:ext cx="494597"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12" name="Dikdörtgen 11">
            <a:extLst>
              <a:ext uri="{FF2B5EF4-FFF2-40B4-BE49-F238E27FC236}">
                <a16:creationId xmlns:a16="http://schemas.microsoft.com/office/drawing/2014/main" id="{86E26C90-31F4-42C5-80A6-A4C29EEE63AD}"/>
              </a:ext>
            </a:extLst>
          </p:cNvPr>
          <p:cNvSpPr/>
          <p:nvPr/>
        </p:nvSpPr>
        <p:spPr>
          <a:xfrm>
            <a:off x="1657497" y="5260558"/>
            <a:ext cx="641395"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
        <p:nvSpPr>
          <p:cNvPr id="13" name="Dikdörtgen 12">
            <a:extLst>
              <a:ext uri="{FF2B5EF4-FFF2-40B4-BE49-F238E27FC236}">
                <a16:creationId xmlns:a16="http://schemas.microsoft.com/office/drawing/2014/main" id="{28D49739-CC66-468A-B91A-50C6959E9B91}"/>
              </a:ext>
            </a:extLst>
          </p:cNvPr>
          <p:cNvSpPr/>
          <p:nvPr/>
        </p:nvSpPr>
        <p:spPr>
          <a:xfrm>
            <a:off x="1618155" y="5969640"/>
            <a:ext cx="641395" cy="369332"/>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D</a:t>
            </a:r>
            <a:endParaRPr lang="tr-TR" b="1" dirty="0">
              <a:solidFill>
                <a:srgbClr val="FF0000"/>
              </a:solidFill>
            </a:endParaRPr>
          </a:p>
        </p:txBody>
      </p:sp>
    </p:spTree>
    <p:extLst>
      <p:ext uri="{BB962C8B-B14F-4D97-AF65-F5344CB8AC3E}">
        <p14:creationId xmlns:p14="http://schemas.microsoft.com/office/powerpoint/2010/main" val="4006125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F5421BF-5784-4CE0-9FF0-F37E2B494691}"/>
              </a:ext>
            </a:extLst>
          </p:cNvPr>
          <p:cNvPicPr>
            <a:picLocks noChangeAspect="1"/>
          </p:cNvPicPr>
          <p:nvPr/>
        </p:nvPicPr>
        <p:blipFill>
          <a:blip r:embed="rId3"/>
          <a:stretch>
            <a:fillRect/>
          </a:stretch>
        </p:blipFill>
        <p:spPr>
          <a:xfrm>
            <a:off x="0" y="28575"/>
            <a:ext cx="4788024" cy="6829425"/>
          </a:xfrm>
          <a:prstGeom prst="rect">
            <a:avLst/>
          </a:prstGeom>
        </p:spPr>
      </p:pic>
      <p:pic>
        <p:nvPicPr>
          <p:cNvPr id="3" name="Resim 2">
            <a:extLst>
              <a:ext uri="{FF2B5EF4-FFF2-40B4-BE49-F238E27FC236}">
                <a16:creationId xmlns:a16="http://schemas.microsoft.com/office/drawing/2014/main" id="{E79EB49F-A879-4738-84BD-B823312066E7}"/>
              </a:ext>
            </a:extLst>
          </p:cNvPr>
          <p:cNvPicPr>
            <a:picLocks noChangeAspect="1"/>
          </p:cNvPicPr>
          <p:nvPr/>
        </p:nvPicPr>
        <p:blipFill>
          <a:blip r:embed="rId4"/>
          <a:stretch>
            <a:fillRect/>
          </a:stretch>
        </p:blipFill>
        <p:spPr>
          <a:xfrm>
            <a:off x="5148064" y="34151"/>
            <a:ext cx="3995936" cy="6553200"/>
          </a:xfrm>
          <a:prstGeom prst="rect">
            <a:avLst/>
          </a:prstGeom>
        </p:spPr>
      </p:pic>
    </p:spTree>
    <p:extLst>
      <p:ext uri="{BB962C8B-B14F-4D97-AF65-F5344CB8AC3E}">
        <p14:creationId xmlns:p14="http://schemas.microsoft.com/office/powerpoint/2010/main" val="5668842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ACC3A4B-15F9-46A4-92C0-3D8B5396E154}"/>
              </a:ext>
            </a:extLst>
          </p:cNvPr>
          <p:cNvPicPr>
            <a:picLocks noChangeAspect="1"/>
          </p:cNvPicPr>
          <p:nvPr/>
        </p:nvPicPr>
        <p:blipFill>
          <a:blip r:embed="rId2"/>
          <a:stretch>
            <a:fillRect/>
          </a:stretch>
        </p:blipFill>
        <p:spPr>
          <a:xfrm>
            <a:off x="21000" y="0"/>
            <a:ext cx="5055055" cy="6858000"/>
          </a:xfrm>
          <a:prstGeom prst="rect">
            <a:avLst/>
          </a:prstGeom>
        </p:spPr>
      </p:pic>
      <p:pic>
        <p:nvPicPr>
          <p:cNvPr id="3" name="Resim 2">
            <a:extLst>
              <a:ext uri="{FF2B5EF4-FFF2-40B4-BE49-F238E27FC236}">
                <a16:creationId xmlns:a16="http://schemas.microsoft.com/office/drawing/2014/main" id="{F4CCEAF7-EA89-474B-97C3-A91F5198FD09}"/>
              </a:ext>
            </a:extLst>
          </p:cNvPr>
          <p:cNvPicPr>
            <a:picLocks noChangeAspect="1"/>
          </p:cNvPicPr>
          <p:nvPr/>
        </p:nvPicPr>
        <p:blipFill>
          <a:blip r:embed="rId3"/>
          <a:stretch>
            <a:fillRect/>
          </a:stretch>
        </p:blipFill>
        <p:spPr>
          <a:xfrm>
            <a:off x="5061104" y="548680"/>
            <a:ext cx="3514725" cy="5400600"/>
          </a:xfrm>
          <a:prstGeom prst="rect">
            <a:avLst/>
          </a:prstGeom>
        </p:spPr>
      </p:pic>
    </p:spTree>
    <p:extLst>
      <p:ext uri="{BB962C8B-B14F-4D97-AF65-F5344CB8AC3E}">
        <p14:creationId xmlns:p14="http://schemas.microsoft.com/office/powerpoint/2010/main" val="19118756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671070E-0B1D-4548-A527-20D1B721DDBE}"/>
              </a:ext>
            </a:extLst>
          </p:cNvPr>
          <p:cNvSpPr/>
          <p:nvPr/>
        </p:nvSpPr>
        <p:spPr>
          <a:xfrm>
            <a:off x="179512" y="692696"/>
            <a:ext cx="8784976" cy="5324535"/>
          </a:xfrm>
          <a:prstGeom prst="rect">
            <a:avLst/>
          </a:prstGeom>
        </p:spPr>
        <p:txBody>
          <a:bodyPr wrap="square">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Denetimin gece yapılmasının nedeni;</a:t>
            </a:r>
            <a:br>
              <a:rPr lang="tr-TR" sz="3200" b="1" dirty="0">
                <a:solidFill>
                  <a:srgbClr val="FF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hizmet birimlerindeki etkinliklerin sona ermesinin gecenin geç saatlerinde gerçekleşmesi ve denetime başlanması için bu </a:t>
            </a:r>
            <a:r>
              <a:rPr lang="tr-TR" sz="2800" b="1" dirty="0">
                <a:solidFill>
                  <a:srgbClr val="000000"/>
                </a:solidFill>
                <a:latin typeface="Times New Roman" panose="02020603050405020304" pitchFamily="18" charset="0"/>
                <a:cs typeface="Times New Roman" panose="02020603050405020304" pitchFamily="18" charset="0"/>
              </a:rPr>
              <a:t>birimlerden gelecek rapor ve belgelerin beklenme</a:t>
            </a:r>
            <a:r>
              <a:rPr lang="tr-TR" sz="2800" dirty="0">
                <a:solidFill>
                  <a:srgbClr val="000000"/>
                </a:solidFill>
                <a:latin typeface="Times New Roman" panose="02020603050405020304" pitchFamily="18" charset="0"/>
                <a:cs typeface="Times New Roman" panose="02020603050405020304" pitchFamily="18" charset="0"/>
              </a:rPr>
              <a:t>si gerekliliğidir. Ayrıca oldukça zahmetli bir iş olan gece denetiminin nispeten daha sakin olan, müşteri giriş ve çıkışlarının </a:t>
            </a:r>
            <a:r>
              <a:rPr lang="tr-TR" sz="2800" b="1" dirty="0">
                <a:solidFill>
                  <a:srgbClr val="000000"/>
                </a:solidFill>
                <a:latin typeface="Times New Roman" panose="02020603050405020304" pitchFamily="18" charset="0"/>
                <a:cs typeface="Times New Roman" panose="02020603050405020304" pitchFamily="18" charset="0"/>
              </a:rPr>
              <a:t>az olduğu saatlerde</a:t>
            </a:r>
            <a:r>
              <a:rPr lang="tr-TR" sz="2800" dirty="0">
                <a:solidFill>
                  <a:srgbClr val="000000"/>
                </a:solidFill>
                <a:latin typeface="Times New Roman" panose="02020603050405020304" pitchFamily="18" charset="0"/>
                <a:cs typeface="Times New Roman" panose="02020603050405020304" pitchFamily="18" charset="0"/>
              </a:rPr>
              <a:t> gerçekleştirilmesi daha kolay olmaktadır. Bütün bu nedenlerden dolayı gece denetimi gece saat </a:t>
            </a:r>
            <a:r>
              <a:rPr lang="tr-TR" sz="2800" b="1" dirty="0">
                <a:solidFill>
                  <a:srgbClr val="000000"/>
                </a:solidFill>
                <a:latin typeface="Times New Roman" panose="02020603050405020304" pitchFamily="18" charset="0"/>
                <a:cs typeface="Times New Roman" panose="02020603050405020304" pitchFamily="18" charset="0"/>
              </a:rPr>
              <a:t>24.00’ten </a:t>
            </a:r>
            <a:r>
              <a:rPr lang="tr-TR" sz="2800" dirty="0">
                <a:solidFill>
                  <a:srgbClr val="000000"/>
                </a:solidFill>
                <a:latin typeface="Times New Roman" panose="02020603050405020304" pitchFamily="18" charset="0"/>
                <a:cs typeface="Times New Roman" panose="02020603050405020304" pitchFamily="18" charset="0"/>
              </a:rPr>
              <a:t>sonra başlatılmalı ve gece vardiyası içinde tamamlanarak otel </a:t>
            </a:r>
            <a:r>
              <a:rPr lang="tr-TR" sz="2800" b="1" dirty="0">
                <a:solidFill>
                  <a:srgbClr val="000000"/>
                </a:solidFill>
                <a:latin typeface="Times New Roman" panose="02020603050405020304" pitchFamily="18" charset="0"/>
                <a:cs typeface="Times New Roman" panose="02020603050405020304" pitchFamily="18" charset="0"/>
              </a:rPr>
              <a:t>ertesi günün etkinliklerine hazır duruma </a:t>
            </a:r>
            <a:r>
              <a:rPr lang="tr-TR" sz="2800" dirty="0">
                <a:solidFill>
                  <a:srgbClr val="000000"/>
                </a:solidFill>
                <a:latin typeface="Times New Roman" panose="02020603050405020304" pitchFamily="18" charset="0"/>
                <a:cs typeface="Times New Roman" panose="02020603050405020304" pitchFamily="18" charset="0"/>
              </a:rPr>
              <a:t>getirilmelidir. </a:t>
            </a: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7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0B2C72A-2D14-4E42-9E54-3527D55AB523}"/>
              </a:ext>
            </a:extLst>
          </p:cNvPr>
          <p:cNvSpPr/>
          <p:nvPr/>
        </p:nvSpPr>
        <p:spPr>
          <a:xfrm>
            <a:off x="179512" y="404664"/>
            <a:ext cx="8136904" cy="5755422"/>
          </a:xfrm>
          <a:prstGeom prst="rect">
            <a:avLst/>
          </a:prstGeom>
        </p:spPr>
        <p:txBody>
          <a:bodyPr wrap="square">
            <a:spAutoFit/>
          </a:bodyPr>
          <a:lstStyle/>
          <a:p>
            <a:pPr algn="ctr"/>
            <a:r>
              <a:rPr lang="tr-TR" sz="2800" dirty="0">
                <a:solidFill>
                  <a:srgbClr val="000000"/>
                </a:solidFill>
                <a:latin typeface="Times New Roman" panose="02020603050405020304" pitchFamily="18" charset="0"/>
                <a:cs typeface="Times New Roman" panose="02020603050405020304" pitchFamily="18" charset="0"/>
              </a:rPr>
              <a:t>Dar kapsamlı ve basit olması nedeniyle </a:t>
            </a:r>
            <a:r>
              <a:rPr lang="tr-TR" sz="2800" b="1" dirty="0">
                <a:solidFill>
                  <a:srgbClr val="000000"/>
                </a:solidFill>
                <a:latin typeface="Times New Roman" panose="02020603050405020304" pitchFamily="18" charset="0"/>
                <a:cs typeface="Times New Roman" panose="02020603050405020304" pitchFamily="18" charset="0"/>
              </a:rPr>
              <a:t>küçük otel işletmelerinde </a:t>
            </a:r>
            <a:r>
              <a:rPr lang="tr-TR" sz="2800" dirty="0">
                <a:solidFill>
                  <a:srgbClr val="000000"/>
                </a:solidFill>
                <a:latin typeface="Times New Roman" panose="02020603050405020304" pitchFamily="18" charset="0"/>
                <a:cs typeface="Times New Roman" panose="02020603050405020304" pitchFamily="18" charset="0"/>
              </a:rPr>
              <a:t>bu işi ön büronun gece vardiyasında çalışan bir personel rahatlıkla yapabilir Fakat </a:t>
            </a:r>
            <a:r>
              <a:rPr lang="tr-TR" sz="2800" b="1" dirty="0">
                <a:solidFill>
                  <a:srgbClr val="000000"/>
                </a:solidFill>
                <a:latin typeface="Times New Roman" panose="02020603050405020304" pitchFamily="18" charset="0"/>
                <a:cs typeface="Times New Roman" panose="02020603050405020304" pitchFamily="18" charset="0"/>
              </a:rPr>
              <a:t>büyük otel işletmelerinde</a:t>
            </a:r>
            <a:r>
              <a:rPr lang="tr-TR" sz="2800" dirty="0">
                <a:solidFill>
                  <a:srgbClr val="000000"/>
                </a:solidFill>
                <a:latin typeface="Times New Roman" panose="02020603050405020304" pitchFamily="18" charset="0"/>
                <a:cs typeface="Times New Roman" panose="02020603050405020304" pitchFamily="18" charset="0"/>
              </a:rPr>
              <a:t> gece denetimi bu konuda  </a:t>
            </a:r>
            <a:r>
              <a:rPr lang="tr-TR" sz="2800" b="1" dirty="0">
                <a:solidFill>
                  <a:srgbClr val="000000"/>
                </a:solidFill>
                <a:latin typeface="Times New Roman" panose="02020603050405020304" pitchFamily="18" charset="0"/>
                <a:cs typeface="Times New Roman" panose="02020603050405020304" pitchFamily="18" charset="0"/>
              </a:rPr>
              <a:t>uzmanlaşmış</a:t>
            </a:r>
            <a:r>
              <a:rPr lang="tr-TR" sz="2800" dirty="0">
                <a:solidFill>
                  <a:srgbClr val="000000"/>
                </a:solidFill>
                <a:latin typeface="Times New Roman" panose="02020603050405020304" pitchFamily="18" charset="0"/>
                <a:cs typeface="Times New Roman" panose="02020603050405020304" pitchFamily="18" charset="0"/>
              </a:rPr>
              <a:t> </a:t>
            </a:r>
            <a:r>
              <a:rPr lang="tr-TR" sz="3200" b="1" dirty="0">
                <a:solidFill>
                  <a:srgbClr val="FF0000"/>
                </a:solidFill>
                <a:latin typeface="Times New Roman" panose="02020603050405020304" pitchFamily="18" charset="0"/>
                <a:cs typeface="Times New Roman" panose="02020603050405020304" pitchFamily="18" charset="0"/>
              </a:rPr>
              <a:t>gece denetçisi (</a:t>
            </a:r>
            <a:r>
              <a:rPr lang="tr-TR" sz="3200" b="1" dirty="0" err="1">
                <a:solidFill>
                  <a:srgbClr val="FF0000"/>
                </a:solidFill>
                <a:latin typeface="Times New Roman" panose="02020603050405020304" pitchFamily="18" charset="0"/>
                <a:cs typeface="Times New Roman" panose="02020603050405020304" pitchFamily="18" charset="0"/>
              </a:rPr>
              <a:t>night</a:t>
            </a:r>
            <a:r>
              <a:rPr lang="tr-TR" sz="3200" b="1" dirty="0">
                <a:solidFill>
                  <a:srgbClr val="FF0000"/>
                </a:solidFill>
                <a:latin typeface="Times New Roman" panose="02020603050405020304" pitchFamily="18" charset="0"/>
                <a:cs typeface="Times New Roman" panose="02020603050405020304" pitchFamily="18" charset="0"/>
              </a:rPr>
              <a:t> </a:t>
            </a:r>
            <a:r>
              <a:rPr lang="tr-TR" sz="3200" b="1" dirty="0" err="1">
                <a:solidFill>
                  <a:srgbClr val="FF0000"/>
                </a:solidFill>
                <a:latin typeface="Times New Roman" panose="02020603050405020304" pitchFamily="18" charset="0"/>
                <a:cs typeface="Times New Roman" panose="02020603050405020304" pitchFamily="18" charset="0"/>
              </a:rPr>
              <a:t>auditor</a:t>
            </a:r>
            <a:r>
              <a:rPr lang="tr-TR" sz="3200" b="1" dirty="0">
                <a:solidFill>
                  <a:srgbClr val="FF0000"/>
                </a:solidFill>
                <a:latin typeface="Times New Roman" panose="02020603050405020304" pitchFamily="18" charset="0"/>
                <a:cs typeface="Times New Roman" panose="02020603050405020304" pitchFamily="18" charset="0"/>
              </a:rPr>
              <a:t>)</a:t>
            </a:r>
            <a:r>
              <a:rPr lang="tr-TR" sz="2800" dirty="0">
                <a:solidFill>
                  <a:srgbClr val="000000"/>
                </a:solidFill>
                <a:latin typeface="Times New Roman" panose="02020603050405020304" pitchFamily="18" charset="0"/>
                <a:cs typeface="Times New Roman" panose="02020603050405020304" pitchFamily="18" charset="0"/>
              </a:rPr>
              <a:t> tarafından yapılmaktadır.</a:t>
            </a:r>
          </a:p>
          <a:p>
            <a:pPr algn="ctr"/>
            <a:r>
              <a:rPr lang="tr-TR" sz="2800" dirty="0">
                <a:solidFill>
                  <a:srgbClr val="000000"/>
                </a:solidFill>
                <a:latin typeface="Times New Roman" panose="02020603050405020304" pitchFamily="18" charset="0"/>
                <a:cs typeface="Times New Roman" panose="02020603050405020304" pitchFamily="18" charset="0"/>
              </a:rPr>
              <a:t/>
            </a:r>
            <a:br>
              <a:rPr lang="tr-TR" sz="2800"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Hatta bazı oteller gece denetimini odalar gece denetçisi ve yiyecek içecek gece denetçisi olarak ikiye ayırmaktadır. Ayrıca, büyük oteller gece denetçisi dışında </a:t>
            </a:r>
            <a:r>
              <a:rPr lang="tr-TR" sz="2800" b="1" dirty="0">
                <a:solidFill>
                  <a:srgbClr val="FF0000"/>
                </a:solidFill>
                <a:latin typeface="Times New Roman" panose="02020603050405020304" pitchFamily="18" charset="0"/>
                <a:cs typeface="Times New Roman" panose="02020603050405020304" pitchFamily="18" charset="0"/>
              </a:rPr>
              <a:t>ön büronun rutin işlerini yapacak bir veya birden fazla personel</a:t>
            </a:r>
            <a:r>
              <a:rPr lang="tr-TR" sz="2800" dirty="0">
                <a:solidFill>
                  <a:srgbClr val="000000"/>
                </a:solidFill>
                <a:latin typeface="Times New Roman" panose="02020603050405020304" pitchFamily="18" charset="0"/>
                <a:cs typeface="Times New Roman" panose="02020603050405020304" pitchFamily="18" charset="0"/>
              </a:rPr>
              <a:t> çalıştırmaktadırlar.</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75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C8D1936-C085-4710-B0CA-BEA449119575}"/>
              </a:ext>
            </a:extLst>
          </p:cNvPr>
          <p:cNvSpPr/>
          <p:nvPr/>
        </p:nvSpPr>
        <p:spPr>
          <a:xfrm>
            <a:off x="323528" y="151179"/>
            <a:ext cx="8712968" cy="6555641"/>
          </a:xfrm>
          <a:prstGeom prst="rect">
            <a:avLst/>
          </a:prstGeom>
        </p:spPr>
        <p:txBody>
          <a:bodyPr wrap="square">
            <a:spAutoFit/>
          </a:bodyPr>
          <a:lstStyle/>
          <a:p>
            <a:pPr algn="ctr"/>
            <a:r>
              <a:rPr lang="tr-TR" sz="2800" dirty="0">
                <a:solidFill>
                  <a:srgbClr val="000000"/>
                </a:solidFill>
                <a:latin typeface="Times New Roman" panose="02020603050405020304" pitchFamily="18" charset="0"/>
                <a:cs typeface="Times New Roman" panose="02020603050405020304" pitchFamily="18" charset="0"/>
              </a:rPr>
              <a:t>Gece denetçisinin </a:t>
            </a:r>
            <a:r>
              <a:rPr lang="tr-TR" sz="2800" b="1" dirty="0">
                <a:solidFill>
                  <a:srgbClr val="000000"/>
                </a:solidFill>
                <a:latin typeface="Times New Roman" panose="02020603050405020304" pitchFamily="18" charset="0"/>
                <a:cs typeface="Times New Roman" panose="02020603050405020304" pitchFamily="18" charset="0"/>
              </a:rPr>
              <a:t>yetki ve sorumluluğu </a:t>
            </a:r>
            <a:r>
              <a:rPr lang="tr-TR" sz="2800" dirty="0">
                <a:solidFill>
                  <a:srgbClr val="000000"/>
                </a:solidFill>
                <a:latin typeface="Times New Roman" panose="02020603050405020304" pitchFamily="18" charset="0"/>
                <a:cs typeface="Times New Roman" panose="02020603050405020304" pitchFamily="18" charset="0"/>
              </a:rPr>
              <a:t>oldukça </a:t>
            </a:r>
            <a:r>
              <a:rPr lang="tr-TR" sz="2800" b="1" dirty="0">
                <a:solidFill>
                  <a:srgbClr val="FF0000"/>
                </a:solidFill>
                <a:latin typeface="Times New Roman" panose="02020603050405020304" pitchFamily="18" charset="0"/>
                <a:cs typeface="Times New Roman" panose="02020603050405020304" pitchFamily="18" charset="0"/>
              </a:rPr>
              <a:t>geniştir.</a:t>
            </a:r>
            <a:r>
              <a:rPr lang="tr-TR" sz="2800" dirty="0">
                <a:solidFill>
                  <a:srgbClr val="000000"/>
                </a:solidFill>
                <a:latin typeface="Times New Roman" panose="02020603050405020304" pitchFamily="18" charset="0"/>
                <a:cs typeface="Times New Roman" panose="02020603050405020304" pitchFamily="18" charset="0"/>
              </a:rPr>
              <a:t> </a:t>
            </a:r>
            <a:r>
              <a:rPr lang="tr-TR" sz="2800" b="1" dirty="0">
                <a:solidFill>
                  <a:srgbClr val="0070C0"/>
                </a:solidFill>
                <a:latin typeface="Times New Roman" panose="02020603050405020304" pitchFamily="18" charset="0"/>
                <a:cs typeface="Times New Roman" panose="02020603050405020304" pitchFamily="18" charset="0"/>
              </a:rPr>
              <a:t>Fiyat değiştirme, uyuşmazlık raporu hazırlama, rezervasyonu bekletme veya iptal etme</a:t>
            </a:r>
            <a:r>
              <a:rPr lang="tr-TR" sz="2800" dirty="0">
                <a:solidFill>
                  <a:srgbClr val="000000"/>
                </a:solidFill>
                <a:latin typeface="Times New Roman" panose="02020603050405020304" pitchFamily="18" charset="0"/>
                <a:cs typeface="Times New Roman" panose="02020603050405020304" pitchFamily="18" charset="0"/>
              </a:rPr>
              <a:t> gibi yetki ve sorumlulukları bulunmaktadır. Ayrıca, ön bürodaki nakit, çek ve kredi kartı ile yapılan işlemlerin günlük özetini hazırlamaktadır. Bu özet ön büronun günlük finansal performansının bir göstergesidir.</a:t>
            </a:r>
          </a:p>
          <a:p>
            <a:pPr algn="ctr"/>
            <a:endParaRPr lang="tr-TR" sz="2800" dirty="0">
              <a:solidFill>
                <a:srgbClr val="000000"/>
              </a:solidFill>
              <a:latin typeface="Times New Roman" panose="02020603050405020304" pitchFamily="18" charset="0"/>
              <a:cs typeface="Times New Roman" panose="02020603050405020304" pitchFamily="18" charset="0"/>
            </a:endParaRPr>
          </a:p>
          <a:p>
            <a:pPr algn="ctr"/>
            <a:r>
              <a:rPr lang="tr-TR" sz="2800" dirty="0">
                <a:solidFill>
                  <a:srgbClr val="000000"/>
                </a:solidFill>
                <a:latin typeface="Times New Roman" panose="02020603050405020304" pitchFamily="18" charset="0"/>
                <a:cs typeface="Times New Roman" panose="02020603050405020304" pitchFamily="18" charset="0"/>
              </a:rPr>
              <a:t> </a:t>
            </a:r>
            <a:r>
              <a:rPr lang="tr-TR" sz="2800" dirty="0" err="1">
                <a:solidFill>
                  <a:srgbClr val="000000"/>
                </a:solidFill>
                <a:latin typeface="Times New Roman" panose="02020603050405020304" pitchFamily="18" charset="0"/>
                <a:cs typeface="Times New Roman" panose="02020603050405020304" pitchFamily="18" charset="0"/>
              </a:rPr>
              <a:t>Önbüro</a:t>
            </a:r>
            <a:r>
              <a:rPr lang="tr-TR" sz="2800" dirty="0">
                <a:solidFill>
                  <a:srgbClr val="000000"/>
                </a:solidFill>
                <a:latin typeface="Times New Roman" panose="02020603050405020304" pitchFamily="18" charset="0"/>
                <a:cs typeface="Times New Roman" panose="02020603050405020304" pitchFamily="18" charset="0"/>
              </a:rPr>
              <a:t> yönetimi ve otel yönetimi için </a:t>
            </a:r>
            <a:r>
              <a:rPr lang="tr-TR" sz="2800" b="1" dirty="0">
                <a:solidFill>
                  <a:srgbClr val="0070C0"/>
                </a:solidFill>
                <a:latin typeface="Times New Roman" panose="02020603050405020304" pitchFamily="18" charset="0"/>
                <a:cs typeface="Times New Roman" panose="02020603050405020304" pitchFamily="18" charset="0"/>
              </a:rPr>
              <a:t>yaşamsal</a:t>
            </a:r>
            <a:r>
              <a:rPr lang="tr-TR" sz="2800" dirty="0">
                <a:solidFill>
                  <a:srgbClr val="000000"/>
                </a:solidFill>
                <a:latin typeface="Times New Roman" panose="02020603050405020304" pitchFamily="18" charset="0"/>
                <a:cs typeface="Times New Roman" panose="02020603050405020304" pitchFamily="18" charset="0"/>
              </a:rPr>
              <a:t> öneme sahip raporlar yine gece denetçisi tarafından hazırlanmaktadır. Otel işletmesinin muhasebe bölümü, </a:t>
            </a:r>
            <a:r>
              <a:rPr lang="tr-TR" sz="2800" b="1" dirty="0">
                <a:solidFill>
                  <a:srgbClr val="000000"/>
                </a:solidFill>
                <a:latin typeface="Times New Roman" panose="02020603050405020304" pitchFamily="18" charset="0"/>
                <a:cs typeface="Times New Roman" panose="02020603050405020304" pitchFamily="18" charset="0"/>
              </a:rPr>
              <a:t>sorumluk ve maliyet muhasebesi işlemlerini </a:t>
            </a:r>
            <a:r>
              <a:rPr lang="tr-TR" sz="2800" dirty="0">
                <a:solidFill>
                  <a:srgbClr val="000000"/>
                </a:solidFill>
                <a:latin typeface="Times New Roman" panose="02020603050405020304" pitchFamily="18" charset="0"/>
                <a:cs typeface="Times New Roman" panose="02020603050405020304" pitchFamily="18" charset="0"/>
              </a:rPr>
              <a:t>gece denetiminde hazırlanan finansal raporlardan yararlanarak yapmaktadır.</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20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03F1FA8-4971-4E60-AE33-1FAA0593EF4E}"/>
              </a:ext>
            </a:extLst>
          </p:cNvPr>
          <p:cNvSpPr/>
          <p:nvPr/>
        </p:nvSpPr>
        <p:spPr>
          <a:xfrm>
            <a:off x="621144" y="116632"/>
            <a:ext cx="7416824" cy="3785652"/>
          </a:xfrm>
          <a:prstGeom prst="rect">
            <a:avLst/>
          </a:prstGeom>
        </p:spPr>
        <p:txBody>
          <a:bodyPr wrap="square">
            <a:spAutoFit/>
          </a:bodyPr>
          <a:lstStyle/>
          <a:p>
            <a:pPr algn="ctr"/>
            <a:r>
              <a:rPr lang="tr-TR" sz="2000" dirty="0">
                <a:solidFill>
                  <a:srgbClr val="000000"/>
                </a:solidFill>
                <a:latin typeface="Times New Roman" panose="02020603050405020304" pitchFamily="18" charset="0"/>
                <a:cs typeface="Times New Roman" panose="02020603050405020304" pitchFamily="18" charset="0"/>
              </a:rPr>
              <a:t>Bilgisayarlı sistemler, yazılımları sayesinde rezervasyon, kayıt, oda</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tahsisi, müşteri dosyası oluşturma, faturalama, muhasebe ve yönetsel</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raporların oluşturulmasına kadar bütün ön büro işlevlerini kapsar</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duruma gelmiştir. Ön büro bilgisayar sisteminin en önemli bileşeni,</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müşteri hesaplarıdır. Elektronik sistemlerde müşteri hesapları müşterinin otele girişiyle açılmakta, elektronik satış noktası sistemleri saye</a:t>
            </a:r>
            <a:r>
              <a:rPr lang="tr-TR" sz="2000" dirty="0">
                <a:latin typeface="Times New Roman" panose="02020603050405020304" pitchFamily="18" charset="0"/>
                <a:cs typeface="Times New Roman" panose="02020603050405020304" pitchFamily="18" charset="0"/>
              </a:rPr>
              <a:t> sinde müşterinin başka bölümlerdeki harcamaları kırtasiyeyi gerektirmeksizin müşteri hesabına aktarılabilmekte, oda ücretleri her gece otomatik olarak işlenebilmektedir. Her gece otomatik olarak gerçekleştirilen işlemler olarak;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9EAB3398-1BB0-4087-A3EF-BDF4967C1440}"/>
              </a:ext>
            </a:extLst>
          </p:cNvPr>
          <p:cNvSpPr/>
          <p:nvPr/>
        </p:nvSpPr>
        <p:spPr>
          <a:xfrm>
            <a:off x="621144" y="3717032"/>
            <a:ext cx="8271336" cy="2862322"/>
          </a:xfrm>
          <a:prstGeom prst="rect">
            <a:avLst/>
          </a:prstGeom>
        </p:spPr>
        <p:txBody>
          <a:bodyPr wrap="square">
            <a:spAutoFit/>
          </a:bodyPr>
          <a:lstStyle/>
          <a:p>
            <a:r>
              <a:rPr lang="tr-TR" sz="2000" dirty="0">
                <a:solidFill>
                  <a:srgbClr val="000000"/>
                </a:solidFill>
                <a:latin typeface="Times New Roman" panose="02020603050405020304" pitchFamily="18" charset="0"/>
                <a:cs typeface="Times New Roman" panose="02020603050405020304" pitchFamily="18" charset="0"/>
              </a:rPr>
              <a:t>*Müşterilere tanınan kredilerin takibi,</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Oda hesaplarının dökümü,</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*Hesap birleştirme / ayırma,</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Faturalar ve farklı faturalar yazdırma,</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Ön büro hâsılat raporlarının çıktılarının alınması,</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Yönetimin ihtiyaç duyacağı oda doluluk, boş odalar, yatak doluluğu, otelde kalan kişi sayısı, odabaşına gelir, ortalama oda fiyatı gibi istatistiksel bilgileri kısa bir sürede hazır edebilmesidir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131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9f650a77-afbb-4bc6-95db-db089ed5b922"/>
  <p:tag name="ISPRING_AUDIO_BITRATE" val="0"/>
  <p:tag name="GENSWF_ADVANCE_TIME" val="2.00"/>
  <p:tag name="ISPRING_SLIDE_INDENT_LEVEL" val="0"/>
  <p:tag name="ISPRING_PRESENTER_ID" val="{E62F8C43-81F2-4C7F-A537-4C824B19C06A}"/>
  <p:tag name="ISPRING_CUSTOM_TIMING_USED" val="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898</Words>
  <Application>Microsoft Office PowerPoint</Application>
  <PresentationFormat>Ekran Gösterisi (4:3)</PresentationFormat>
  <Paragraphs>100</Paragraphs>
  <Slides>58</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58</vt:i4>
      </vt:variant>
    </vt:vector>
  </HeadingPairs>
  <TitlesOfParts>
    <vt:vector size="63"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Fuat Atasoy</cp:lastModifiedBy>
  <cp:revision>74</cp:revision>
  <dcterms:modified xsi:type="dcterms:W3CDTF">2019-05-02T13:50:38Z</dcterms:modified>
</cp:coreProperties>
</file>