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7"/>
  </p:handoutMasterIdLst>
  <p:sldIdLst>
    <p:sldId id="257" r:id="rId2"/>
    <p:sldId id="258" r:id="rId3"/>
    <p:sldId id="291" r:id="rId4"/>
    <p:sldId id="262" r:id="rId5"/>
    <p:sldId id="259" r:id="rId6"/>
    <p:sldId id="289" r:id="rId7"/>
    <p:sldId id="260" r:id="rId8"/>
    <p:sldId id="290" r:id="rId9"/>
    <p:sldId id="288" r:id="rId10"/>
    <p:sldId id="261" r:id="rId11"/>
    <p:sldId id="293" r:id="rId12"/>
    <p:sldId id="292" r:id="rId13"/>
    <p:sldId id="263" r:id="rId14"/>
    <p:sldId id="294" r:id="rId15"/>
    <p:sldId id="264" r:id="rId16"/>
    <p:sldId id="265" r:id="rId17"/>
    <p:sldId id="266" r:id="rId18"/>
    <p:sldId id="267" r:id="rId19"/>
    <p:sldId id="295" r:id="rId20"/>
    <p:sldId id="268" r:id="rId21"/>
    <p:sldId id="296" r:id="rId22"/>
    <p:sldId id="269" r:id="rId23"/>
    <p:sldId id="270" r:id="rId24"/>
    <p:sldId id="271" r:id="rId25"/>
    <p:sldId id="298" r:id="rId26"/>
    <p:sldId id="284" r:id="rId27"/>
    <p:sldId id="297" r:id="rId28"/>
    <p:sldId id="285" r:id="rId29"/>
    <p:sldId id="299" r:id="rId30"/>
    <p:sldId id="287" r:id="rId31"/>
    <p:sldId id="286" r:id="rId32"/>
    <p:sldId id="300" r:id="rId33"/>
    <p:sldId id="275" r:id="rId34"/>
    <p:sldId id="276" r:id="rId35"/>
    <p:sldId id="278" r:id="rId36"/>
    <p:sldId id="279" r:id="rId37"/>
    <p:sldId id="301" r:id="rId38"/>
    <p:sldId id="280" r:id="rId39"/>
    <p:sldId id="302" r:id="rId40"/>
    <p:sldId id="281" r:id="rId41"/>
    <p:sldId id="303" r:id="rId42"/>
    <p:sldId id="282" r:id="rId43"/>
    <p:sldId id="304" r:id="rId44"/>
    <p:sldId id="283" r:id="rId45"/>
    <p:sldId id="305" r:id="rId46"/>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012BD8C0-E1A6-4CF2-B6C8-40E7F6170CA5}" type="datetimeFigureOut">
              <a:rPr lang="tr-TR" smtClean="0"/>
              <a:t>2.4.2020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B67A5CF8-4DF6-4366-829A-7B2C87761B2D}" type="slidenum">
              <a:rPr lang="tr-TR" smtClean="0"/>
              <a:t>‹#›</a:t>
            </a:fld>
            <a:endParaRPr lang="tr-TR"/>
          </a:p>
        </p:txBody>
      </p:sp>
    </p:spTree>
    <p:extLst>
      <p:ext uri="{BB962C8B-B14F-4D97-AF65-F5344CB8AC3E}">
        <p14:creationId xmlns:p14="http://schemas.microsoft.com/office/powerpoint/2010/main" val="18492463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F64F7D6-8C0C-4B18-B236-C1EA5BA6C2F9}"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218875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F64F7D6-8C0C-4B18-B236-C1EA5BA6C2F9}"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1919626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F64F7D6-8C0C-4B18-B236-C1EA5BA6C2F9}"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1881750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F64F7D6-8C0C-4B18-B236-C1EA5BA6C2F9}"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174433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F64F7D6-8C0C-4B18-B236-C1EA5BA6C2F9}"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1017656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F64F7D6-8C0C-4B18-B236-C1EA5BA6C2F9}"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2532242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F64F7D6-8C0C-4B18-B236-C1EA5BA6C2F9}" type="datetimeFigureOut">
              <a:rPr lang="tr-TR" smtClean="0"/>
              <a:t>2.4.2020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266982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F64F7D6-8C0C-4B18-B236-C1EA5BA6C2F9}" type="datetimeFigureOut">
              <a:rPr lang="tr-TR" smtClean="0"/>
              <a:t>2.4.2020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3171907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F64F7D6-8C0C-4B18-B236-C1EA5BA6C2F9}" type="datetimeFigureOut">
              <a:rPr lang="tr-TR" smtClean="0"/>
              <a:t>2.4.2020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786731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F64F7D6-8C0C-4B18-B236-C1EA5BA6C2F9}"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1314433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F64F7D6-8C0C-4B18-B236-C1EA5BA6C2F9}"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ADE0C4-601B-4944-86F8-D95D892DB894}" type="slidenum">
              <a:rPr lang="tr-TR" smtClean="0"/>
              <a:t>‹#›</a:t>
            </a:fld>
            <a:endParaRPr lang="tr-TR"/>
          </a:p>
        </p:txBody>
      </p:sp>
    </p:spTree>
    <p:extLst>
      <p:ext uri="{BB962C8B-B14F-4D97-AF65-F5344CB8AC3E}">
        <p14:creationId xmlns:p14="http://schemas.microsoft.com/office/powerpoint/2010/main" val="2647867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64F7D6-8C0C-4B18-B236-C1EA5BA6C2F9}" type="datetimeFigureOut">
              <a:rPr lang="tr-TR" smtClean="0"/>
              <a:t>2.4.2020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DE0C4-601B-4944-86F8-D95D892DB894}" type="slidenum">
              <a:rPr lang="tr-TR" smtClean="0"/>
              <a:t>‹#›</a:t>
            </a:fld>
            <a:endParaRPr lang="tr-TR"/>
          </a:p>
        </p:txBody>
      </p:sp>
    </p:spTree>
    <p:extLst>
      <p:ext uri="{BB962C8B-B14F-4D97-AF65-F5344CB8AC3E}">
        <p14:creationId xmlns:p14="http://schemas.microsoft.com/office/powerpoint/2010/main" val="1882080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25768" y="231820"/>
            <a:ext cx="8942231" cy="3278143"/>
          </a:xfrm>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a:t>
            </a:r>
            <a:r>
              <a:rPr lang="tr-TR" sz="3600" dirty="0" smtClean="0">
                <a:latin typeface="Times New Roman" panose="02020603050405020304" pitchFamily="18" charset="0"/>
                <a:cs typeface="Times New Roman" panose="02020603050405020304" pitchFamily="18" charset="0"/>
              </a:rPr>
              <a:t>İkinci Dönem – 1. Hafta)</a:t>
            </a:r>
            <a:br>
              <a:rPr lang="tr-TR" sz="3600" dirty="0" smtClean="0">
                <a:latin typeface="Times New Roman" panose="02020603050405020304" pitchFamily="18" charset="0"/>
                <a:cs typeface="Times New Roman" panose="02020603050405020304" pitchFamily="18" charset="0"/>
              </a:rPr>
            </a:br>
            <a:r>
              <a:rPr lang="tr-TR" sz="3600" dirty="0" smtClean="0">
                <a:latin typeface="Times New Roman" panose="02020603050405020304" pitchFamily="18" charset="0"/>
                <a:cs typeface="Times New Roman" panose="02020603050405020304" pitchFamily="18" charset="0"/>
              </a:rPr>
              <a:t>19.2.2020</a:t>
            </a: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p:txBody>
          <a:bodyPr>
            <a:normAutofit/>
          </a:bodyPr>
          <a:lstStyle/>
          <a:p>
            <a:r>
              <a:rPr lang="tr-TR" sz="3600" i="1" dirty="0" smtClean="0"/>
              <a:t>- </a:t>
            </a:r>
            <a:r>
              <a:rPr lang="tr-TR" sz="3600" b="1" dirty="0" smtClean="0">
                <a:latin typeface="Times New Roman" panose="02020603050405020304" pitchFamily="18" charset="0"/>
                <a:cs typeface="Times New Roman" panose="02020603050405020304" pitchFamily="18" charset="0"/>
              </a:rPr>
              <a:t>Kütüğe Kaydı Gerekmeyen Taşınmazlar </a:t>
            </a:r>
            <a:r>
              <a:rPr lang="tr-TR" sz="3600" i="1" dirty="0" smtClean="0">
                <a:latin typeface="Times New Roman" panose="02020603050405020304" pitchFamily="18" charset="0"/>
                <a:cs typeface="Times New Roman" panose="02020603050405020304" pitchFamily="18" charset="0"/>
              </a:rPr>
              <a:t>- </a:t>
            </a:r>
          </a:p>
          <a:p>
            <a:r>
              <a:rPr lang="tr-TR" sz="3200" i="1" dirty="0" smtClean="0"/>
              <a:t>DOÇ. DR. YILDIZ ABİK </a:t>
            </a:r>
            <a:endParaRPr lang="tr-TR" sz="3200" i="1" dirty="0"/>
          </a:p>
        </p:txBody>
      </p:sp>
    </p:spTree>
    <p:extLst>
      <p:ext uri="{BB962C8B-B14F-4D97-AF65-F5344CB8AC3E}">
        <p14:creationId xmlns:p14="http://schemas.microsoft.com/office/powerpoint/2010/main" val="301598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3402 sayılı Kadastro Kanunu’nun 16. maddesi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400" dirty="0">
                <a:latin typeface="Times New Roman" panose="02020603050405020304" pitchFamily="18" charset="0"/>
                <a:cs typeface="Times New Roman" panose="02020603050405020304" pitchFamily="18" charset="0"/>
              </a:rPr>
              <a:t>Gerçekten </a:t>
            </a:r>
            <a:r>
              <a:rPr lang="tr-TR" sz="4400" b="1" dirty="0">
                <a:latin typeface="Times New Roman" panose="02020603050405020304" pitchFamily="18" charset="0"/>
                <a:cs typeface="Times New Roman" panose="02020603050405020304" pitchFamily="18" charset="0"/>
              </a:rPr>
              <a:t>3402 sayılı Kadastro Kanunu’nun 16. </a:t>
            </a:r>
            <a:r>
              <a:rPr lang="tr-TR" sz="4400" b="1" dirty="0" smtClean="0">
                <a:latin typeface="Times New Roman" panose="02020603050405020304" pitchFamily="18" charset="0"/>
                <a:cs typeface="Times New Roman" panose="02020603050405020304" pitchFamily="18" charset="0"/>
              </a:rPr>
              <a:t>maddesinde, </a:t>
            </a:r>
            <a:r>
              <a:rPr lang="tr-TR" sz="4400" b="1" i="1" dirty="0" smtClean="0">
                <a:latin typeface="Times New Roman" panose="02020603050405020304" pitchFamily="18" charset="0"/>
                <a:cs typeface="Times New Roman" panose="02020603050405020304" pitchFamily="18" charset="0"/>
              </a:rPr>
              <a:t>Devletin</a:t>
            </a:r>
            <a:r>
              <a:rPr lang="tr-TR" sz="4400" b="1"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ve</a:t>
            </a:r>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diğer Kamu Tüzel Kişilerinin Hizmet Malları </a:t>
            </a:r>
            <a:r>
              <a:rPr lang="tr-TR" sz="4400" dirty="0" smtClean="0">
                <a:latin typeface="Times New Roman" panose="02020603050405020304" pitchFamily="18" charset="0"/>
                <a:cs typeface="Times New Roman" panose="02020603050405020304" pitchFamily="18" charset="0"/>
              </a:rPr>
              <a:t>ile</a:t>
            </a:r>
            <a:r>
              <a:rPr lang="tr-TR" sz="4400" b="1"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bazı </a:t>
            </a:r>
            <a:r>
              <a:rPr lang="tr-TR" sz="4400" b="1" i="1" dirty="0" smtClean="0">
                <a:latin typeface="Times New Roman" panose="02020603050405020304" pitchFamily="18" charset="0"/>
                <a:cs typeface="Times New Roman" panose="02020603050405020304" pitchFamily="18" charset="0"/>
              </a:rPr>
              <a:t>Orta Mallarının </a:t>
            </a:r>
            <a:r>
              <a:rPr lang="tr-TR" sz="4400" b="1" dirty="0" smtClean="0">
                <a:latin typeface="Times New Roman" panose="02020603050405020304" pitchFamily="18" charset="0"/>
                <a:cs typeface="Times New Roman" panose="02020603050405020304" pitchFamily="18" charset="0"/>
              </a:rPr>
              <a:t>Tapuya </a:t>
            </a:r>
            <a:r>
              <a:rPr lang="tr-TR" sz="4400" b="1" dirty="0">
                <a:latin typeface="Times New Roman" panose="02020603050405020304" pitchFamily="18" charset="0"/>
                <a:cs typeface="Times New Roman" panose="02020603050405020304" pitchFamily="18" charset="0"/>
              </a:rPr>
              <a:t>kaydedilmesine ilişkin hükümler mevcuttur. </a:t>
            </a:r>
            <a:endParaRPr lang="tr-TR"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5006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Buna göre</a:t>
            </a:r>
            <a:r>
              <a:rPr lang="tr-TR" sz="3200" dirty="0">
                <a:latin typeface="Times New Roman" panose="02020603050405020304" pitchFamily="18" charset="0"/>
                <a:cs typeface="Times New Roman" panose="02020603050405020304" pitchFamily="18" charset="0"/>
              </a:rPr>
              <a:t>, Kamunun ortak kullanmasına veya bir Kamu Hizmetinin görülmesine ayrılan yerler ile Devletin hüküm ve tasarrufu altında bulunan sahipsiz yerlerden, Kamu hizmetinde kullanılan, bütçelerinden ayrılan ödenek veya yardımlarla yapılan </a:t>
            </a:r>
            <a:r>
              <a:rPr lang="tr-TR" sz="3200" b="1" dirty="0">
                <a:latin typeface="Times New Roman" panose="02020603050405020304" pitchFamily="18" charset="0"/>
                <a:cs typeface="Times New Roman" panose="02020603050405020304" pitchFamily="18" charset="0"/>
              </a:rPr>
              <a:t>Resmi Bina ve </a:t>
            </a:r>
            <a:r>
              <a:rPr lang="tr-TR" sz="3200" b="1" dirty="0" smtClean="0">
                <a:latin typeface="Times New Roman" panose="02020603050405020304" pitchFamily="18" charset="0"/>
                <a:cs typeface="Times New Roman" panose="02020603050405020304" pitchFamily="18" charset="0"/>
              </a:rPr>
              <a:t>Tesisler,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ayıt</a:t>
            </a:r>
            <a:r>
              <a:rPr lang="tr-TR" sz="3200" dirty="0">
                <a:latin typeface="Times New Roman" panose="02020603050405020304" pitchFamily="18" charset="0"/>
                <a:cs typeface="Times New Roman" panose="02020603050405020304" pitchFamily="18" charset="0"/>
              </a:rPr>
              <a:t>, Belge veya Özel Kanunlarına </a:t>
            </a:r>
            <a:r>
              <a:rPr lang="tr-TR" sz="3200" dirty="0" smtClean="0">
                <a:latin typeface="Times New Roman" panose="02020603050405020304" pitchFamily="18" charset="0"/>
                <a:cs typeface="Times New Roman" panose="02020603050405020304" pitchFamily="18" charset="0"/>
              </a:rPr>
              <a:t>veya Cumhurbaşkanlığı Kararnamelerine göre, Hazine</a:t>
            </a:r>
            <a:r>
              <a:rPr lang="tr-TR" sz="3200" dirty="0">
                <a:latin typeface="Times New Roman" panose="02020603050405020304" pitchFamily="18" charset="0"/>
                <a:cs typeface="Times New Roman" panose="02020603050405020304" pitchFamily="18" charset="0"/>
              </a:rPr>
              <a:t>, Kamu Kurum ve Kuruluşları, İl, Belediye, Köy veya Mahalli İdare Birlikleri, Tüzel Kişiliği adlarına </a:t>
            </a:r>
            <a:r>
              <a:rPr lang="tr-TR" sz="3200" b="1" dirty="0">
                <a:latin typeface="Times New Roman" panose="02020603050405020304" pitchFamily="18" charset="0"/>
                <a:cs typeface="Times New Roman" panose="02020603050405020304" pitchFamily="18" charset="0"/>
              </a:rPr>
              <a:t>tespit </a:t>
            </a:r>
            <a:r>
              <a:rPr lang="tr-TR" sz="3200" dirty="0">
                <a:latin typeface="Times New Roman" panose="02020603050405020304" pitchFamily="18" charset="0"/>
                <a:cs typeface="Times New Roman" panose="02020603050405020304" pitchFamily="18" charset="0"/>
              </a:rPr>
              <a:t>olunur (</a:t>
            </a:r>
            <a:r>
              <a:rPr lang="tr-TR" sz="3200" i="1" dirty="0">
                <a:latin typeface="Times New Roman" panose="02020603050405020304" pitchFamily="18" charset="0"/>
                <a:cs typeface="Times New Roman" panose="02020603050405020304" pitchFamily="18" charset="0"/>
              </a:rPr>
              <a:t>KK m. 16 / A). </a:t>
            </a:r>
          </a:p>
          <a:p>
            <a:pPr marL="0" indent="0">
              <a:buNone/>
            </a:pPr>
            <a:endParaRPr lang="tr-TR" dirty="0"/>
          </a:p>
          <a:p>
            <a:endParaRPr lang="tr-TR" dirty="0"/>
          </a:p>
        </p:txBody>
      </p:sp>
    </p:spTree>
    <p:extLst>
      <p:ext uri="{BB962C8B-B14F-4D97-AF65-F5344CB8AC3E}">
        <p14:creationId xmlns:p14="http://schemas.microsoft.com/office/powerpoint/2010/main" val="1809380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smtClean="0">
                <a:latin typeface="Times New Roman" panose="02020603050405020304" pitchFamily="18" charset="0"/>
                <a:cs typeface="Times New Roman" panose="02020603050405020304" pitchFamily="18" charset="0"/>
              </a:rPr>
              <a:t>KK m. 16 /A hükmünde sözü edilen Resmi Tesisler</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Hükümet, Belediye, Karakol, Okul Binaları, Köy Odası, Hastane veya diğer Sağlık Tesisleri, Kütüphane, Kitaplık, Namazgah, Cami, genel Mezarlık, Çeşme, Kuyular, yunak ile kapanmış olan yollar, Meydanlar, Pazar Yerleri, Parklar ve Bahçeler ve Boşluklar ve </a:t>
            </a:r>
            <a:r>
              <a:rPr lang="tr-TR" sz="3600" b="1" dirty="0">
                <a:latin typeface="Times New Roman" panose="02020603050405020304" pitchFamily="18" charset="0"/>
                <a:cs typeface="Times New Roman" panose="02020603050405020304" pitchFamily="18" charset="0"/>
              </a:rPr>
              <a:t>benzeri Hizmet Mallarıdır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a:t>
            </a:r>
            <a:r>
              <a:rPr lang="tr-TR" sz="2600" b="1" i="1" dirty="0">
                <a:latin typeface="Times New Roman" panose="02020603050405020304" pitchFamily="18" charset="0"/>
                <a:cs typeface="Times New Roman" panose="02020603050405020304" pitchFamily="18" charset="0"/>
              </a:rPr>
              <a:t>Sirmen</a:t>
            </a:r>
            <a:r>
              <a:rPr lang="tr-TR" sz="2600" i="1" dirty="0">
                <a:latin typeface="Times New Roman" panose="02020603050405020304" pitchFamily="18" charset="0"/>
                <a:cs typeface="Times New Roman" panose="02020603050405020304" pitchFamily="18" charset="0"/>
              </a:rPr>
              <a:t>, Eşya H., </a:t>
            </a:r>
            <a:r>
              <a:rPr lang="tr-TR" sz="2600" i="1" dirty="0" smtClean="0">
                <a:latin typeface="Times New Roman" panose="02020603050405020304" pitchFamily="18" charset="0"/>
                <a:cs typeface="Times New Roman" panose="02020603050405020304" pitchFamily="18" charset="0"/>
              </a:rPr>
              <a:t>7. </a:t>
            </a:r>
            <a:r>
              <a:rPr lang="tr-TR" sz="2600" i="1" dirty="0">
                <a:latin typeface="Times New Roman" panose="02020603050405020304" pitchFamily="18" charset="0"/>
                <a:cs typeface="Times New Roman" panose="02020603050405020304" pitchFamily="18" charset="0"/>
              </a:rPr>
              <a:t>B., s. </a:t>
            </a:r>
            <a:r>
              <a:rPr lang="tr-TR" sz="2600" i="1" dirty="0" smtClean="0">
                <a:latin typeface="Times New Roman" panose="02020603050405020304" pitchFamily="18" charset="0"/>
                <a:cs typeface="Times New Roman" panose="02020603050405020304" pitchFamily="18" charset="0"/>
              </a:rPr>
              <a:t>171). </a:t>
            </a:r>
            <a:endParaRPr lang="tr-TR" sz="26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770210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KK m. 16 /A hükmünde sözü edilen </a:t>
            </a:r>
            <a:r>
              <a:rPr lang="tr-TR"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Tespit»</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sözcüğünün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Dar </a:t>
            </a:r>
            <a:r>
              <a:rPr lang="tr-TR" b="1" i="1" dirty="0">
                <a:latin typeface="Times New Roman" panose="02020603050405020304" pitchFamily="18" charset="0"/>
                <a:cs typeface="Times New Roman" panose="02020603050405020304" pitchFamily="18" charset="0"/>
              </a:rPr>
              <a:t>Anlamdaki </a:t>
            </a:r>
            <a:r>
              <a:rPr lang="tr-TR" b="1" i="1" dirty="0" smtClean="0">
                <a:latin typeface="Times New Roman" panose="02020603050405020304" pitchFamily="18" charset="0"/>
                <a:cs typeface="Times New Roman" panose="02020603050405020304" pitchFamily="18" charset="0"/>
              </a:rPr>
              <a:t>Tapulama»</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diğer bir deyişle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Tapu Kütüğüne Kayıt» </a:t>
            </a:r>
            <a:r>
              <a:rPr lang="tr-TR" b="1" dirty="0">
                <a:latin typeface="Times New Roman" panose="02020603050405020304" pitchFamily="18" charset="0"/>
                <a:cs typeface="Times New Roman" panose="02020603050405020304" pitchFamily="18" charset="0"/>
              </a:rPr>
              <a:t>anlamına </a:t>
            </a:r>
            <a:r>
              <a:rPr lang="tr-TR" dirty="0">
                <a:latin typeface="Times New Roman" panose="02020603050405020304" pitchFamily="18" charset="0"/>
                <a:cs typeface="Times New Roman" panose="02020603050405020304" pitchFamily="18" charset="0"/>
              </a:rPr>
              <a:t>geldiği kabul edilir</a:t>
            </a:r>
            <a:r>
              <a:rPr lang="tr-TR" dirty="0" smtClean="0">
                <a:latin typeface="Times New Roman" panose="02020603050405020304" pitchFamily="18" charset="0"/>
                <a:cs typeface="Times New Roman" panose="02020603050405020304" pitchFamily="18" charset="0"/>
              </a:rPr>
              <a:t>.</a:t>
            </a:r>
          </a:p>
          <a:p>
            <a:pPr marL="0" indent="0" algn="just">
              <a:buNone/>
            </a:pPr>
            <a:r>
              <a:rPr lang="tr-TR" dirty="0" smtClean="0">
                <a:latin typeface="Times New Roman" panose="02020603050405020304" pitchFamily="18" charset="0"/>
                <a:cs typeface="Times New Roman" panose="02020603050405020304" pitchFamily="18" charset="0"/>
              </a:rPr>
              <a:t> (</a:t>
            </a:r>
            <a:r>
              <a:rPr lang="tr-TR" sz="2600" i="1" dirty="0" smtClean="0">
                <a:latin typeface="Times New Roman" panose="02020603050405020304" pitchFamily="18" charset="0"/>
                <a:cs typeface="Times New Roman" panose="02020603050405020304" pitchFamily="18" charset="0"/>
              </a:rPr>
              <a:t>Akman,</a:t>
            </a:r>
            <a:r>
              <a:rPr lang="tr-TR" sz="2600" dirty="0" smtClean="0">
                <a:latin typeface="Times New Roman" panose="02020603050405020304" pitchFamily="18" charset="0"/>
                <a:cs typeface="Times New Roman" panose="02020603050405020304" pitchFamily="18" charset="0"/>
              </a:rPr>
              <a:t> </a:t>
            </a:r>
            <a:r>
              <a:rPr lang="tr-TR" sz="2600" i="1" dirty="0" smtClean="0">
                <a:latin typeface="Times New Roman" panose="02020603050405020304" pitchFamily="18" charset="0"/>
                <a:cs typeface="Times New Roman" panose="02020603050405020304" pitchFamily="18" charset="0"/>
              </a:rPr>
              <a:t>Kadastro Kanunu, s. 42. </a:t>
            </a:r>
            <a:r>
              <a:rPr lang="tr-TR" sz="2600"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Mera</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Yaylak</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Kışlak</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Otlak</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Harman </a:t>
            </a:r>
            <a:r>
              <a:rPr lang="tr-TR" dirty="0">
                <a:latin typeface="Times New Roman" panose="02020603050405020304" pitchFamily="18" charset="0"/>
                <a:cs typeface="Times New Roman" panose="02020603050405020304" pitchFamily="18" charset="0"/>
              </a:rPr>
              <a:t>ve </a:t>
            </a:r>
            <a:r>
              <a:rPr lang="tr-TR" dirty="0" smtClean="0">
                <a:latin typeface="Times New Roman" panose="02020603050405020304" pitchFamily="18" charset="0"/>
                <a:cs typeface="Times New Roman" panose="02020603050405020304" pitchFamily="18" charset="0"/>
              </a:rPr>
              <a:t>Panayır </a:t>
            </a:r>
            <a:r>
              <a:rPr lang="tr-TR" dirty="0">
                <a:latin typeface="Times New Roman" panose="02020603050405020304" pitchFamily="18" charset="0"/>
                <a:cs typeface="Times New Roman" panose="02020603050405020304" pitchFamily="18" charset="0"/>
              </a:rPr>
              <a:t>yerleri gibi paralı veya parasız </a:t>
            </a:r>
            <a:r>
              <a:rPr lang="tr-TR" dirty="0" smtClean="0">
                <a:latin typeface="Times New Roman" panose="02020603050405020304" pitchFamily="18" charset="0"/>
                <a:cs typeface="Times New Roman" panose="02020603050405020304" pitchFamily="18" charset="0"/>
              </a:rPr>
              <a:t>Kamunun </a:t>
            </a:r>
            <a:r>
              <a:rPr lang="tr-TR" dirty="0">
                <a:latin typeface="Times New Roman" panose="02020603050405020304" pitchFamily="18" charset="0"/>
                <a:cs typeface="Times New Roman" panose="02020603050405020304" pitchFamily="18" charset="0"/>
              </a:rPr>
              <a:t>yararlanmasına tahsis edildiği veya </a:t>
            </a:r>
            <a:r>
              <a:rPr lang="tr-TR" dirty="0" smtClean="0">
                <a:latin typeface="Times New Roman" panose="02020603050405020304" pitchFamily="18" charset="0"/>
                <a:cs typeface="Times New Roman" panose="02020603050405020304" pitchFamily="18" charset="0"/>
              </a:rPr>
              <a:t>Kamunun </a:t>
            </a:r>
            <a:r>
              <a:rPr lang="tr-TR" dirty="0">
                <a:latin typeface="Times New Roman" panose="02020603050405020304" pitchFamily="18" charset="0"/>
                <a:cs typeface="Times New Roman" panose="02020603050405020304" pitchFamily="18" charset="0"/>
              </a:rPr>
              <a:t>kadimden beri yararlandığı </a:t>
            </a:r>
            <a:r>
              <a:rPr lang="tr-TR" dirty="0" smtClean="0">
                <a:latin typeface="Times New Roman" panose="02020603050405020304" pitchFamily="18" charset="0"/>
                <a:cs typeface="Times New Roman" panose="02020603050405020304" pitchFamily="18" charset="0"/>
              </a:rPr>
              <a:t>Belgelerle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Bilirkişi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Tanık Beyanlarıyla </a:t>
            </a:r>
            <a:r>
              <a:rPr lang="tr-TR" dirty="0">
                <a:latin typeface="Times New Roman" panose="02020603050405020304" pitchFamily="18" charset="0"/>
                <a:cs typeface="Times New Roman" panose="02020603050405020304" pitchFamily="18" charset="0"/>
              </a:rPr>
              <a:t>ispat edilen </a:t>
            </a:r>
            <a:r>
              <a:rPr lang="tr-TR" b="1" dirty="0" smtClean="0">
                <a:latin typeface="Times New Roman" panose="02020603050405020304" pitchFamily="18" charset="0"/>
                <a:cs typeface="Times New Roman" panose="02020603050405020304" pitchFamily="18" charset="0"/>
              </a:rPr>
              <a:t>Orta Malı Taşınmaz Mallar </a:t>
            </a:r>
            <a:r>
              <a:rPr lang="tr-TR" b="1" dirty="0">
                <a:latin typeface="Times New Roman" panose="02020603050405020304" pitchFamily="18" charset="0"/>
                <a:cs typeface="Times New Roman" panose="02020603050405020304" pitchFamily="18" charset="0"/>
              </a:rPr>
              <a:t>sınırlandırılır, </a:t>
            </a:r>
            <a:r>
              <a:rPr lang="tr-TR" dirty="0">
                <a:latin typeface="Times New Roman" panose="02020603050405020304" pitchFamily="18" charset="0"/>
                <a:cs typeface="Times New Roman" panose="02020603050405020304" pitchFamily="18" charset="0"/>
              </a:rPr>
              <a:t>parsel numarası verilerek yüzölçümü hesaplanır ve </a:t>
            </a:r>
            <a:r>
              <a:rPr lang="tr-TR" b="1" dirty="0">
                <a:latin typeface="Times New Roman" panose="02020603050405020304" pitchFamily="18" charset="0"/>
                <a:cs typeface="Times New Roman" panose="02020603050405020304" pitchFamily="18" charset="0"/>
              </a:rPr>
              <a:t>bu gibi </a:t>
            </a:r>
            <a:r>
              <a:rPr lang="tr-TR" b="1" i="1" dirty="0" smtClean="0">
                <a:latin typeface="Times New Roman" panose="02020603050405020304" pitchFamily="18" charset="0"/>
                <a:cs typeface="Times New Roman" panose="02020603050405020304" pitchFamily="18" charset="0"/>
              </a:rPr>
              <a:t>Taşınmaz Mallar</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özel siciline yazılır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m.16 </a:t>
            </a:r>
            <a:r>
              <a:rPr lang="tr-TR" i="1" dirty="0">
                <a:latin typeface="Times New Roman" panose="02020603050405020304" pitchFamily="18" charset="0"/>
                <a:cs typeface="Times New Roman" panose="02020603050405020304" pitchFamily="18" charset="0"/>
              </a:rPr>
              <a:t>/ B). </a:t>
            </a:r>
          </a:p>
        </p:txBody>
      </p:sp>
    </p:spTree>
    <p:extLst>
      <p:ext uri="{BB962C8B-B14F-4D97-AF65-F5344CB8AC3E}">
        <p14:creationId xmlns:p14="http://schemas.microsoft.com/office/powerpoint/2010/main" val="2683697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Tapu Sicili Tüzüğünün 79. maddesine göre</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Kamu Orta Malları Sicili</a:t>
            </a:r>
            <a:r>
              <a:rPr lang="tr-TR" sz="4400" dirty="0">
                <a:latin typeface="Times New Roman" panose="02020603050405020304" pitchFamily="18" charset="0"/>
                <a:cs typeface="Times New Roman" panose="02020603050405020304" pitchFamily="18" charset="0"/>
              </a:rPr>
              <a:t>” adıyla tutulan bu </a:t>
            </a:r>
            <a:r>
              <a:rPr lang="tr-TR" sz="4400" b="1" dirty="0">
                <a:latin typeface="Times New Roman" panose="02020603050405020304" pitchFamily="18" charset="0"/>
                <a:cs typeface="Times New Roman" panose="02020603050405020304" pitchFamily="18" charset="0"/>
              </a:rPr>
              <a:t>Özel Sicil, </a:t>
            </a:r>
            <a:r>
              <a:rPr lang="tr-TR" sz="4400" dirty="0">
                <a:latin typeface="Times New Roman" panose="02020603050405020304" pitchFamily="18" charset="0"/>
                <a:cs typeface="Times New Roman" panose="02020603050405020304" pitchFamily="18" charset="0"/>
              </a:rPr>
              <a:t>Tapu Sicilinin unsurlarından </a:t>
            </a:r>
            <a:r>
              <a:rPr lang="tr-TR" sz="4400" b="1" dirty="0">
                <a:latin typeface="Times New Roman" panose="02020603050405020304" pitchFamily="18" charset="0"/>
                <a:cs typeface="Times New Roman" panose="02020603050405020304" pitchFamily="18" charset="0"/>
              </a:rPr>
              <a:t>Yardımcı Siciller </a:t>
            </a:r>
            <a:r>
              <a:rPr lang="tr-TR" sz="4400" dirty="0">
                <a:latin typeface="Times New Roman" panose="02020603050405020304" pitchFamily="18" charset="0"/>
                <a:cs typeface="Times New Roman" panose="02020603050405020304" pitchFamily="18" charset="0"/>
              </a:rPr>
              <a:t>arasında yer almaktadır (</a:t>
            </a:r>
            <a:r>
              <a:rPr lang="tr-TR" sz="4400" i="1" dirty="0">
                <a:latin typeface="Times New Roman" panose="02020603050405020304" pitchFamily="18" charset="0"/>
                <a:cs typeface="Times New Roman" panose="02020603050405020304" pitchFamily="18" charset="0"/>
              </a:rPr>
              <a:t>TST 7 / 3 / c). </a:t>
            </a:r>
          </a:p>
          <a:p>
            <a:pPr marL="0" indent="0">
              <a:buNone/>
            </a:pPr>
            <a:endParaRPr lang="tr-TR" sz="4400" i="1" dirty="0"/>
          </a:p>
          <a:p>
            <a:endParaRPr lang="tr-TR" sz="4400" dirty="0"/>
          </a:p>
        </p:txBody>
      </p:sp>
    </p:spTree>
    <p:extLst>
      <p:ext uri="{BB962C8B-B14F-4D97-AF65-F5344CB8AC3E}">
        <p14:creationId xmlns:p14="http://schemas.microsoft.com/office/powerpoint/2010/main" val="1915259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Söz konusu yerlerin sınırlandırılması, </a:t>
            </a:r>
            <a:r>
              <a:rPr lang="tr-TR" b="1" i="1" dirty="0" smtClean="0">
                <a:latin typeface="Times New Roman" panose="02020603050405020304" pitchFamily="18" charset="0"/>
                <a:cs typeface="Times New Roman" panose="02020603050405020304" pitchFamily="18" charset="0"/>
              </a:rPr>
              <a:t>Tescil </a:t>
            </a:r>
            <a:r>
              <a:rPr lang="tr-TR" b="1" i="1" dirty="0">
                <a:latin typeface="Times New Roman" panose="02020603050405020304" pitchFamily="18" charset="0"/>
                <a:cs typeface="Times New Roman" panose="02020603050405020304" pitchFamily="18" charset="0"/>
              </a:rPr>
              <a:t>niteliğinde </a:t>
            </a:r>
            <a:r>
              <a:rPr lang="tr-TR" b="1" dirty="0" smtClean="0">
                <a:latin typeface="Times New Roman" panose="02020603050405020304" pitchFamily="18" charset="0"/>
                <a:cs typeface="Times New Roman" panose="02020603050405020304" pitchFamily="18" charset="0"/>
              </a:rPr>
              <a:t>değildir. </a:t>
            </a:r>
          </a:p>
          <a:p>
            <a:pPr algn="just"/>
            <a:r>
              <a:rPr lang="tr-TR" dirty="0" smtClean="0">
                <a:latin typeface="Times New Roman" panose="02020603050405020304" pitchFamily="18" charset="0"/>
                <a:cs typeface="Times New Roman" panose="02020603050405020304" pitchFamily="18" charset="0"/>
              </a:rPr>
              <a:t>Böylece </a:t>
            </a:r>
            <a:r>
              <a:rPr lang="tr-TR" dirty="0">
                <a:latin typeface="Times New Roman" panose="02020603050405020304" pitchFamily="18" charset="0"/>
                <a:cs typeface="Times New Roman" panose="02020603050405020304" pitchFamily="18" charset="0"/>
              </a:rPr>
              <a:t>belirlenen </a:t>
            </a:r>
            <a:r>
              <a:rPr lang="tr-TR" dirty="0" smtClean="0">
                <a:latin typeface="Times New Roman" panose="02020603050405020304" pitchFamily="18" charset="0"/>
                <a:cs typeface="Times New Roman" panose="02020603050405020304" pitchFamily="18" charset="0"/>
              </a:rPr>
              <a:t>Taşınmaz Mallar</a:t>
            </a:r>
            <a:r>
              <a:rPr lang="tr-TR" dirty="0">
                <a:latin typeface="Times New Roman" panose="02020603050405020304" pitchFamily="18" charset="0"/>
                <a:cs typeface="Times New Roman" panose="02020603050405020304" pitchFamily="18" charset="0"/>
              </a:rPr>
              <a:t>, özel kanunlarında yazılı hükümler saklı kalmak kaydıyla </a:t>
            </a:r>
            <a:r>
              <a:rPr lang="tr-TR" dirty="0" smtClean="0">
                <a:latin typeface="Times New Roman" panose="02020603050405020304" pitchFamily="18" charset="0"/>
                <a:cs typeface="Times New Roman" panose="02020603050405020304" pitchFamily="18" charset="0"/>
              </a:rPr>
              <a:t>Özel Mülkiyete </a:t>
            </a:r>
            <a:r>
              <a:rPr lang="tr-TR" dirty="0">
                <a:latin typeface="Times New Roman" panose="02020603050405020304" pitchFamily="18" charset="0"/>
                <a:cs typeface="Times New Roman" panose="02020603050405020304" pitchFamily="18" charset="0"/>
              </a:rPr>
              <a:t>konu teşkil etmez. </a:t>
            </a:r>
          </a:p>
          <a:p>
            <a:pPr algn="just"/>
            <a:r>
              <a:rPr lang="tr-TR" dirty="0">
                <a:latin typeface="Times New Roman" panose="02020603050405020304" pitchFamily="18" charset="0"/>
                <a:cs typeface="Times New Roman" panose="02020603050405020304" pitchFamily="18" charset="0"/>
              </a:rPr>
              <a:t>Yol, meydan, köprü gibi </a:t>
            </a:r>
            <a:r>
              <a:rPr lang="tr-TR" b="1" dirty="0">
                <a:latin typeface="Times New Roman" panose="02020603050405020304" pitchFamily="18" charset="0"/>
                <a:cs typeface="Times New Roman" panose="02020603050405020304" pitchFamily="18" charset="0"/>
              </a:rPr>
              <a:t>Orta Malları </a:t>
            </a:r>
            <a:r>
              <a:rPr lang="tr-TR" dirty="0">
                <a:latin typeface="Times New Roman" panose="02020603050405020304" pitchFamily="18" charset="0"/>
                <a:cs typeface="Times New Roman" panose="02020603050405020304" pitchFamily="18" charset="0"/>
              </a:rPr>
              <a:t>ise, haritasında gösterilmekle yetinilir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16 </a:t>
            </a:r>
            <a:r>
              <a:rPr lang="tr-TR" i="1" dirty="0">
                <a:latin typeface="Times New Roman" panose="02020603050405020304" pitchFamily="18" charset="0"/>
                <a:cs typeface="Times New Roman" panose="02020603050405020304" pitchFamily="18" charset="0"/>
              </a:rPr>
              <a:t>/ B/ II). </a:t>
            </a:r>
          </a:p>
          <a:p>
            <a:pPr algn="just"/>
            <a:r>
              <a:rPr lang="tr-TR" b="1" dirty="0">
                <a:latin typeface="Times New Roman" panose="02020603050405020304" pitchFamily="18" charset="0"/>
                <a:cs typeface="Times New Roman" panose="02020603050405020304" pitchFamily="18" charset="0"/>
              </a:rPr>
              <a:t>Devletin </a:t>
            </a:r>
            <a:r>
              <a:rPr lang="tr-TR" b="1" dirty="0" smtClean="0">
                <a:latin typeface="Times New Roman" panose="02020603050405020304" pitchFamily="18" charset="0"/>
                <a:cs typeface="Times New Roman" panose="02020603050405020304" pitchFamily="18" charset="0"/>
              </a:rPr>
              <a:t>Hüküm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Tasarrufu Altında Bulunan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ayalar</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Tepeler</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Dağlar </a:t>
            </a:r>
            <a:r>
              <a:rPr lang="tr-TR" b="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bunlardan çıkan </a:t>
            </a:r>
            <a:r>
              <a:rPr lang="tr-TR" i="1" dirty="0" smtClean="0">
                <a:latin typeface="Times New Roman" panose="02020603050405020304" pitchFamily="18" charset="0"/>
                <a:cs typeface="Times New Roman" panose="02020603050405020304" pitchFamily="18" charset="0"/>
              </a:rPr>
              <a:t>Kaynaklar</a:t>
            </a:r>
            <a:r>
              <a:rPr lang="tr-TR" dirty="0">
                <a:latin typeface="Times New Roman" panose="02020603050405020304" pitchFamily="18" charset="0"/>
                <a:cs typeface="Times New Roman" panose="02020603050405020304" pitchFamily="18" charset="0"/>
              </a:rPr>
              <a:t>) gibi, </a:t>
            </a:r>
            <a:r>
              <a:rPr lang="tr-TR" b="1" i="1" dirty="0" smtClean="0">
                <a:latin typeface="Times New Roman" panose="02020603050405020304" pitchFamily="18" charset="0"/>
                <a:cs typeface="Times New Roman" panose="02020603050405020304" pitchFamily="18" charset="0"/>
              </a:rPr>
              <a:t>Tarıma Elverişli Olmayan Sahipsiz Yerler</a:t>
            </a:r>
            <a:r>
              <a:rPr lang="tr-TR" i="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Deniz</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Göl</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Nehir</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gibi </a:t>
            </a:r>
            <a:r>
              <a:rPr lang="tr-TR" b="1" i="1" dirty="0" smtClean="0">
                <a:latin typeface="Times New Roman" panose="02020603050405020304" pitchFamily="18" charset="0"/>
                <a:cs typeface="Times New Roman" panose="02020603050405020304" pitchFamily="18" charset="0"/>
              </a:rPr>
              <a:t>Genel Sular</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kural </a:t>
            </a:r>
            <a:r>
              <a:rPr lang="tr-TR" dirty="0" smtClean="0">
                <a:latin typeface="Times New Roman" panose="02020603050405020304" pitchFamily="18" charset="0"/>
                <a:cs typeface="Times New Roman" panose="02020603050405020304" pitchFamily="18" charset="0"/>
              </a:rPr>
              <a:t>olarak, </a:t>
            </a:r>
            <a:r>
              <a:rPr lang="tr-TR" b="1"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Sınırlandırmaya </a:t>
            </a:r>
            <a:r>
              <a:rPr lang="tr-TR" b="1" dirty="0">
                <a:latin typeface="Times New Roman" panose="02020603050405020304" pitchFamily="18" charset="0"/>
                <a:cs typeface="Times New Roman" panose="02020603050405020304" pitchFamily="18" charset="0"/>
              </a:rPr>
              <a:t>tabi değildir </a:t>
            </a:r>
            <a:r>
              <a:rPr lang="tr-TR" i="1" dirty="0">
                <a:latin typeface="Times New Roman" panose="02020603050405020304" pitchFamily="18" charset="0"/>
                <a:cs typeface="Times New Roman" panose="02020603050405020304" pitchFamily="18" charset="0"/>
              </a:rPr>
              <a:t>(KK </a:t>
            </a:r>
            <a:r>
              <a:rPr lang="tr-TR" i="1" dirty="0" smtClean="0">
                <a:latin typeface="Times New Roman" panose="02020603050405020304" pitchFamily="18" charset="0"/>
                <a:cs typeface="Times New Roman" panose="02020603050405020304" pitchFamily="18" charset="0"/>
              </a:rPr>
              <a:t>m. 16 </a:t>
            </a:r>
            <a:r>
              <a:rPr lang="tr-TR" i="1" dirty="0">
                <a:latin typeface="Times New Roman" panose="02020603050405020304" pitchFamily="18" charset="0"/>
                <a:cs typeface="Times New Roman" panose="02020603050405020304" pitchFamily="18" charset="0"/>
              </a:rPr>
              <a:t>/ C).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1833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Devletin </a:t>
            </a:r>
            <a:r>
              <a:rPr lang="tr-TR" sz="3600" b="1" dirty="0" smtClean="0">
                <a:latin typeface="Times New Roman" panose="02020603050405020304" pitchFamily="18" charset="0"/>
                <a:cs typeface="Times New Roman" panose="02020603050405020304" pitchFamily="18" charset="0"/>
              </a:rPr>
              <a:t>Hüküm </a:t>
            </a:r>
            <a:r>
              <a:rPr lang="tr-TR" sz="3600" b="1" dirty="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Tasarrufu Altında Bulunan Ormanlar</a:t>
            </a:r>
            <a:r>
              <a:rPr lang="tr-TR" sz="3600" dirty="0">
                <a:latin typeface="Times New Roman" panose="02020603050405020304" pitchFamily="18" charset="0"/>
                <a:cs typeface="Times New Roman" panose="02020603050405020304" pitchFamily="18" charset="0"/>
              </a:rPr>
              <a:t>, bu Kanunda hüküm bulunmayan hallerde, </a:t>
            </a:r>
            <a:r>
              <a:rPr lang="tr-TR" sz="3600" b="1" dirty="0" smtClean="0">
                <a:latin typeface="Times New Roman" panose="02020603050405020304" pitchFamily="18" charset="0"/>
                <a:cs typeface="Times New Roman" panose="02020603050405020304" pitchFamily="18" charset="0"/>
              </a:rPr>
              <a:t>Özel Kanunları </a:t>
            </a:r>
            <a:r>
              <a:rPr lang="tr-TR" sz="3600" b="1" dirty="0">
                <a:latin typeface="Times New Roman" panose="02020603050405020304" pitchFamily="18" charset="0"/>
                <a:cs typeface="Times New Roman" panose="02020603050405020304" pitchFamily="18" charset="0"/>
              </a:rPr>
              <a:t>hükümlerine </a:t>
            </a:r>
            <a:r>
              <a:rPr lang="tr-TR" sz="3600" dirty="0">
                <a:latin typeface="Times New Roman" panose="02020603050405020304" pitchFamily="18" charset="0"/>
                <a:cs typeface="Times New Roman" panose="02020603050405020304" pitchFamily="18" charset="0"/>
              </a:rPr>
              <a:t>tabidir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KK </a:t>
            </a:r>
            <a:r>
              <a:rPr lang="tr-TR" sz="3200" i="1" dirty="0" smtClean="0">
                <a:latin typeface="Times New Roman" panose="02020603050405020304" pitchFamily="18" charset="0"/>
                <a:cs typeface="Times New Roman" panose="02020603050405020304" pitchFamily="18" charset="0"/>
              </a:rPr>
              <a:t>m. 16 </a:t>
            </a:r>
            <a:r>
              <a:rPr lang="tr-TR" sz="3200" i="1" dirty="0">
                <a:latin typeface="Times New Roman" panose="02020603050405020304" pitchFamily="18" charset="0"/>
                <a:cs typeface="Times New Roman" panose="02020603050405020304" pitchFamily="18" charset="0"/>
              </a:rPr>
              <a:t>/ D). </a:t>
            </a:r>
          </a:p>
          <a:p>
            <a:pPr algn="just"/>
            <a:r>
              <a:rPr lang="tr-TR" sz="3600" b="1" i="1" dirty="0">
                <a:latin typeface="Times New Roman" panose="02020603050405020304" pitchFamily="18" charset="0"/>
                <a:cs typeface="Times New Roman" panose="02020603050405020304" pitchFamily="18" charset="0"/>
              </a:rPr>
              <a:t>6831 sayılı Orman Kanunu’nun 11. </a:t>
            </a:r>
            <a:r>
              <a:rPr lang="tr-TR" sz="3600" b="1" i="1" dirty="0" smtClean="0">
                <a:latin typeface="Times New Roman" panose="02020603050405020304" pitchFamily="18" charset="0"/>
                <a:cs typeface="Times New Roman" panose="02020603050405020304" pitchFamily="18" charset="0"/>
              </a:rPr>
              <a:t>maddesinin 4. fıkrası gereğince, </a:t>
            </a:r>
            <a:r>
              <a:rPr lang="tr-TR" sz="3600" b="1" dirty="0">
                <a:latin typeface="Times New Roman" panose="02020603050405020304" pitchFamily="18" charset="0"/>
                <a:cs typeface="Times New Roman" panose="02020603050405020304" pitchFamily="18" charset="0"/>
              </a:rPr>
              <a:t>Devlete ait</a:t>
            </a:r>
            <a:r>
              <a:rPr lang="tr-TR" sz="3600"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Ormanlar, </a:t>
            </a:r>
            <a:r>
              <a:rPr lang="tr-TR" sz="3600" b="1" i="1" dirty="0">
                <a:latin typeface="Times New Roman" panose="02020603050405020304" pitchFamily="18" charset="0"/>
                <a:cs typeface="Times New Roman" panose="02020603050405020304" pitchFamily="18" charset="0"/>
              </a:rPr>
              <a:t>Hazine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adına </a:t>
            </a:r>
            <a:r>
              <a:rPr lang="tr-TR" sz="3600" b="1" dirty="0" smtClean="0">
                <a:latin typeface="Times New Roman" panose="02020603050405020304" pitchFamily="18" charset="0"/>
                <a:cs typeface="Times New Roman" panose="02020603050405020304" pitchFamily="18" charset="0"/>
              </a:rPr>
              <a:t>Tapuya kaydedilir.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8263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Kayıtların Bölge Esasına Göre Yapılması </a:t>
            </a:r>
            <a:br>
              <a:rPr lang="tr-TR" b="1" dirty="0" smtClean="0">
                <a:latin typeface="+mn-lt"/>
              </a:rPr>
            </a:br>
            <a:r>
              <a:rPr lang="tr-TR" b="1" dirty="0" smtClean="0"/>
              <a:t> </a:t>
            </a:r>
            <a:endParaRPr lang="tr-TR" dirty="0"/>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Her Taşınmaz </a:t>
            </a:r>
            <a:r>
              <a:rPr lang="tr-TR" b="1" dirty="0">
                <a:latin typeface="Times New Roman" panose="02020603050405020304" pitchFamily="18" charset="0"/>
                <a:cs typeface="Times New Roman" panose="02020603050405020304" pitchFamily="18" charset="0"/>
              </a:rPr>
              <a:t>bulunduğu </a:t>
            </a:r>
            <a:r>
              <a:rPr lang="tr-TR" b="1" dirty="0" smtClean="0">
                <a:latin typeface="Times New Roman" panose="02020603050405020304" pitchFamily="18" charset="0"/>
                <a:cs typeface="Times New Roman" panose="02020603050405020304" pitchFamily="18" charset="0"/>
              </a:rPr>
              <a:t>Bölgenin Tapu Siciline </a:t>
            </a:r>
            <a:r>
              <a:rPr lang="tr-TR" b="1" dirty="0">
                <a:latin typeface="Times New Roman" panose="02020603050405020304" pitchFamily="18" charset="0"/>
                <a:cs typeface="Times New Roman" panose="02020603050405020304" pitchFamily="18" charset="0"/>
              </a:rPr>
              <a:t>kaydedilir </a:t>
            </a:r>
            <a:r>
              <a:rPr lang="tr-TR" i="1"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a:t>
            </a:r>
            <a:r>
              <a:rPr lang="tr-TR" i="1" dirty="0">
                <a:latin typeface="Times New Roman" panose="02020603050405020304" pitchFamily="18" charset="0"/>
                <a:cs typeface="Times New Roman" panose="02020603050405020304" pitchFamily="18" charset="0"/>
              </a:rPr>
              <a:t>1004, TST 6 /1). </a:t>
            </a:r>
          </a:p>
          <a:p>
            <a:pPr algn="just"/>
            <a:r>
              <a:rPr lang="tr-TR" b="1" dirty="0">
                <a:latin typeface="Times New Roman" panose="02020603050405020304" pitchFamily="18" charset="0"/>
                <a:cs typeface="Times New Roman" panose="02020603050405020304" pitchFamily="18" charset="0"/>
              </a:rPr>
              <a:t>Eğer </a:t>
            </a:r>
            <a:r>
              <a:rPr lang="tr-TR" b="1"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birden çok bölgeye yayılmışsa</a:t>
            </a:r>
            <a:r>
              <a:rPr lang="tr-TR" dirty="0">
                <a:latin typeface="Times New Roman" panose="02020603050405020304" pitchFamily="18" charset="0"/>
                <a:cs typeface="Times New Roman" panose="02020603050405020304" pitchFamily="18" charset="0"/>
              </a:rPr>
              <a:t>, diğer </a:t>
            </a:r>
            <a:r>
              <a:rPr lang="tr-TR" dirty="0" smtClean="0">
                <a:latin typeface="Times New Roman" panose="02020603050405020304" pitchFamily="18" charset="0"/>
                <a:cs typeface="Times New Roman" panose="02020603050405020304" pitchFamily="18" charset="0"/>
              </a:rPr>
              <a:t>Bölge Sicillerine </a:t>
            </a:r>
            <a:r>
              <a:rPr lang="tr-TR" dirty="0">
                <a:latin typeface="Times New Roman" panose="02020603050405020304" pitchFamily="18" charset="0"/>
                <a:cs typeface="Times New Roman" panose="02020603050405020304" pitchFamily="18" charset="0"/>
              </a:rPr>
              <a:t>kayıtlı olduğu belirtilmek suretiyle her </a:t>
            </a:r>
            <a:r>
              <a:rPr lang="tr-TR" dirty="0" smtClean="0">
                <a:latin typeface="Times New Roman" panose="02020603050405020304" pitchFamily="18" charset="0"/>
                <a:cs typeface="Times New Roman" panose="02020603050405020304" pitchFamily="18" charset="0"/>
              </a:rPr>
              <a:t>Bölgedeki Sicile </a:t>
            </a:r>
            <a:r>
              <a:rPr lang="tr-TR" dirty="0">
                <a:latin typeface="Times New Roman" panose="02020603050405020304" pitchFamily="18" charset="0"/>
                <a:cs typeface="Times New Roman" panose="02020603050405020304" pitchFamily="18" charset="0"/>
              </a:rPr>
              <a:t>ayrı ayrı kaydedilir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m.1005 </a:t>
            </a:r>
            <a:r>
              <a:rPr lang="tr-TR" i="1" dirty="0">
                <a:latin typeface="Times New Roman" panose="02020603050405020304" pitchFamily="18" charset="0"/>
                <a:cs typeface="Times New Roman" panose="02020603050405020304" pitchFamily="18" charset="0"/>
              </a:rPr>
              <a:t>/ I, TST </a:t>
            </a:r>
            <a:r>
              <a:rPr lang="tr-TR" i="1" dirty="0" smtClean="0">
                <a:latin typeface="Times New Roman" panose="02020603050405020304" pitchFamily="18" charset="0"/>
                <a:cs typeface="Times New Roman" panose="02020603050405020304" pitchFamily="18" charset="0"/>
              </a:rPr>
              <a:t>m.6 </a:t>
            </a:r>
            <a:r>
              <a:rPr lang="tr-TR" i="1" dirty="0">
                <a:latin typeface="Times New Roman" panose="02020603050405020304" pitchFamily="18" charset="0"/>
                <a:cs typeface="Times New Roman" panose="02020603050405020304" pitchFamily="18" charset="0"/>
              </a:rPr>
              <a:t>/3). </a:t>
            </a:r>
          </a:p>
          <a:p>
            <a:pPr algn="just"/>
            <a:r>
              <a:rPr lang="tr-TR" dirty="0">
                <a:latin typeface="Times New Roman" panose="02020603050405020304" pitchFamily="18" charset="0"/>
                <a:cs typeface="Times New Roman" panose="02020603050405020304" pitchFamily="18" charset="0"/>
              </a:rPr>
              <a:t>Böyle bir </a:t>
            </a:r>
            <a:r>
              <a:rPr lang="tr-TR" dirty="0" smtClean="0">
                <a:latin typeface="Times New Roman" panose="02020603050405020304" pitchFamily="18" charset="0"/>
                <a:cs typeface="Times New Roman" panose="02020603050405020304" pitchFamily="18" charset="0"/>
              </a:rPr>
              <a:t>Taşınmaza </a:t>
            </a:r>
            <a:r>
              <a:rPr lang="tr-TR" dirty="0">
                <a:latin typeface="Times New Roman" panose="02020603050405020304" pitchFamily="18" charset="0"/>
                <a:cs typeface="Times New Roman" panose="02020603050405020304" pitchFamily="18" charset="0"/>
              </a:rPr>
              <a:t>ilişkin </a:t>
            </a:r>
            <a:r>
              <a:rPr lang="tr-TR" dirty="0" smtClean="0">
                <a:latin typeface="Times New Roman" panose="02020603050405020304" pitchFamily="18" charset="0"/>
                <a:cs typeface="Times New Roman" panose="02020603050405020304" pitchFamily="18" charset="0"/>
              </a:rPr>
              <a:t>Tescil Talepleri </a:t>
            </a:r>
            <a:r>
              <a:rPr lang="tr-TR" dirty="0">
                <a:latin typeface="Times New Roman" panose="02020603050405020304" pitchFamily="18" charset="0"/>
                <a:cs typeface="Times New Roman" panose="02020603050405020304" pitchFamily="18" charset="0"/>
              </a:rPr>
              <a:t>ve </a:t>
            </a:r>
            <a:r>
              <a:rPr lang="tr-TR" dirty="0" smtClean="0">
                <a:latin typeface="Times New Roman" panose="02020603050405020304" pitchFamily="18" charset="0"/>
                <a:cs typeface="Times New Roman" panose="02020603050405020304" pitchFamily="18" charset="0"/>
              </a:rPr>
              <a:t>Tescil İşlemleri Taşınmazın </a:t>
            </a:r>
            <a:r>
              <a:rPr lang="tr-TR" dirty="0">
                <a:latin typeface="Times New Roman" panose="02020603050405020304" pitchFamily="18" charset="0"/>
                <a:cs typeface="Times New Roman" panose="02020603050405020304" pitchFamily="18" charset="0"/>
              </a:rPr>
              <a:t>büyük kısmının bulunduğu bölgede yapılır.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işlemler, Kütüğe </a:t>
            </a:r>
            <a:r>
              <a:rPr lang="tr-TR" dirty="0">
                <a:latin typeface="Times New Roman" panose="02020603050405020304" pitchFamily="18" charset="0"/>
                <a:cs typeface="Times New Roman" panose="02020603050405020304" pitchFamily="18" charset="0"/>
              </a:rPr>
              <a:t>işlenmek üzere diğer </a:t>
            </a:r>
            <a:r>
              <a:rPr lang="tr-TR" dirty="0" smtClean="0">
                <a:latin typeface="Times New Roman" panose="02020603050405020304" pitchFamily="18" charset="0"/>
                <a:cs typeface="Times New Roman" panose="02020603050405020304" pitchFamily="18" charset="0"/>
              </a:rPr>
              <a:t>Bölgelerdeki Tapu İdarelerine </a:t>
            </a:r>
            <a:r>
              <a:rPr lang="tr-TR" dirty="0">
                <a:latin typeface="Times New Roman" panose="02020603050405020304" pitchFamily="18" charset="0"/>
                <a:cs typeface="Times New Roman" panose="02020603050405020304" pitchFamily="18" charset="0"/>
              </a:rPr>
              <a:t>bildirilir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1005 </a:t>
            </a:r>
            <a:r>
              <a:rPr lang="tr-TR" i="1" dirty="0">
                <a:latin typeface="Times New Roman" panose="02020603050405020304" pitchFamily="18" charset="0"/>
                <a:cs typeface="Times New Roman" panose="02020603050405020304" pitchFamily="18" charset="0"/>
              </a:rPr>
              <a:t>/ II, TST </a:t>
            </a:r>
            <a:r>
              <a:rPr lang="tr-TR" i="1" dirty="0" smtClean="0">
                <a:latin typeface="Times New Roman" panose="02020603050405020304" pitchFamily="18" charset="0"/>
                <a:cs typeface="Times New Roman" panose="02020603050405020304" pitchFamily="18" charset="0"/>
              </a:rPr>
              <a:t>m. 6</a:t>
            </a:r>
            <a:r>
              <a:rPr lang="tr-TR" i="1" dirty="0">
                <a:latin typeface="Times New Roman" panose="02020603050405020304" pitchFamily="18" charset="0"/>
                <a:cs typeface="Times New Roman" panose="02020603050405020304" pitchFamily="18" charset="0"/>
              </a:rPr>
              <a:t>/ 3). </a:t>
            </a:r>
          </a:p>
        </p:txBody>
      </p:sp>
    </p:spTree>
    <p:extLst>
      <p:ext uri="{BB962C8B-B14F-4D97-AF65-F5344CB8AC3E}">
        <p14:creationId xmlns:p14="http://schemas.microsoft.com/office/powerpoint/2010/main" val="1324170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Öyleyse, </a:t>
            </a:r>
            <a:r>
              <a:rPr lang="tr-TR" sz="4000" b="1" dirty="0">
                <a:latin typeface="Times New Roman" panose="02020603050405020304" pitchFamily="18" charset="0"/>
                <a:cs typeface="Times New Roman" panose="02020603050405020304" pitchFamily="18" charset="0"/>
              </a:rPr>
              <a:t>birden fazla </a:t>
            </a:r>
            <a:r>
              <a:rPr lang="tr-TR" sz="4000" b="1" dirty="0" smtClean="0">
                <a:latin typeface="Times New Roman" panose="02020603050405020304" pitchFamily="18" charset="0"/>
                <a:cs typeface="Times New Roman" panose="02020603050405020304" pitchFamily="18" charset="0"/>
              </a:rPr>
              <a:t>Sicil Bölgesinde </a:t>
            </a:r>
            <a:r>
              <a:rPr lang="tr-TR" sz="4000" b="1" dirty="0">
                <a:latin typeface="Times New Roman" panose="02020603050405020304" pitchFamily="18" charset="0"/>
                <a:cs typeface="Times New Roman" panose="02020603050405020304" pitchFamily="18" charset="0"/>
              </a:rPr>
              <a:t>bulunan </a:t>
            </a:r>
            <a:r>
              <a:rPr lang="tr-TR" sz="4000" b="1" dirty="0" smtClean="0">
                <a:latin typeface="Times New Roman" panose="02020603050405020304" pitchFamily="18" charset="0"/>
                <a:cs typeface="Times New Roman" panose="02020603050405020304" pitchFamily="18" charset="0"/>
              </a:rPr>
              <a:t>Taşınmaz Mal</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ilgili olduğu her </a:t>
            </a:r>
            <a:r>
              <a:rPr lang="tr-TR" sz="4000" b="1" i="1" dirty="0" smtClean="0">
                <a:latin typeface="Times New Roman" panose="02020603050405020304" pitchFamily="18" charset="0"/>
                <a:cs typeface="Times New Roman" panose="02020603050405020304" pitchFamily="18" charset="0"/>
              </a:rPr>
              <a:t>Sicil Bölgesinin Kütüğüne </a:t>
            </a:r>
            <a:r>
              <a:rPr lang="tr-TR" sz="4000" dirty="0">
                <a:latin typeface="Times New Roman" panose="02020603050405020304" pitchFamily="18" charset="0"/>
                <a:cs typeface="Times New Roman" panose="02020603050405020304" pitchFamily="18" charset="0"/>
              </a:rPr>
              <a:t>ayrı ayrı yazılır ve kayıtlı olduğu diğer </a:t>
            </a:r>
            <a:r>
              <a:rPr lang="tr-TR" sz="4000" dirty="0" smtClean="0">
                <a:latin typeface="Times New Roman" panose="02020603050405020304" pitchFamily="18" charset="0"/>
                <a:cs typeface="Times New Roman" panose="02020603050405020304" pitchFamily="18" charset="0"/>
              </a:rPr>
              <a:t>Sicil Bölgeleri </a:t>
            </a:r>
            <a:r>
              <a:rPr lang="tr-TR" sz="4000" dirty="0">
                <a:latin typeface="Times New Roman" panose="02020603050405020304" pitchFamily="18" charset="0"/>
                <a:cs typeface="Times New Roman" panose="02020603050405020304" pitchFamily="18" charset="0"/>
              </a:rPr>
              <a:t>de gösterilir. </a:t>
            </a:r>
          </a:p>
          <a:p>
            <a:pPr algn="just"/>
            <a:r>
              <a:rPr lang="tr-TR" sz="4000" dirty="0">
                <a:latin typeface="Times New Roman" panose="02020603050405020304" pitchFamily="18" charset="0"/>
                <a:cs typeface="Times New Roman" panose="02020603050405020304" pitchFamily="18" charset="0"/>
              </a:rPr>
              <a:t>Bu </a:t>
            </a:r>
            <a:r>
              <a:rPr lang="tr-TR" sz="4000" b="1" dirty="0" smtClean="0">
                <a:latin typeface="Times New Roman" panose="02020603050405020304" pitchFamily="18" charset="0"/>
                <a:cs typeface="Times New Roman" panose="02020603050405020304" pitchFamily="18" charset="0"/>
              </a:rPr>
              <a:t>Taşınmaz Malla </a:t>
            </a:r>
            <a:r>
              <a:rPr lang="tr-TR" sz="4000" b="1" dirty="0">
                <a:latin typeface="Times New Roman" panose="02020603050405020304" pitchFamily="18" charset="0"/>
                <a:cs typeface="Times New Roman" panose="02020603050405020304" pitchFamily="18" charset="0"/>
              </a:rPr>
              <a:t>ilgili her türlü talep</a:t>
            </a:r>
            <a:r>
              <a:rPr lang="tr-TR" sz="4000" dirty="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Taşınmazın </a:t>
            </a:r>
            <a:r>
              <a:rPr lang="tr-TR" sz="4000" b="1" i="1" dirty="0">
                <a:latin typeface="Times New Roman" panose="02020603050405020304" pitchFamily="18" charset="0"/>
                <a:cs typeface="Times New Roman" panose="02020603050405020304" pitchFamily="18" charset="0"/>
              </a:rPr>
              <a:t>büyük kısmının kayıtlı bulunduğu </a:t>
            </a:r>
            <a:r>
              <a:rPr lang="tr-TR" sz="4000" b="1" i="1" dirty="0" smtClean="0">
                <a:latin typeface="Times New Roman" panose="02020603050405020304" pitchFamily="18" charset="0"/>
                <a:cs typeface="Times New Roman" panose="02020603050405020304" pitchFamily="18" charset="0"/>
              </a:rPr>
              <a:t>Tapu Müdürlüğüne </a:t>
            </a:r>
            <a:r>
              <a:rPr lang="tr-TR" sz="4000" dirty="0">
                <a:latin typeface="Times New Roman" panose="02020603050405020304" pitchFamily="18" charset="0"/>
                <a:cs typeface="Times New Roman" panose="02020603050405020304" pitchFamily="18" charset="0"/>
              </a:rPr>
              <a:t>yapılır. </a:t>
            </a:r>
            <a:endParaRPr lang="tr-TR" sz="4000" dirty="0" smtClean="0">
              <a:latin typeface="Times New Roman" panose="02020603050405020304" pitchFamily="18" charset="0"/>
              <a:cs typeface="Times New Roman" panose="02020603050405020304" pitchFamily="18" charset="0"/>
            </a:endParaRPr>
          </a:p>
          <a:p>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113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Bu Müdürlükçe yapılan işlemler, ilgili Müdürlüklere bildirilerek, Tapu Sicili üzerinde gerekli değişikliğin yapılması sağlanır. </a:t>
            </a:r>
          </a:p>
          <a:p>
            <a:pPr algn="just"/>
            <a:r>
              <a:rPr lang="tr-TR" sz="3200" b="1" dirty="0">
                <a:latin typeface="Times New Roman" panose="02020603050405020304" pitchFamily="18" charset="0"/>
                <a:cs typeface="Times New Roman" panose="02020603050405020304" pitchFamily="18" charset="0"/>
              </a:rPr>
              <a:t>Bu hükümlere rağmen, Taşınmazın büyük kısmı kaydedildiği halde, diğer kısmı bulunduğu Bölgenin Siciline kaydedilmemiş</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dolayısıyla, </a:t>
            </a:r>
            <a:r>
              <a:rPr lang="tr-TR" sz="3200" b="1" dirty="0">
                <a:latin typeface="Times New Roman" panose="02020603050405020304" pitchFamily="18" charset="0"/>
                <a:cs typeface="Times New Roman" panose="02020603050405020304" pitchFamily="18" charset="0"/>
              </a:rPr>
              <a:t>üzerindeki Ayni Hakkın Diğer Bölgenin Sicil Müdürlüğüne bildirilmemiş olması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Ayni Hakkın geçerliliğini etkilemeyen </a:t>
            </a:r>
            <a:r>
              <a:rPr lang="tr-TR" sz="3200" dirty="0">
                <a:latin typeface="Times New Roman" panose="02020603050405020304" pitchFamily="18" charset="0"/>
                <a:cs typeface="Times New Roman" panose="02020603050405020304" pitchFamily="18" charset="0"/>
              </a:rPr>
              <a:t>bir </a:t>
            </a:r>
            <a:r>
              <a:rPr lang="tr-TR" sz="3200" b="1" dirty="0" smtClean="0">
                <a:latin typeface="Times New Roman" panose="02020603050405020304" pitchFamily="18" charset="0"/>
                <a:cs typeface="Times New Roman" panose="02020603050405020304" pitchFamily="18" charset="0"/>
              </a:rPr>
              <a:t>Şekil Eksikliğidir</a:t>
            </a:r>
            <a:r>
              <a:rPr lang="tr-TR" sz="3200" b="1" dirty="0">
                <a:latin typeface="Times New Roman" panose="02020603050405020304" pitchFamily="18" charset="0"/>
                <a:cs typeface="Times New Roman" panose="02020603050405020304" pitchFamily="18" charset="0"/>
              </a:rPr>
              <a:t>. </a:t>
            </a: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BGE 80 II 378</a:t>
            </a: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408525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Kütüğe Kaydı Gerekmeyen Taşınmazlar</a:t>
            </a:r>
            <a:br>
              <a:rPr lang="tr-TR" b="1" dirty="0" smtClean="0"/>
            </a:br>
            <a:r>
              <a:rPr lang="tr-TR" sz="2400" b="1" i="1" dirty="0" smtClean="0"/>
              <a:t>(</a:t>
            </a:r>
            <a:r>
              <a:rPr lang="tr-TR" sz="2400" b="1" i="1" dirty="0" smtClean="0">
                <a:latin typeface="Times New Roman" panose="02020603050405020304" pitchFamily="18" charset="0"/>
                <a:cs typeface="Times New Roman" panose="02020603050405020304" pitchFamily="18" charset="0"/>
              </a:rPr>
              <a:t>Sirmen, Eşya H., </a:t>
            </a:r>
            <a:r>
              <a:rPr lang="tr-TR" sz="2400" i="1" dirty="0">
                <a:latin typeface="Times New Roman" panose="02020603050405020304" pitchFamily="18" charset="0"/>
                <a:cs typeface="Times New Roman" panose="02020603050405020304" pitchFamily="18" charset="0"/>
              </a:rPr>
              <a:t>7</a:t>
            </a:r>
            <a:r>
              <a:rPr lang="tr-TR" sz="2400" i="1" dirty="0" smtClean="0">
                <a:latin typeface="Times New Roman" panose="02020603050405020304" pitchFamily="18" charset="0"/>
                <a:cs typeface="Times New Roman" panose="02020603050405020304" pitchFamily="18" charset="0"/>
              </a:rPr>
              <a:t>. B., s. 170 vd</a:t>
            </a:r>
            <a:r>
              <a:rPr lang="tr-TR" sz="2400" b="1" i="1"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 </a:t>
            </a:r>
            <a:r>
              <a:rPr lang="tr-TR" sz="2400" i="1" dirty="0" smtClean="0">
                <a:latin typeface="Times New Roman" panose="02020603050405020304" pitchFamily="18" charset="0"/>
                <a:cs typeface="Times New Roman" panose="02020603050405020304" pitchFamily="18" charset="0"/>
              </a:rPr>
              <a:t>Eşya H., 17. B., s. 188 vd.; </a:t>
            </a:r>
            <a:r>
              <a:rPr lang="tr-TR" sz="2400" b="1" i="1" dirty="0" smtClean="0">
                <a:latin typeface="Times New Roman" panose="02020603050405020304" pitchFamily="18" charset="0"/>
                <a:cs typeface="Times New Roman" panose="02020603050405020304" pitchFamily="18" charset="0"/>
              </a:rPr>
              <a:t>Ertaş, </a:t>
            </a:r>
            <a:r>
              <a:rPr lang="tr-TR" sz="2400" i="1" dirty="0" smtClean="0">
                <a:latin typeface="Times New Roman" panose="02020603050405020304" pitchFamily="18" charset="0"/>
                <a:cs typeface="Times New Roman" panose="02020603050405020304" pitchFamily="18" charset="0"/>
              </a:rPr>
              <a:t>Eşya H, 11. B., s. 109 vd.)</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Kütüğe Kaydı Gerekmeyen Taşınmazlar konusu, </a:t>
            </a:r>
            <a:r>
              <a:rPr lang="tr-TR" sz="3200" b="1" dirty="0" smtClean="0">
                <a:latin typeface="Times New Roman" panose="02020603050405020304" pitchFamily="18" charset="0"/>
                <a:cs typeface="Times New Roman" panose="02020603050405020304" pitchFamily="18" charset="0"/>
              </a:rPr>
              <a:t>MK m. 999 /1 hükmünde </a:t>
            </a:r>
            <a:r>
              <a:rPr lang="tr-TR" sz="3200" dirty="0" smtClean="0">
                <a:latin typeface="Times New Roman" panose="02020603050405020304" pitchFamily="18" charset="0"/>
                <a:cs typeface="Times New Roman" panose="02020603050405020304" pitchFamily="18" charset="0"/>
              </a:rPr>
              <a:t>düzenlenmiştir. </a:t>
            </a:r>
          </a:p>
          <a:p>
            <a:pPr algn="just"/>
            <a:r>
              <a:rPr lang="tr-TR" sz="3200" b="1" i="1" dirty="0" smtClean="0">
                <a:latin typeface="Times New Roman" panose="02020603050405020304" pitchFamily="18" charset="0"/>
                <a:cs typeface="Times New Roman" panose="02020603050405020304" pitchFamily="18" charset="0"/>
              </a:rPr>
              <a:t>Bu hükme </a:t>
            </a:r>
            <a:r>
              <a:rPr lang="tr-TR" sz="3200" b="1" i="1" dirty="0">
                <a:latin typeface="Times New Roman" panose="02020603050405020304" pitchFamily="18" charset="0"/>
                <a:cs typeface="Times New Roman" panose="02020603050405020304" pitchFamily="18" charset="0"/>
              </a:rPr>
              <a:t>göre: </a:t>
            </a:r>
            <a:r>
              <a:rPr lang="tr-TR" sz="3200" b="1" i="1" dirty="0" smtClean="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Özel mülkiyete tabi olmayan ve kamunun yararlanmasına ayrılan taşınmazlar, bunlara ilişkin tescili gerekli bir ayni hakkın kurulması söz konusu olmadıkça, kütüğe </a:t>
            </a:r>
            <a:r>
              <a:rPr lang="tr-TR" sz="3200" i="1" dirty="0" err="1">
                <a:latin typeface="Times New Roman" panose="02020603050405020304" pitchFamily="18" charset="0"/>
                <a:cs typeface="Times New Roman" panose="02020603050405020304" pitchFamily="18" charset="0"/>
              </a:rPr>
              <a:t>kaydolunmaz</a:t>
            </a:r>
            <a:r>
              <a:rPr lang="tr-TR" sz="3200" i="1" dirty="0" smtClean="0">
                <a:latin typeface="Times New Roman" panose="02020603050405020304" pitchFamily="18" charset="0"/>
                <a:cs typeface="Times New Roman" panose="02020603050405020304" pitchFamily="18" charset="0"/>
              </a:rPr>
              <a:t>.”»</a:t>
            </a:r>
            <a:endParaRPr lang="tr-TR" sz="3200" i="1"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Bu hükümde kastedilen </a:t>
            </a:r>
            <a:r>
              <a:rPr lang="tr-TR" sz="3200" b="1" dirty="0" smtClean="0">
                <a:latin typeface="Times New Roman" panose="02020603050405020304" pitchFamily="18" charset="0"/>
                <a:cs typeface="Times New Roman" panose="02020603050405020304" pitchFamily="18" charset="0"/>
              </a:rPr>
              <a:t>Taşınmazlar</a:t>
            </a:r>
            <a:r>
              <a:rPr lang="tr-TR" sz="3200" dirty="0">
                <a:latin typeface="Times New Roman" panose="02020603050405020304" pitchFamily="18" charset="0"/>
                <a:cs typeface="Times New Roman" panose="02020603050405020304" pitchFamily="18" charset="0"/>
              </a:rPr>
              <a:t>, üzerinde </a:t>
            </a:r>
            <a:r>
              <a:rPr lang="tr-TR" sz="3200" dirty="0" smtClean="0">
                <a:latin typeface="Times New Roman" panose="02020603050405020304" pitchFamily="18" charset="0"/>
                <a:cs typeface="Times New Roman" panose="02020603050405020304" pitchFamily="18" charset="0"/>
              </a:rPr>
              <a:t>Özel Mülkiyet </a:t>
            </a:r>
            <a:r>
              <a:rPr lang="tr-TR" sz="3200" dirty="0">
                <a:latin typeface="Times New Roman" panose="02020603050405020304" pitchFamily="18" charset="0"/>
                <a:cs typeface="Times New Roman" panose="02020603050405020304" pitchFamily="18" charset="0"/>
              </a:rPr>
              <a:t>bulunmayan, </a:t>
            </a:r>
            <a:r>
              <a:rPr lang="tr-TR" sz="3200" b="1" dirty="0" smtClean="0">
                <a:latin typeface="Times New Roman" panose="02020603050405020304" pitchFamily="18" charset="0"/>
                <a:cs typeface="Times New Roman" panose="02020603050405020304" pitchFamily="18" charset="0"/>
              </a:rPr>
              <a:t>Kamu Malı </a:t>
            </a:r>
            <a:r>
              <a:rPr lang="tr-TR" sz="3200" b="1" dirty="0">
                <a:latin typeface="Times New Roman" panose="02020603050405020304" pitchFamily="18" charset="0"/>
                <a:cs typeface="Times New Roman" panose="02020603050405020304" pitchFamily="18" charset="0"/>
              </a:rPr>
              <a:t>niteliğindeki </a:t>
            </a:r>
            <a:r>
              <a:rPr lang="tr-TR" sz="3200" b="1" dirty="0" smtClean="0">
                <a:latin typeface="Times New Roman" panose="02020603050405020304" pitchFamily="18" charset="0"/>
                <a:cs typeface="Times New Roman" panose="02020603050405020304" pitchFamily="18" charset="0"/>
              </a:rPr>
              <a:t>Taşınmazlardır</a:t>
            </a:r>
            <a:r>
              <a:rPr lang="tr-TR" sz="3200" dirty="0">
                <a:latin typeface="Times New Roman" panose="02020603050405020304" pitchFamily="18" charset="0"/>
                <a:cs typeface="Times New Roman" panose="02020603050405020304" pitchFamily="18" charset="0"/>
              </a:rPr>
              <a:t>. </a:t>
            </a:r>
            <a:endParaRPr lang="tr-TR"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4245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Ortak Sayfa</a:t>
            </a:r>
            <a:endParaRPr lang="tr-TR" b="1" dirty="0">
              <a:latin typeface="+mn-lt"/>
            </a:endParaRPr>
          </a:p>
        </p:txBody>
      </p:sp>
      <p:sp>
        <p:nvSpPr>
          <p:cNvPr id="3" name="İçerik Yer Tutucusu 2"/>
          <p:cNvSpPr>
            <a:spLocks noGrp="1"/>
          </p:cNvSpPr>
          <p:nvPr>
            <p:ph idx="1"/>
          </p:nvPr>
        </p:nvSpPr>
        <p:spPr/>
        <p:txBody>
          <a:bodyPr>
            <a:normAutofit/>
          </a:bodyPr>
          <a:lstStyle/>
          <a:p>
            <a:r>
              <a:rPr lang="tr-TR" sz="3200" b="1" i="1" dirty="0">
                <a:latin typeface="Times New Roman" panose="02020603050405020304" pitchFamily="18" charset="0"/>
                <a:cs typeface="Times New Roman" panose="02020603050405020304" pitchFamily="18" charset="0"/>
              </a:rPr>
              <a:t>Medeni Kanun’un 1000. maddesinin V. fıkrasına göre</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Aynı malike ait olan birden çok taşınmaz, sınırları birbirine bitişik olmasa bile, malikin istemiyle kütükte ortak bir sayfaya kaydedilebilir. Bu sayfaya yapılan rehin tescilleri, o sayfada kayıtlı bulunan bütün taşınmazları bağlar; aynı sayfada kayıtlı bu gibi taşınmazlardan bir kısmı malikin istemi üzerine veya mahkeme kararıyla o sayfadan çıkarılırsa, çıkarılan taşınmazlar üzerinde tescil edilmiş bulunan haklar saklı kalır</a:t>
            </a:r>
            <a:r>
              <a:rPr lang="tr-TR" sz="3200" i="1" dirty="0" smtClean="0">
                <a:latin typeface="Times New Roman" panose="02020603050405020304" pitchFamily="18" charset="0"/>
                <a:cs typeface="Times New Roman" panose="02020603050405020304" pitchFamily="18" charset="0"/>
              </a:rPr>
              <a:t>.”</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095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dirty="0">
                <a:latin typeface="Times New Roman" panose="02020603050405020304" pitchFamily="18" charset="0"/>
                <a:cs typeface="Times New Roman" panose="02020603050405020304" pitchFamily="18" charset="0"/>
              </a:rPr>
              <a:t>Kaynak</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İsviçre Medeni Kanunu (</a:t>
            </a:r>
            <a:r>
              <a:rPr lang="tr-TR" sz="4000" i="1" dirty="0" smtClean="0">
                <a:latin typeface="Times New Roman" panose="02020603050405020304" pitchFamily="18" charset="0"/>
                <a:cs typeface="Times New Roman" panose="02020603050405020304" pitchFamily="18" charset="0"/>
              </a:rPr>
              <a:t>İMK)</a:t>
            </a:r>
            <a:r>
              <a:rPr lang="tr-TR" sz="4000" b="1" i="1" dirty="0" smtClean="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m</a:t>
            </a:r>
            <a:r>
              <a:rPr lang="tr-TR" sz="4400" b="1" dirty="0">
                <a:latin typeface="Times New Roman" panose="02020603050405020304" pitchFamily="18" charset="0"/>
                <a:cs typeface="Times New Roman" panose="02020603050405020304" pitchFamily="18" charset="0"/>
              </a:rPr>
              <a:t>. 947 hükmüne göre </a:t>
            </a:r>
            <a:r>
              <a:rPr lang="tr-TR" sz="4400" dirty="0">
                <a:latin typeface="Times New Roman" panose="02020603050405020304" pitchFamily="18" charset="0"/>
                <a:cs typeface="Times New Roman" panose="02020603050405020304" pitchFamily="18" charset="0"/>
              </a:rPr>
              <a:t>ise, </a:t>
            </a:r>
            <a:r>
              <a:rPr lang="tr-TR" sz="4400" b="1" i="1" dirty="0">
                <a:latin typeface="Times New Roman" panose="02020603050405020304" pitchFamily="18" charset="0"/>
                <a:cs typeface="Times New Roman" panose="02020603050405020304" pitchFamily="18" charset="0"/>
              </a:rPr>
              <a:t>Ortak Sayfaya yapılan</a:t>
            </a:r>
            <a:r>
              <a:rPr lang="tr-TR" sz="4400" dirty="0">
                <a:latin typeface="Times New Roman" panose="02020603050405020304" pitchFamily="18" charset="0"/>
                <a:cs typeface="Times New Roman" panose="02020603050405020304" pitchFamily="18" charset="0"/>
              </a:rPr>
              <a:t> sadece Rehin Tescilleri değil, </a:t>
            </a:r>
            <a:r>
              <a:rPr lang="tr-TR" sz="4400" b="1" i="1" dirty="0">
                <a:latin typeface="Times New Roman" panose="02020603050405020304" pitchFamily="18" charset="0"/>
                <a:cs typeface="Times New Roman" panose="02020603050405020304" pitchFamily="18" charset="0"/>
              </a:rPr>
              <a:t>Eşyaya Bağlı İrtifaklar dışındaki Diğer Tesciller</a:t>
            </a:r>
            <a:r>
              <a:rPr lang="tr-TR" sz="4400" b="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de, </a:t>
            </a:r>
            <a:r>
              <a:rPr lang="tr-TR" sz="4400" b="1" dirty="0">
                <a:latin typeface="Times New Roman" panose="02020603050405020304" pitchFamily="18" charset="0"/>
                <a:cs typeface="Times New Roman" panose="02020603050405020304" pitchFamily="18" charset="0"/>
              </a:rPr>
              <a:t>Ortak Sayfadaki bütün Taşınmazlar</a:t>
            </a:r>
            <a:r>
              <a:rPr lang="tr-TR" sz="4400" dirty="0">
                <a:latin typeface="Times New Roman" panose="02020603050405020304" pitchFamily="18" charset="0"/>
                <a:cs typeface="Times New Roman" panose="02020603050405020304" pitchFamily="18" charset="0"/>
              </a:rPr>
              <a:t> için </a:t>
            </a:r>
            <a:r>
              <a:rPr lang="tr-TR" sz="4400" b="1" dirty="0">
                <a:latin typeface="Times New Roman" panose="02020603050405020304" pitchFamily="18" charset="0"/>
                <a:cs typeface="Times New Roman" panose="02020603050405020304" pitchFamily="18" charset="0"/>
              </a:rPr>
              <a:t>hüküm doğurur. </a:t>
            </a:r>
          </a:p>
          <a:p>
            <a:pPr marL="0" indent="0">
              <a:buNone/>
            </a:pPr>
            <a:endParaRPr lang="tr-TR" dirty="0"/>
          </a:p>
        </p:txBody>
      </p:sp>
    </p:spTree>
    <p:extLst>
      <p:ext uri="{BB962C8B-B14F-4D97-AF65-F5344CB8AC3E}">
        <p14:creationId xmlns:p14="http://schemas.microsoft.com/office/powerpoint/2010/main" val="3776219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sz="3200" b="1" dirty="0">
                <a:latin typeface="Times New Roman" panose="02020603050405020304" pitchFamily="18" charset="0"/>
                <a:cs typeface="Times New Roman" panose="02020603050405020304" pitchFamily="18" charset="0"/>
              </a:rPr>
              <a:t>Medeni Kanun’un 1000. maddesinin V. fıkrasında sözü edilen “</a:t>
            </a:r>
            <a:r>
              <a:rPr lang="tr-TR" sz="3200" b="1" u="sng" dirty="0">
                <a:latin typeface="Times New Roman" panose="02020603050405020304" pitchFamily="18" charset="0"/>
                <a:cs typeface="Times New Roman" panose="02020603050405020304" pitchFamily="18" charset="0"/>
              </a:rPr>
              <a:t>Ortak Sayfa</a:t>
            </a:r>
            <a:r>
              <a:rPr lang="tr-TR" sz="3200" b="1" dirty="0">
                <a:latin typeface="Times New Roman" panose="02020603050405020304" pitchFamily="18" charset="0"/>
                <a:cs typeface="Times New Roman" panose="02020603050405020304" pitchFamily="18" charset="0"/>
              </a:rPr>
              <a:t>”, TST </a:t>
            </a:r>
            <a:r>
              <a:rPr lang="tr-TR" sz="3200" b="1" dirty="0" smtClean="0">
                <a:latin typeface="Times New Roman" panose="02020603050405020304" pitchFamily="18" charset="0"/>
                <a:cs typeface="Times New Roman" panose="02020603050405020304" pitchFamily="18" charset="0"/>
              </a:rPr>
              <a:t>m. 28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6 hükmünde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ilgisayar </a:t>
            </a:r>
            <a:r>
              <a:rPr lang="tr-TR" sz="3200" b="1" dirty="0">
                <a:latin typeface="Times New Roman" panose="02020603050405020304" pitchFamily="18" charset="0"/>
                <a:cs typeface="Times New Roman" panose="02020603050405020304" pitchFamily="18" charset="0"/>
              </a:rPr>
              <a:t>O</a:t>
            </a:r>
            <a:r>
              <a:rPr lang="tr-TR" sz="3200" b="1" dirty="0" smtClean="0">
                <a:latin typeface="Times New Roman" panose="02020603050405020304" pitchFamily="18" charset="0"/>
                <a:cs typeface="Times New Roman" panose="02020603050405020304" pitchFamily="18" charset="0"/>
              </a:rPr>
              <a:t>rtamında </a:t>
            </a:r>
            <a:r>
              <a:rPr lang="tr-TR" sz="3200" b="1" dirty="0">
                <a:latin typeface="Times New Roman" panose="02020603050405020304" pitchFamily="18" charset="0"/>
                <a:cs typeface="Times New Roman" panose="02020603050405020304" pitchFamily="18" charset="0"/>
              </a:rPr>
              <a:t>tutulan “</a:t>
            </a:r>
            <a:r>
              <a:rPr lang="tr-TR" sz="3200" b="1" u="sng" dirty="0">
                <a:latin typeface="Times New Roman" panose="02020603050405020304" pitchFamily="18" charset="0"/>
                <a:cs typeface="Times New Roman" panose="02020603050405020304" pitchFamily="18" charset="0"/>
              </a:rPr>
              <a:t>Müşterek Tapu Kütüğü</a:t>
            </a:r>
            <a:r>
              <a:rPr lang="tr-TR" sz="3200" b="1" dirty="0">
                <a:latin typeface="Times New Roman" panose="02020603050405020304" pitchFamily="18" charset="0"/>
                <a:cs typeface="Times New Roman" panose="02020603050405020304" pitchFamily="18" charset="0"/>
              </a:rPr>
              <a:t>” şeklinde ifade edilmiştir: </a:t>
            </a:r>
          </a:p>
          <a:p>
            <a:pPr algn="just"/>
            <a:r>
              <a:rPr lang="tr-TR" sz="3200" i="1" dirty="0">
                <a:latin typeface="Times New Roman" panose="02020603050405020304" pitchFamily="18" charset="0"/>
                <a:cs typeface="Times New Roman" panose="02020603050405020304" pitchFamily="18" charset="0"/>
              </a:rPr>
              <a:t>“Aynı malike ait birden çok taşınmaz birbirine bitişik olmasa da, malikin istemiyle TAKBİS üzerinde müşterek tapu kütüğüne kaydedilerek, taşınmaz sayfa numaraları ile bağlantı sağlanır. Bu durumda, müşterek tapu kütüğüne kaydedilen taşınmazların asıl sayfaları üzerinde, herhangi bir işlem yapılamaz. Müşterek tapu kütüğünden çıkarılan taşınmazlar üzerindeki mevcut hak ve yükler, taşınmazların asıl sayfalarına nakledilir.”</a:t>
            </a:r>
            <a:endParaRPr lang="tr-TR" sz="3200"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718628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4553" y="51515"/>
            <a:ext cx="10349247" cy="2366537"/>
          </a:xfrm>
        </p:spPr>
        <p:txBody>
          <a:bodyPr>
            <a:normAutofit/>
          </a:bodyPr>
          <a:lstStyle/>
          <a:p>
            <a:pPr algn="just"/>
            <a:r>
              <a:rPr lang="tr-TR" sz="2700" b="1" dirty="0" smtClean="0">
                <a:latin typeface="Times New Roman" panose="02020603050405020304" pitchFamily="18" charset="0"/>
                <a:cs typeface="Times New Roman" panose="02020603050405020304" pitchFamily="18" charset="0"/>
              </a:rPr>
              <a:t>Tapulu Taşınmazın Bölünmesi ve Birleştirilmesi</a:t>
            </a:r>
            <a:r>
              <a:rPr lang="tr-TR" sz="3600" b="1" dirty="0" smtClean="0">
                <a:latin typeface="Times New Roman" panose="02020603050405020304" pitchFamily="18" charset="0"/>
                <a:cs typeface="Times New Roman" panose="02020603050405020304" pitchFamily="18" charset="0"/>
              </a:rPr>
              <a:t/>
            </a:r>
            <a:br>
              <a:rPr lang="tr-TR" sz="3600" b="1" dirty="0" smtClean="0">
                <a:latin typeface="Times New Roman" panose="02020603050405020304" pitchFamily="18" charset="0"/>
                <a:cs typeface="Times New Roman" panose="02020603050405020304" pitchFamily="18" charset="0"/>
              </a:rPr>
            </a:br>
            <a:r>
              <a:rPr lang="tr-TR" b="1" dirty="0" smtClean="0"/>
              <a:t> </a:t>
            </a:r>
            <a:r>
              <a:rPr lang="tr-TR" sz="2200" b="1" dirty="0" smtClean="0"/>
              <a:t>(</a:t>
            </a:r>
            <a:r>
              <a:rPr lang="tr-TR" sz="2200" b="1" i="1" dirty="0" smtClean="0">
                <a:latin typeface="Times New Roman" panose="02020603050405020304" pitchFamily="18" charset="0"/>
                <a:cs typeface="Times New Roman" panose="02020603050405020304" pitchFamily="18" charset="0"/>
              </a:rPr>
              <a:t>Ünal </a:t>
            </a:r>
            <a:r>
              <a:rPr lang="tr-TR" sz="2200" b="1" i="1" dirty="0">
                <a:latin typeface="Times New Roman" panose="02020603050405020304" pitchFamily="18" charset="0"/>
                <a:cs typeface="Times New Roman" panose="02020603050405020304" pitchFamily="18" charset="0"/>
              </a:rPr>
              <a:t>/ </a:t>
            </a:r>
            <a:r>
              <a:rPr lang="tr-TR" sz="2200" b="1" i="1" dirty="0" err="1">
                <a:latin typeface="Times New Roman" panose="02020603050405020304" pitchFamily="18" charset="0"/>
                <a:cs typeface="Times New Roman" panose="02020603050405020304" pitchFamily="18" charset="0"/>
              </a:rPr>
              <a:t>Başpınar</a:t>
            </a:r>
            <a:r>
              <a:rPr lang="tr-TR" sz="2200" b="1" i="1" dirty="0">
                <a:latin typeface="Times New Roman" panose="02020603050405020304" pitchFamily="18" charset="0"/>
                <a:cs typeface="Times New Roman" panose="02020603050405020304" pitchFamily="18" charset="0"/>
              </a:rPr>
              <a:t>,</a:t>
            </a:r>
            <a:r>
              <a:rPr lang="tr-TR" sz="2200" i="1" dirty="0">
                <a:latin typeface="Times New Roman" panose="02020603050405020304" pitchFamily="18" charset="0"/>
                <a:cs typeface="Times New Roman" panose="02020603050405020304" pitchFamily="18" charset="0"/>
              </a:rPr>
              <a:t> Şekli Eşya Hukuku, </a:t>
            </a:r>
            <a:r>
              <a:rPr lang="tr-TR" sz="2200" i="1" dirty="0" smtClean="0">
                <a:latin typeface="Times New Roman" panose="02020603050405020304" pitchFamily="18" charset="0"/>
                <a:cs typeface="Times New Roman" panose="02020603050405020304" pitchFamily="18" charset="0"/>
              </a:rPr>
              <a:t>9. </a:t>
            </a:r>
            <a:r>
              <a:rPr lang="tr-TR" sz="2200" i="1" dirty="0">
                <a:latin typeface="Times New Roman" panose="02020603050405020304" pitchFamily="18" charset="0"/>
                <a:cs typeface="Times New Roman" panose="02020603050405020304" pitchFamily="18" charset="0"/>
              </a:rPr>
              <a:t>Bası, Ankara </a:t>
            </a:r>
            <a:r>
              <a:rPr lang="tr-TR" sz="2200" i="1" dirty="0" smtClean="0">
                <a:latin typeface="Times New Roman" panose="02020603050405020304" pitchFamily="18" charset="0"/>
                <a:cs typeface="Times New Roman" panose="02020603050405020304" pitchFamily="18" charset="0"/>
              </a:rPr>
              <a:t>2017, </a:t>
            </a:r>
            <a:r>
              <a:rPr lang="tr-TR" sz="2200" i="1" dirty="0">
                <a:latin typeface="Times New Roman" panose="02020603050405020304" pitchFamily="18" charset="0"/>
                <a:cs typeface="Times New Roman" panose="02020603050405020304" pitchFamily="18" charset="0"/>
              </a:rPr>
              <a:t>s. </a:t>
            </a:r>
            <a:r>
              <a:rPr lang="tr-TR" sz="2200" i="1" dirty="0" smtClean="0">
                <a:latin typeface="Times New Roman" panose="02020603050405020304" pitchFamily="18" charset="0"/>
                <a:cs typeface="Times New Roman" panose="02020603050405020304" pitchFamily="18" charset="0"/>
              </a:rPr>
              <a:t>332-333; </a:t>
            </a:r>
            <a:r>
              <a:rPr lang="tr-TR" sz="2200" b="1" i="1" dirty="0">
                <a:latin typeface="Times New Roman" panose="02020603050405020304" pitchFamily="18" charset="0"/>
                <a:cs typeface="Times New Roman" panose="02020603050405020304" pitchFamily="18" charset="0"/>
              </a:rPr>
              <a:t>Sirmen</a:t>
            </a:r>
            <a:r>
              <a:rPr lang="tr-TR" sz="2200" i="1" dirty="0">
                <a:latin typeface="Times New Roman" panose="02020603050405020304" pitchFamily="18" charset="0"/>
                <a:cs typeface="Times New Roman" panose="02020603050405020304" pitchFamily="18" charset="0"/>
              </a:rPr>
              <a:t>, Eşya Hukuku, 7</a:t>
            </a:r>
            <a:r>
              <a:rPr lang="tr-TR" sz="2200" i="1" dirty="0" smtClean="0">
                <a:latin typeface="Times New Roman" panose="02020603050405020304" pitchFamily="18" charset="0"/>
                <a:cs typeface="Times New Roman" panose="02020603050405020304" pitchFamily="18" charset="0"/>
              </a:rPr>
              <a:t>. </a:t>
            </a:r>
            <a:r>
              <a:rPr lang="tr-TR" sz="2200" i="1" dirty="0">
                <a:latin typeface="Times New Roman" panose="02020603050405020304" pitchFamily="18" charset="0"/>
                <a:cs typeface="Times New Roman" panose="02020603050405020304" pitchFamily="18" charset="0"/>
              </a:rPr>
              <a:t>Bası, Ankara </a:t>
            </a:r>
            <a:r>
              <a:rPr lang="tr-TR" sz="2200" i="1" dirty="0" smtClean="0">
                <a:latin typeface="Times New Roman" panose="02020603050405020304" pitchFamily="18" charset="0"/>
                <a:cs typeface="Times New Roman" panose="02020603050405020304" pitchFamily="18" charset="0"/>
              </a:rPr>
              <a:t>2019, </a:t>
            </a:r>
            <a:r>
              <a:rPr lang="tr-TR" sz="2200" i="1" dirty="0">
                <a:latin typeface="Times New Roman" panose="02020603050405020304" pitchFamily="18" charset="0"/>
                <a:cs typeface="Times New Roman" panose="02020603050405020304" pitchFamily="18" charset="0"/>
              </a:rPr>
              <a:t>s. </a:t>
            </a:r>
            <a:r>
              <a:rPr lang="tr-TR" sz="2200" i="1" dirty="0" smtClean="0">
                <a:latin typeface="Times New Roman" panose="02020603050405020304" pitchFamily="18" charset="0"/>
                <a:cs typeface="Times New Roman" panose="02020603050405020304" pitchFamily="18" charset="0"/>
              </a:rPr>
              <a:t>173- 175; </a:t>
            </a:r>
            <a:r>
              <a:rPr lang="tr-TR" sz="2200" b="1" i="1" dirty="0" err="1">
                <a:latin typeface="Times New Roman" panose="02020603050405020304" pitchFamily="18" charset="0"/>
                <a:cs typeface="Times New Roman" panose="02020603050405020304" pitchFamily="18" charset="0"/>
              </a:rPr>
              <a:t>Oğuzman</a:t>
            </a:r>
            <a:r>
              <a:rPr lang="tr-TR" sz="2200" b="1" i="1" dirty="0">
                <a:latin typeface="Times New Roman" panose="02020603050405020304" pitchFamily="18" charset="0"/>
                <a:cs typeface="Times New Roman" panose="02020603050405020304" pitchFamily="18" charset="0"/>
              </a:rPr>
              <a:t> / </a:t>
            </a:r>
            <a:r>
              <a:rPr lang="tr-TR" sz="2200" b="1" i="1" dirty="0" err="1">
                <a:latin typeface="Times New Roman" panose="02020603050405020304" pitchFamily="18" charset="0"/>
                <a:cs typeface="Times New Roman" panose="02020603050405020304" pitchFamily="18" charset="0"/>
              </a:rPr>
              <a:t>Seliçi</a:t>
            </a:r>
            <a:r>
              <a:rPr lang="tr-TR" sz="2200" b="1" i="1" dirty="0">
                <a:latin typeface="Times New Roman" panose="02020603050405020304" pitchFamily="18" charset="0"/>
                <a:cs typeface="Times New Roman" panose="02020603050405020304" pitchFamily="18" charset="0"/>
              </a:rPr>
              <a:t> / Oktay – Özdemir</a:t>
            </a:r>
            <a:r>
              <a:rPr lang="tr-TR" sz="2200" i="1" dirty="0">
                <a:latin typeface="Times New Roman" panose="02020603050405020304" pitchFamily="18" charset="0"/>
                <a:cs typeface="Times New Roman" panose="02020603050405020304" pitchFamily="18" charset="0"/>
              </a:rPr>
              <a:t>, Eşya Hukuku, 17 . Bası, İstanbul 2014, s. 193 vd. </a:t>
            </a:r>
            <a:r>
              <a:rPr lang="tr-TR" sz="2200" dirty="0" smtClean="0">
                <a:latin typeface="Times New Roman" panose="02020603050405020304" pitchFamily="18" charset="0"/>
                <a:cs typeface="Times New Roman" panose="02020603050405020304" pitchFamily="18" charset="0"/>
              </a:rPr>
              <a:t>; </a:t>
            </a:r>
            <a:r>
              <a:rPr lang="tr-TR" sz="2200" b="1" i="1" dirty="0" err="1" smtClean="0">
                <a:latin typeface="Times New Roman" panose="02020603050405020304" pitchFamily="18" charset="0"/>
                <a:cs typeface="Times New Roman" panose="02020603050405020304" pitchFamily="18" charset="0"/>
              </a:rPr>
              <a:t>Oğuzman</a:t>
            </a:r>
            <a:r>
              <a:rPr lang="tr-TR" sz="2200" b="1" i="1" dirty="0" smtClean="0">
                <a:latin typeface="Times New Roman" panose="02020603050405020304" pitchFamily="18" charset="0"/>
                <a:cs typeface="Times New Roman" panose="02020603050405020304" pitchFamily="18" charset="0"/>
              </a:rPr>
              <a:t> / </a:t>
            </a:r>
            <a:r>
              <a:rPr lang="tr-TR" sz="2200" b="1" i="1" dirty="0" err="1" smtClean="0">
                <a:latin typeface="Times New Roman" panose="02020603050405020304" pitchFamily="18" charset="0"/>
                <a:cs typeface="Times New Roman" panose="02020603050405020304" pitchFamily="18" charset="0"/>
              </a:rPr>
              <a:t>Seliçi</a:t>
            </a:r>
            <a:r>
              <a:rPr lang="tr-TR" sz="2200" b="1" i="1" dirty="0" smtClean="0">
                <a:latin typeface="Times New Roman" panose="02020603050405020304" pitchFamily="18" charset="0"/>
                <a:cs typeface="Times New Roman" panose="02020603050405020304" pitchFamily="18" charset="0"/>
              </a:rPr>
              <a:t> / Oktay- Özdemir</a:t>
            </a:r>
            <a:r>
              <a:rPr lang="tr-TR" sz="2200" dirty="0" smtClean="0">
                <a:latin typeface="Times New Roman" panose="02020603050405020304" pitchFamily="18" charset="0"/>
                <a:cs typeface="Times New Roman" panose="02020603050405020304" pitchFamily="18" charset="0"/>
              </a:rPr>
              <a:t>, </a:t>
            </a:r>
            <a:r>
              <a:rPr lang="tr-TR" sz="2200" i="1" dirty="0" smtClean="0">
                <a:latin typeface="Times New Roman" panose="02020603050405020304" pitchFamily="18" charset="0"/>
                <a:cs typeface="Times New Roman" panose="02020603050405020304" pitchFamily="18" charset="0"/>
              </a:rPr>
              <a:t>Eşya Hukuku, Kısaltılmış Ders Kitabı, 1. Bası, İstanbul 2018, s. 106- 107)</a:t>
            </a:r>
            <a:br>
              <a:rPr lang="tr-TR" sz="2200" i="1" dirty="0" smtClean="0">
                <a:latin typeface="Times New Roman" panose="02020603050405020304" pitchFamily="18" charset="0"/>
                <a:cs typeface="Times New Roman" panose="02020603050405020304" pitchFamily="18" charset="0"/>
              </a:rPr>
            </a:br>
            <a:endParaRPr lang="tr-TR" sz="22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2147596"/>
            <a:ext cx="10515600" cy="4351338"/>
          </a:xfrm>
        </p:spPr>
        <p:txBody>
          <a:bodyPr/>
          <a:lstStyle/>
          <a:p>
            <a:pPr algn="just"/>
            <a:r>
              <a:rPr lang="tr-TR" sz="2400" dirty="0">
                <a:latin typeface="Times New Roman" panose="02020603050405020304" pitchFamily="18" charset="0"/>
                <a:cs typeface="Times New Roman" panose="02020603050405020304" pitchFamily="18" charset="0"/>
              </a:rPr>
              <a:t>Tapu </a:t>
            </a:r>
            <a:r>
              <a:rPr lang="tr-TR" sz="2400" dirty="0" smtClean="0">
                <a:latin typeface="Times New Roman" panose="02020603050405020304" pitchFamily="18" charset="0"/>
                <a:cs typeface="Times New Roman" panose="02020603050405020304" pitchFamily="18" charset="0"/>
              </a:rPr>
              <a:t>Sicilinde Kayıtlı </a:t>
            </a:r>
            <a:r>
              <a:rPr lang="tr-TR" sz="2400" dirty="0">
                <a:latin typeface="Times New Roman" panose="02020603050405020304" pitchFamily="18" charset="0"/>
                <a:cs typeface="Times New Roman" panose="02020603050405020304" pitchFamily="18" charset="0"/>
              </a:rPr>
              <a:t>bir </a:t>
            </a:r>
            <a:r>
              <a:rPr lang="tr-TR" sz="2400" dirty="0" smtClean="0">
                <a:latin typeface="Times New Roman" panose="02020603050405020304" pitchFamily="18" charset="0"/>
                <a:cs typeface="Times New Roman" panose="02020603050405020304" pitchFamily="18" charset="0"/>
              </a:rPr>
              <a:t>Taşınmazın </a:t>
            </a:r>
            <a:r>
              <a:rPr lang="tr-TR" sz="2400" dirty="0">
                <a:latin typeface="Times New Roman" panose="02020603050405020304" pitchFamily="18" charset="0"/>
                <a:cs typeface="Times New Roman" panose="02020603050405020304" pitchFamily="18" charset="0"/>
              </a:rPr>
              <a:t>birden çok parçaya bölünerek parçaların her birinin </a:t>
            </a:r>
            <a:r>
              <a:rPr lang="tr-TR" sz="2400" dirty="0" smtClean="0">
                <a:latin typeface="Times New Roman" panose="02020603050405020304" pitchFamily="18" charset="0"/>
                <a:cs typeface="Times New Roman" panose="02020603050405020304" pitchFamily="18" charset="0"/>
              </a:rPr>
              <a:t>Bağımsız </a:t>
            </a:r>
            <a:r>
              <a:rPr lang="tr-TR" sz="2400" dirty="0">
                <a:latin typeface="Times New Roman" panose="02020603050405020304" pitchFamily="18" charset="0"/>
                <a:cs typeface="Times New Roman" panose="02020603050405020304" pitchFamily="18" charset="0"/>
              </a:rPr>
              <a:t>bir </a:t>
            </a:r>
            <a:r>
              <a:rPr lang="tr-TR" sz="2400" dirty="0" smtClean="0">
                <a:latin typeface="Times New Roman" panose="02020603050405020304" pitchFamily="18" charset="0"/>
                <a:cs typeface="Times New Roman" panose="02020603050405020304" pitchFamily="18" charset="0"/>
              </a:rPr>
              <a:t>Taşınmaz </a:t>
            </a:r>
            <a:r>
              <a:rPr lang="tr-TR" sz="2400" dirty="0">
                <a:latin typeface="Times New Roman" panose="02020603050405020304" pitchFamily="18" charset="0"/>
                <a:cs typeface="Times New Roman" panose="02020603050405020304" pitchFamily="18" charset="0"/>
              </a:rPr>
              <a:t>haline getirilmesi veya birbirine bitişik birden çok </a:t>
            </a:r>
            <a:r>
              <a:rPr lang="tr-TR" sz="2400" dirty="0" smtClean="0">
                <a:latin typeface="Times New Roman" panose="02020603050405020304" pitchFamily="18" charset="0"/>
                <a:cs typeface="Times New Roman" panose="02020603050405020304" pitchFamily="18" charset="0"/>
              </a:rPr>
              <a:t>Taşınmazın Birleştirilerek </a:t>
            </a:r>
            <a:r>
              <a:rPr lang="tr-TR" sz="2400" dirty="0">
                <a:latin typeface="Times New Roman" panose="02020603050405020304" pitchFamily="18" charset="0"/>
                <a:cs typeface="Times New Roman" panose="02020603050405020304" pitchFamily="18" charset="0"/>
              </a:rPr>
              <a:t>tek bir </a:t>
            </a:r>
            <a:r>
              <a:rPr lang="tr-TR" sz="2400" dirty="0" smtClean="0">
                <a:latin typeface="Times New Roman" panose="02020603050405020304" pitchFamily="18" charset="0"/>
                <a:cs typeface="Times New Roman" panose="02020603050405020304" pitchFamily="18" charset="0"/>
              </a:rPr>
              <a:t>Taşınmaz </a:t>
            </a:r>
            <a:r>
              <a:rPr lang="tr-TR" sz="2400" dirty="0">
                <a:latin typeface="Times New Roman" panose="02020603050405020304" pitchFamily="18" charset="0"/>
                <a:cs typeface="Times New Roman" panose="02020603050405020304" pitchFamily="18" charset="0"/>
              </a:rPr>
              <a:t>halinde </a:t>
            </a:r>
            <a:r>
              <a:rPr lang="tr-TR" sz="2400" dirty="0" smtClean="0">
                <a:latin typeface="Times New Roman" panose="02020603050405020304" pitchFamily="18" charset="0"/>
                <a:cs typeface="Times New Roman" panose="02020603050405020304" pitchFamily="18" charset="0"/>
              </a:rPr>
              <a:t>Tapuya Kaydedilmesi hakkında, </a:t>
            </a:r>
            <a:r>
              <a:rPr lang="tr-TR" sz="2400" b="1" dirty="0" smtClean="0">
                <a:latin typeface="Times New Roman" panose="02020603050405020304" pitchFamily="18" charset="0"/>
                <a:cs typeface="Times New Roman" panose="02020603050405020304" pitchFamily="18" charset="0"/>
              </a:rPr>
              <a:t>700 sayılı KHK ile değişik MK m. 1000 / II hükmünde </a:t>
            </a:r>
            <a:r>
              <a:rPr lang="tr-TR" sz="2400" dirty="0" smtClean="0">
                <a:latin typeface="Times New Roman" panose="02020603050405020304" pitchFamily="18" charset="0"/>
                <a:cs typeface="Times New Roman" panose="02020603050405020304" pitchFamily="18" charset="0"/>
              </a:rPr>
              <a:t>bir düzenleme vardır. </a:t>
            </a:r>
          </a:p>
          <a:p>
            <a:pPr algn="just"/>
            <a:r>
              <a:rPr lang="tr-TR" sz="2400" b="1" i="1" dirty="0" smtClean="0">
                <a:latin typeface="Times New Roman" panose="02020603050405020304" pitchFamily="18" charset="0"/>
                <a:cs typeface="Times New Roman" panose="02020603050405020304" pitchFamily="18" charset="0"/>
              </a:rPr>
              <a:t>MK m. 1000 / II, «</a:t>
            </a:r>
            <a:r>
              <a:rPr lang="tr-TR" sz="2400" i="1" dirty="0" smtClean="0">
                <a:latin typeface="Times New Roman" panose="02020603050405020304" pitchFamily="18" charset="0"/>
                <a:cs typeface="Times New Roman" panose="02020603050405020304" pitchFamily="18" charset="0"/>
              </a:rPr>
              <a:t>bir </a:t>
            </a:r>
            <a:r>
              <a:rPr lang="tr-TR" sz="2400" i="1" dirty="0">
                <a:latin typeface="Times New Roman" panose="02020603050405020304" pitchFamily="18" charset="0"/>
                <a:cs typeface="Times New Roman" panose="02020603050405020304" pitchFamily="18" charset="0"/>
              </a:rPr>
              <a:t>taşınmazın bölünmesi veya birden çok taşınmazın birleştirilmesi halinde uyulacak usul </a:t>
            </a:r>
            <a:r>
              <a:rPr lang="tr-TR" sz="2400" i="1" dirty="0" smtClean="0">
                <a:latin typeface="Times New Roman" panose="02020603050405020304" pitchFamily="18" charset="0"/>
                <a:cs typeface="Times New Roman" panose="02020603050405020304" pitchFamily="18" charset="0"/>
              </a:rPr>
              <a:t>Cumhurbaşkanınca çıkarılan yönetmelikle belirlenir.» </a:t>
            </a:r>
            <a:r>
              <a:rPr lang="tr-TR" sz="2400" dirty="0" smtClean="0">
                <a:latin typeface="Times New Roman" panose="02020603050405020304" pitchFamily="18" charset="0"/>
                <a:cs typeface="Times New Roman" panose="02020603050405020304" pitchFamily="18" charset="0"/>
              </a:rPr>
              <a:t>hükmüne yer vermektedir. </a:t>
            </a:r>
          </a:p>
          <a:p>
            <a:pPr algn="just"/>
            <a:r>
              <a:rPr lang="tr-TR" sz="2400" dirty="0" smtClean="0">
                <a:latin typeface="Times New Roman" panose="02020603050405020304" pitchFamily="18" charset="0"/>
                <a:cs typeface="Times New Roman" panose="02020603050405020304" pitchFamily="18" charset="0"/>
              </a:rPr>
              <a:t>Bu konuda çeşitli Kanunlarda da Düzenlemeler mevcuttur.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076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Taksim (</a:t>
            </a:r>
            <a:r>
              <a:rPr lang="tr-TR" b="1" i="1" dirty="0" smtClean="0">
                <a:latin typeface="Times New Roman" panose="02020603050405020304" pitchFamily="18" charset="0"/>
                <a:cs typeface="Times New Roman" panose="02020603050405020304" pitchFamily="18" charset="0"/>
              </a:rPr>
              <a:t>Bölünme) </a:t>
            </a:r>
            <a:r>
              <a:rPr lang="tr-TR" b="1" dirty="0" smtClean="0">
                <a:latin typeface="Times New Roman" panose="02020603050405020304" pitchFamily="18" charset="0"/>
                <a:cs typeface="Times New Roman" panose="02020603050405020304" pitchFamily="18" charset="0"/>
              </a:rPr>
              <a:t>ve Birleştirme ile ilgili Çeşitli Kanunlardaki Hükümler</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838200" y="1814335"/>
            <a:ext cx="10529711" cy="4620331"/>
          </a:xfrm>
        </p:spPr>
        <p:txBody>
          <a:bodyPr>
            <a:noAutofit/>
          </a:bodyPr>
          <a:lstStyle/>
          <a:p>
            <a:pPr algn="just"/>
            <a:r>
              <a:rPr lang="tr-TR" b="1" dirty="0">
                <a:latin typeface="Times New Roman" panose="02020603050405020304" pitchFamily="18" charset="0"/>
                <a:cs typeface="Times New Roman" panose="02020603050405020304" pitchFamily="18" charset="0"/>
              </a:rPr>
              <a:t>Bu bağlamda, Taksim ve Birleştirme ile ilgili hükümler arasında, şu hükümler sayılabilir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Oktay – Özdemir, </a:t>
            </a:r>
            <a:r>
              <a:rPr lang="tr-TR" sz="2400" i="1" dirty="0">
                <a:latin typeface="Times New Roman" panose="02020603050405020304" pitchFamily="18" charset="0"/>
                <a:cs typeface="Times New Roman" panose="02020603050405020304" pitchFamily="18" charset="0"/>
              </a:rPr>
              <a:t>Eşya H., Kısa Ders Kitabı, s. 106- 107)</a:t>
            </a:r>
          </a:p>
          <a:p>
            <a:r>
              <a:rPr lang="tr-TR" b="1"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İmar Kanunu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İK m</a:t>
            </a:r>
            <a:r>
              <a:rPr lang="tr-TR" i="1" dirty="0">
                <a:latin typeface="Times New Roman" panose="02020603050405020304" pitchFamily="18" charset="0"/>
                <a:cs typeface="Times New Roman" panose="02020603050405020304" pitchFamily="18" charset="0"/>
              </a:rPr>
              <a:t>. 15-19</a:t>
            </a:r>
            <a:r>
              <a:rPr lang="tr-TR" i="1" dirty="0" smtClean="0">
                <a:latin typeface="Times New Roman" panose="02020603050405020304" pitchFamily="18" charset="0"/>
                <a:cs typeface="Times New Roman" panose="02020603050405020304" pitchFamily="18" charset="0"/>
              </a:rPr>
              <a:t>) </a:t>
            </a:r>
            <a:endParaRPr lang="tr-TR" i="1"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Tapu Kanunu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TK m</a:t>
            </a:r>
            <a:r>
              <a:rPr lang="tr-TR" i="1" dirty="0">
                <a:latin typeface="Times New Roman" panose="02020603050405020304" pitchFamily="18" charset="0"/>
                <a:cs typeface="Times New Roman" panose="02020603050405020304" pitchFamily="18" charset="0"/>
              </a:rPr>
              <a:t>. 32</a:t>
            </a:r>
            <a:r>
              <a:rPr lang="tr-TR" i="1" dirty="0" smtClean="0">
                <a:latin typeface="Times New Roman" panose="02020603050405020304" pitchFamily="18" charset="0"/>
                <a:cs typeface="Times New Roman" panose="02020603050405020304" pitchFamily="18" charset="0"/>
              </a:rPr>
              <a:t>) </a:t>
            </a:r>
            <a:endParaRPr lang="tr-TR" i="1"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Kadastro </a:t>
            </a:r>
            <a:r>
              <a:rPr lang="tr-TR" b="1" i="1" dirty="0" smtClean="0">
                <a:latin typeface="Times New Roman" panose="02020603050405020304" pitchFamily="18" charset="0"/>
                <a:cs typeface="Times New Roman" panose="02020603050405020304" pitchFamily="18" charset="0"/>
              </a:rPr>
              <a:t>Kanunu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KK m.</a:t>
            </a:r>
            <a:r>
              <a:rPr lang="tr-TR" b="1"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15, 21, 30 ve </a:t>
            </a:r>
            <a:r>
              <a:rPr lang="tr-TR" i="1" dirty="0" smtClean="0">
                <a:latin typeface="Times New Roman" panose="02020603050405020304" pitchFamily="18" charset="0"/>
                <a:cs typeface="Times New Roman" panose="02020603050405020304" pitchFamily="18" charset="0"/>
              </a:rPr>
              <a:t>40) </a:t>
            </a:r>
          </a:p>
          <a:p>
            <a:r>
              <a:rPr lang="tr-TR" b="1" i="1" dirty="0">
                <a:latin typeface="Times New Roman" panose="02020603050405020304" pitchFamily="18" charset="0"/>
                <a:cs typeface="Times New Roman" panose="02020603050405020304" pitchFamily="18" charset="0"/>
              </a:rPr>
              <a:t>3083 sayılı Sulama Alanlarında Arazi Düzenlenmesine Dair Tarım Reformu Kanunu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6, 11 ve 13. maddeleri)  </a:t>
            </a:r>
          </a:p>
          <a:p>
            <a:pPr marL="0" indent="0">
              <a:buNone/>
            </a:pPr>
            <a:endParaRPr lang="tr-TR" sz="3200" i="1" dirty="0">
              <a:latin typeface="Times New Roman" panose="02020603050405020304" pitchFamily="18" charset="0"/>
              <a:cs typeface="Times New Roman" panose="02020603050405020304" pitchFamily="18" charset="0"/>
            </a:endParaRPr>
          </a:p>
          <a:p>
            <a:pPr marL="0" indent="0" algn="just">
              <a:buNone/>
            </a:pPr>
            <a:endParaRPr lang="tr-TR" sz="3200" dirty="0"/>
          </a:p>
        </p:txBody>
      </p:sp>
    </p:spTree>
    <p:extLst>
      <p:ext uri="{BB962C8B-B14F-4D97-AF65-F5344CB8AC3E}">
        <p14:creationId xmlns:p14="http://schemas.microsoft.com/office/powerpoint/2010/main" val="1433978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5403 sayılı Toprak Koruma ve Arazi Kullanımı Kanunu ile Taksim Sebebiyle Ayırma ve Birleştirmeler Hakkında Yönetmelik</a:t>
            </a:r>
          </a:p>
          <a:p>
            <a:pPr algn="just"/>
            <a:r>
              <a:rPr lang="tr-TR" sz="3200" b="1" i="1" dirty="0">
                <a:latin typeface="Times New Roman" panose="02020603050405020304" pitchFamily="18" charset="0"/>
                <a:cs typeface="Times New Roman" panose="02020603050405020304" pitchFamily="18" charset="0"/>
              </a:rPr>
              <a:t>Tarımsal Arazilerin Mülkiyetinin Devrine ilişkin Yönetmelik</a:t>
            </a:r>
          </a:p>
          <a:p>
            <a:pPr algn="just"/>
            <a:r>
              <a:rPr lang="tr-TR" sz="3200" dirty="0">
                <a:latin typeface="Times New Roman" panose="02020603050405020304" pitchFamily="18" charset="0"/>
                <a:cs typeface="Times New Roman" panose="02020603050405020304" pitchFamily="18" charset="0"/>
              </a:rPr>
              <a:t>Bütün bu hükümleri göz önünde tutmak gerekir. </a:t>
            </a:r>
            <a:endParaRPr lang="tr-TR" sz="3200" dirty="0" smtClean="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Tarım Arazilerinin Korunması amaçlı bu Özel Düzenlemeler</a:t>
            </a:r>
            <a:r>
              <a:rPr lang="tr-TR" sz="3200" dirty="0">
                <a:latin typeface="Times New Roman" panose="02020603050405020304" pitchFamily="18" charset="0"/>
                <a:cs typeface="Times New Roman" panose="02020603050405020304" pitchFamily="18" charset="0"/>
              </a:rPr>
              <a:t>, Medeni Kanun’un getirdiği </a:t>
            </a:r>
            <a:r>
              <a:rPr lang="tr-TR" sz="3200" b="1" i="1" dirty="0">
                <a:latin typeface="Times New Roman" panose="02020603050405020304" pitchFamily="18" charset="0"/>
                <a:cs typeface="Times New Roman" panose="02020603050405020304" pitchFamily="18" charset="0"/>
              </a:rPr>
              <a:t>Eşya Hukuku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Miras Hukuku </a:t>
            </a:r>
            <a:r>
              <a:rPr lang="tr-TR" sz="3200" b="1" i="1" dirty="0" smtClean="0">
                <a:latin typeface="Times New Roman" panose="02020603050405020304" pitchFamily="18" charset="0"/>
                <a:cs typeface="Times New Roman" panose="02020603050405020304" pitchFamily="18" charset="0"/>
              </a:rPr>
              <a:t>Sistemine </a:t>
            </a:r>
            <a:r>
              <a:rPr lang="tr-TR" sz="3200" b="1" i="1" dirty="0">
                <a:latin typeface="Times New Roman" panose="02020603050405020304" pitchFamily="18" charset="0"/>
                <a:cs typeface="Times New Roman" panose="02020603050405020304" pitchFamily="18" charset="0"/>
              </a:rPr>
              <a:t>önemli </a:t>
            </a:r>
            <a:r>
              <a:rPr lang="tr-TR" sz="3200" b="1" i="1" dirty="0" smtClean="0">
                <a:latin typeface="Times New Roman" panose="02020603050405020304" pitchFamily="18" charset="0"/>
                <a:cs typeface="Times New Roman" panose="02020603050405020304" pitchFamily="18" charset="0"/>
              </a:rPr>
              <a:t>İstisnalar </a:t>
            </a:r>
            <a:r>
              <a:rPr lang="tr-TR" sz="3200" dirty="0">
                <a:latin typeface="Times New Roman" panose="02020603050405020304" pitchFamily="18" charset="0"/>
                <a:cs typeface="Times New Roman" panose="02020603050405020304" pitchFamily="18" charset="0"/>
              </a:rPr>
              <a:t>getirerek </a:t>
            </a:r>
            <a:r>
              <a:rPr lang="tr-TR" sz="3200" b="1" dirty="0">
                <a:latin typeface="Times New Roman" panose="02020603050405020304" pitchFamily="18" charset="0"/>
                <a:cs typeface="Times New Roman" panose="02020603050405020304" pitchFamily="18" charset="0"/>
              </a:rPr>
              <a:t>Arazilerin küçük ve verimsiz parçalara ayrılmasının önüne geçmek </a:t>
            </a:r>
            <a:r>
              <a:rPr lang="tr-TR" sz="3200" dirty="0">
                <a:latin typeface="Times New Roman" panose="02020603050405020304" pitchFamily="18" charset="0"/>
                <a:cs typeface="Times New Roman" panose="02020603050405020304" pitchFamily="18" charset="0"/>
              </a:rPr>
              <a:t>istenmektedir. </a:t>
            </a:r>
          </a:p>
          <a:p>
            <a:pPr marL="0" indent="0" algn="just">
              <a:buNone/>
            </a:pPr>
            <a:endParaRPr lang="tr-TR" sz="3200" dirty="0"/>
          </a:p>
          <a:p>
            <a:endParaRPr lang="tr-TR" sz="3200" dirty="0"/>
          </a:p>
        </p:txBody>
      </p:sp>
    </p:spTree>
    <p:extLst>
      <p:ext uri="{BB962C8B-B14F-4D97-AF65-F5344CB8AC3E}">
        <p14:creationId xmlns:p14="http://schemas.microsoft.com/office/powerpoint/2010/main" val="3874937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32138" y="1902898"/>
            <a:ext cx="10515600" cy="4351338"/>
          </a:xfrm>
        </p:spPr>
        <p:txBody>
          <a:bodyPr>
            <a:normAutofit/>
          </a:bodyPr>
          <a:lstStyle/>
          <a:p>
            <a:pPr algn="just"/>
            <a:r>
              <a:rPr lang="tr-TR" dirty="0" smtClean="0">
                <a:latin typeface="Times New Roman" panose="02020603050405020304" pitchFamily="18" charset="0"/>
                <a:cs typeface="Times New Roman" panose="02020603050405020304" pitchFamily="18" charset="0"/>
              </a:rPr>
              <a:t>Yukarıda verilen mevzuata uygun olarak yapılacak Ayırma ve Birleştirme İşlemleri ile ilgili Tapu Sicili Tüzüğünde bazı hükümler getirilmiştir.</a:t>
            </a:r>
          </a:p>
          <a:p>
            <a:pPr marL="0" indent="0" algn="just">
              <a:buNone/>
            </a:pPr>
            <a:r>
              <a:rPr lang="tr-TR" sz="2400" i="1" dirty="0" smtClean="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 Özdemir</a:t>
            </a:r>
            <a:r>
              <a:rPr lang="tr-TR" sz="2400" i="1" dirty="0">
                <a:latin typeface="Times New Roman" panose="02020603050405020304" pitchFamily="18" charset="0"/>
                <a:cs typeface="Times New Roman" panose="02020603050405020304" pitchFamily="18" charset="0"/>
              </a:rPr>
              <a:t>, Eşya H. , 17. B., s. 193; </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Oktay – Özdemir, </a:t>
            </a:r>
            <a:r>
              <a:rPr lang="tr-TR" sz="2400" i="1" dirty="0">
                <a:latin typeface="Times New Roman" panose="02020603050405020304" pitchFamily="18" charset="0"/>
                <a:cs typeface="Times New Roman" panose="02020603050405020304" pitchFamily="18" charset="0"/>
              </a:rPr>
              <a:t>Eşya H., Kısa Ders Kitabı, s. 106- 107</a:t>
            </a:r>
            <a:r>
              <a:rPr lang="tr-TR" sz="2400" i="1" dirty="0" smtClean="0">
                <a:latin typeface="Times New Roman" panose="02020603050405020304" pitchFamily="18" charset="0"/>
                <a:cs typeface="Times New Roman" panose="02020603050405020304" pitchFamily="18" charset="0"/>
              </a:rPr>
              <a:t>)</a:t>
            </a:r>
          </a:p>
          <a:p>
            <a:pPr marL="0" indent="0" algn="just">
              <a:buNone/>
            </a:pPr>
            <a:endParaRPr lang="tr-TR" sz="2400" i="1" dirty="0" smtClean="0">
              <a:latin typeface="Times New Roman" panose="02020603050405020304" pitchFamily="18" charset="0"/>
              <a:cs typeface="Times New Roman" panose="02020603050405020304" pitchFamily="18" charset="0"/>
            </a:endParaRPr>
          </a:p>
          <a:p>
            <a:pPr algn="just"/>
            <a:endParaRPr lang="tr-TR" i="1" dirty="0" smtClean="0">
              <a:latin typeface="Times New Roman" panose="02020603050405020304" pitchFamily="18" charset="0"/>
              <a:cs typeface="Times New Roman" panose="02020603050405020304" pitchFamily="18" charset="0"/>
            </a:endParaRPr>
          </a:p>
          <a:p>
            <a:pPr algn="just"/>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0867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351338"/>
          </a:xfrm>
        </p:spPr>
        <p:txBody>
          <a:bodyPr>
            <a:normAutofit lnSpcReduction="10000"/>
          </a:bodyPr>
          <a:lstStyle/>
          <a:p>
            <a:pPr algn="just"/>
            <a:r>
              <a:rPr lang="tr-TR" sz="3600" b="1" i="1" dirty="0">
                <a:latin typeface="Times New Roman" panose="02020603050405020304" pitchFamily="18" charset="0"/>
                <a:cs typeface="Times New Roman" panose="02020603050405020304" pitchFamily="18" charset="0"/>
              </a:rPr>
              <a:t>MK m. 1000/ </a:t>
            </a:r>
            <a:r>
              <a:rPr lang="tr-TR" sz="3600" b="1" i="1" dirty="0" smtClean="0">
                <a:latin typeface="Times New Roman" panose="02020603050405020304" pitchFamily="18" charset="0"/>
                <a:cs typeface="Times New Roman" panose="02020603050405020304" pitchFamily="18" charset="0"/>
              </a:rPr>
              <a:t>II hükmü</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700 sayılı KHK ile değiştirilmeden önce,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Taşınmazın Bölünmesi ve Birleştirilmesi halinde uygulanacak usulün belirlenmesini </a:t>
            </a:r>
            <a:r>
              <a:rPr lang="tr-TR" sz="3600" b="1" dirty="0">
                <a:latin typeface="Times New Roman" panose="02020603050405020304" pitchFamily="18" charset="0"/>
                <a:cs typeface="Times New Roman" panose="02020603050405020304" pitchFamily="18" charset="0"/>
              </a:rPr>
              <a:t>Tüzüğe bırakmaktaydı. </a:t>
            </a:r>
            <a:endParaRPr lang="tr-TR" sz="3600" b="1" dirty="0" smtClean="0">
              <a:latin typeface="Times New Roman" panose="02020603050405020304" pitchFamily="18" charset="0"/>
              <a:cs typeface="Times New Roman" panose="02020603050405020304" pitchFamily="18" charset="0"/>
            </a:endParaRPr>
          </a:p>
          <a:p>
            <a:pPr marL="0" indent="0" algn="just">
              <a:buNone/>
            </a:pPr>
            <a:r>
              <a:rPr lang="tr-TR" sz="3600" b="1" i="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a:t>
            </a:r>
            <a:r>
              <a:rPr lang="tr-TR" i="1" dirty="0" smtClean="0">
                <a:latin typeface="Times New Roman" panose="02020603050405020304" pitchFamily="18" charset="0"/>
                <a:cs typeface="Times New Roman" panose="02020603050405020304" pitchFamily="18" charset="0"/>
              </a:rPr>
              <a:t>7. </a:t>
            </a:r>
            <a:r>
              <a:rPr lang="tr-TR" i="1" dirty="0">
                <a:latin typeface="Times New Roman" panose="02020603050405020304" pitchFamily="18" charset="0"/>
                <a:cs typeface="Times New Roman" panose="02020603050405020304" pitchFamily="18" charset="0"/>
              </a:rPr>
              <a:t>B., s. </a:t>
            </a:r>
            <a:r>
              <a:rPr lang="tr-TR" i="1" dirty="0" smtClean="0">
                <a:latin typeface="Times New Roman" panose="02020603050405020304" pitchFamily="18" charset="0"/>
                <a:cs typeface="Times New Roman" panose="02020603050405020304" pitchFamily="18" charset="0"/>
              </a:rPr>
              <a:t>173)</a:t>
            </a:r>
            <a:endParaRPr lang="tr-TR" i="1" dirty="0">
              <a:latin typeface="Times New Roman" panose="02020603050405020304" pitchFamily="18" charset="0"/>
              <a:cs typeface="Times New Roman" panose="02020603050405020304" pitchFamily="18" charset="0"/>
            </a:endParaRPr>
          </a:p>
          <a:p>
            <a:pPr algn="just"/>
            <a:r>
              <a:rPr lang="tr-TR" sz="3600" b="1" dirty="0">
                <a:latin typeface="Times New Roman" panose="02020603050405020304" pitchFamily="18" charset="0"/>
                <a:cs typeface="Times New Roman" panose="02020603050405020304" pitchFamily="18" charset="0"/>
              </a:rPr>
              <a:t>Tapu Sicili Tüzüğü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TST m. 57 vd</a:t>
            </a:r>
            <a:r>
              <a:rPr lang="tr-TR" sz="3600" dirty="0">
                <a:latin typeface="Times New Roman" panose="02020603050405020304" pitchFamily="18" charset="0"/>
                <a:cs typeface="Times New Roman" panose="02020603050405020304" pitchFamily="18" charset="0"/>
              </a:rPr>
              <a:t>.) bu konuda aşağıdaki düzenlemeleri öngörmüştür. </a:t>
            </a:r>
          </a:p>
          <a:p>
            <a:pPr marL="0" indent="0">
              <a:buNone/>
            </a:pPr>
            <a:r>
              <a:rPr lang="tr-TR" sz="36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772592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Bölünme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Tapu Sicili Tüzüğü</a:t>
            </a:r>
            <a:r>
              <a:rPr lang="tr-TR" sz="3600" dirty="0" smtClean="0">
                <a:latin typeface="Times New Roman" panose="02020603050405020304" pitchFamily="18" charset="0"/>
                <a:cs typeface="Times New Roman" panose="02020603050405020304" pitchFamily="18" charset="0"/>
              </a:rPr>
              <a:t>, bir </a:t>
            </a:r>
            <a:r>
              <a:rPr lang="tr-TR" sz="3600" b="1" i="1" dirty="0" smtClean="0">
                <a:latin typeface="Times New Roman" panose="02020603050405020304" pitchFamily="18" charset="0"/>
                <a:cs typeface="Times New Roman" panose="02020603050405020304" pitchFamily="18" charset="0"/>
              </a:rPr>
              <a:t>Taşınmazın</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Arazinin) </a:t>
            </a:r>
            <a:r>
              <a:rPr lang="tr-TR" sz="3600" b="1" i="1" dirty="0" smtClean="0">
                <a:latin typeface="Times New Roman" panose="02020603050405020304" pitchFamily="18" charset="0"/>
                <a:cs typeface="Times New Roman" panose="02020603050405020304" pitchFamily="18" charset="0"/>
              </a:rPr>
              <a:t>parçalara ayrılıp birden çok parsele Bölünmesi </a:t>
            </a:r>
            <a:r>
              <a:rPr lang="tr-TR" sz="3600" dirty="0" smtClean="0">
                <a:latin typeface="Times New Roman" panose="02020603050405020304" pitchFamily="18" charset="0"/>
                <a:cs typeface="Times New Roman" panose="02020603050405020304" pitchFamily="18" charset="0"/>
              </a:rPr>
              <a:t>ile bir </a:t>
            </a:r>
            <a:r>
              <a:rPr lang="tr-TR" sz="3600" b="1" i="1" dirty="0" smtClean="0">
                <a:latin typeface="Times New Roman" panose="02020603050405020304" pitchFamily="18" charset="0"/>
                <a:cs typeface="Times New Roman" panose="02020603050405020304" pitchFamily="18" charset="0"/>
              </a:rPr>
              <a:t>Araziden yeni bir parsel oluşmaksızın  bir parçanın ayrılmasını</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farklı şekilde düzenlemiştir</a:t>
            </a:r>
            <a:r>
              <a:rPr lang="tr-TR" sz="3600"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Bir Taşınmazın </a:t>
            </a:r>
            <a:r>
              <a:rPr lang="tr-TR" sz="3600" dirty="0">
                <a:latin typeface="Times New Roman" panose="02020603050405020304" pitchFamily="18" charset="0"/>
                <a:cs typeface="Times New Roman" panose="02020603050405020304" pitchFamily="18" charset="0"/>
              </a:rPr>
              <a:t>B</a:t>
            </a:r>
            <a:r>
              <a:rPr lang="tr-TR" sz="3600" dirty="0" smtClean="0">
                <a:latin typeface="Times New Roman" panose="02020603050405020304" pitchFamily="18" charset="0"/>
                <a:cs typeface="Times New Roman" panose="02020603050405020304" pitchFamily="18" charset="0"/>
              </a:rPr>
              <a:t>ölünmesi sonucunda oluşan her yeni Taşınmaz için her bir parsele kütükte yeni bir sayfa açılır ve </a:t>
            </a:r>
            <a:r>
              <a:rPr lang="tr-TR" sz="3600" dirty="0" err="1" smtClean="0">
                <a:latin typeface="Times New Roman" panose="02020603050405020304" pitchFamily="18" charset="0"/>
                <a:cs typeface="Times New Roman" panose="02020603050405020304" pitchFamily="18" charset="0"/>
              </a:rPr>
              <a:t>re’sen</a:t>
            </a:r>
            <a:r>
              <a:rPr lang="tr-TR" sz="3600" dirty="0" smtClean="0">
                <a:latin typeface="Times New Roman" panose="02020603050405020304" pitchFamily="18" charset="0"/>
                <a:cs typeface="Times New Roman" panose="02020603050405020304" pitchFamily="18" charset="0"/>
              </a:rPr>
              <a:t> tescil yapılır </a:t>
            </a:r>
            <a:r>
              <a:rPr lang="tr-TR" sz="3600" i="1"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TST m. 57). </a:t>
            </a: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29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Önceki sayfada bölünen </a:t>
            </a:r>
            <a:r>
              <a:rPr lang="tr-TR" sz="3200" b="1" dirty="0" smtClean="0">
                <a:latin typeface="Times New Roman" panose="02020603050405020304" pitchFamily="18" charset="0"/>
                <a:cs typeface="Times New Roman" panose="02020603050405020304" pitchFamily="18" charset="0"/>
              </a:rPr>
              <a:t>Taşınmazın </a:t>
            </a:r>
            <a:r>
              <a:rPr lang="tr-TR" sz="3200" b="1" dirty="0">
                <a:latin typeface="Times New Roman" panose="02020603050405020304" pitchFamily="18" charset="0"/>
                <a:cs typeface="Times New Roman" panose="02020603050405020304" pitchFamily="18" charset="0"/>
              </a:rPr>
              <a:t>lehine veya aleyhine mevcut </a:t>
            </a:r>
            <a:r>
              <a:rPr lang="tr-TR" sz="3200" b="1" dirty="0" smtClean="0">
                <a:latin typeface="Times New Roman" panose="02020603050405020304" pitchFamily="18" charset="0"/>
                <a:cs typeface="Times New Roman" panose="02020603050405020304" pitchFamily="18" charset="0"/>
              </a:rPr>
              <a:t>Ayni Haklar</a:t>
            </a:r>
            <a:r>
              <a:rPr lang="tr-TR" sz="3200" b="1" dirty="0">
                <a:latin typeface="Times New Roman" panose="02020603050405020304" pitchFamily="18" charset="0"/>
                <a:cs typeface="Times New Roman" panose="02020603050405020304" pitchFamily="18" charset="0"/>
              </a:rPr>
              <a:t>, TST </a:t>
            </a:r>
            <a:r>
              <a:rPr lang="tr-TR" sz="3200" b="1" dirty="0" smtClean="0">
                <a:latin typeface="Times New Roman" panose="02020603050405020304" pitchFamily="18" charset="0"/>
                <a:cs typeface="Times New Roman" panose="02020603050405020304" pitchFamily="18" charset="0"/>
              </a:rPr>
              <a:t>m. 58 </a:t>
            </a:r>
            <a:r>
              <a:rPr lang="tr-TR" sz="3200" b="1" dirty="0">
                <a:latin typeface="Times New Roman" panose="02020603050405020304" pitchFamily="18" charset="0"/>
                <a:cs typeface="Times New Roman" panose="02020603050405020304" pitchFamily="18" charset="0"/>
              </a:rPr>
              <a:t>vd. uyarınca yeni sayfalara nakledilir</a:t>
            </a:r>
            <a:r>
              <a:rPr lang="tr-TR" sz="3200" dirty="0">
                <a:latin typeface="Times New Roman" panose="02020603050405020304" pitchFamily="18" charset="0"/>
                <a:cs typeface="Times New Roman" panose="02020603050405020304" pitchFamily="18" charset="0"/>
              </a:rPr>
              <a:t>. Bölünen </a:t>
            </a:r>
            <a:r>
              <a:rPr lang="tr-TR" sz="3200" dirty="0" smtClean="0">
                <a:latin typeface="Times New Roman" panose="02020603050405020304" pitchFamily="18" charset="0"/>
                <a:cs typeface="Times New Roman" panose="02020603050405020304" pitchFamily="18" charset="0"/>
              </a:rPr>
              <a:t>Taşınmazın Sayfası </a:t>
            </a:r>
            <a:r>
              <a:rPr lang="tr-TR" sz="3200" dirty="0">
                <a:latin typeface="Times New Roman" panose="02020603050405020304" pitchFamily="18" charset="0"/>
                <a:cs typeface="Times New Roman" panose="02020603050405020304" pitchFamily="18" charset="0"/>
              </a:rPr>
              <a:t>kapatılır (</a:t>
            </a:r>
            <a:r>
              <a:rPr lang="tr-TR" sz="3200" i="1" dirty="0">
                <a:latin typeface="Times New Roman" panose="02020603050405020304" pitchFamily="18" charset="0"/>
                <a:cs typeface="Times New Roman" panose="02020603050405020304" pitchFamily="18" charset="0"/>
              </a:rPr>
              <a:t>TST m. 67/1).</a:t>
            </a:r>
          </a:p>
          <a:p>
            <a:pPr algn="just"/>
            <a:r>
              <a:rPr lang="tr-TR" sz="3200" dirty="0" smtClean="0">
                <a:latin typeface="Times New Roman" panose="02020603050405020304" pitchFamily="18" charset="0"/>
                <a:cs typeface="Times New Roman" panose="02020603050405020304" pitchFamily="18" charset="0"/>
              </a:rPr>
              <a:t>Yararlanan Taşınmaz yönünden İrtifak Haklarının Taşınması, </a:t>
            </a:r>
            <a:r>
              <a:rPr lang="tr-TR" sz="3200" dirty="0">
                <a:latin typeface="Times New Roman" panose="02020603050405020304" pitchFamily="18" charset="0"/>
                <a:cs typeface="Times New Roman" panose="02020603050405020304" pitchFamily="18" charset="0"/>
              </a:rPr>
              <a:t>Tapu Sicili Tüzüğü m. 58 </a:t>
            </a:r>
            <a:r>
              <a:rPr lang="tr-TR" sz="3200" dirty="0" smtClean="0">
                <a:latin typeface="Times New Roman" panose="02020603050405020304" pitchFamily="18" charset="0"/>
                <a:cs typeface="Times New Roman" panose="02020603050405020304" pitchFamily="18" charset="0"/>
              </a:rPr>
              <a:t>hükmünde, Yüklü Taşınmaz yönünden İrtifak Haklarının Taşınması ise m. 59 hükmünde </a:t>
            </a:r>
            <a:r>
              <a:rPr lang="tr-TR" sz="3200" dirty="0">
                <a:latin typeface="Times New Roman" panose="02020603050405020304" pitchFamily="18" charset="0"/>
                <a:cs typeface="Times New Roman" panose="02020603050405020304" pitchFamily="18" charset="0"/>
              </a:rPr>
              <a:t>ayrıntılı olarak düzenlenmiştir. </a:t>
            </a:r>
          </a:p>
          <a:p>
            <a:pPr marL="0" indent="0">
              <a:buNone/>
            </a:pPr>
            <a:endParaRPr lang="tr-TR" dirty="0"/>
          </a:p>
        </p:txBody>
      </p:sp>
    </p:spTree>
    <p:extLst>
      <p:ext uri="{BB962C8B-B14F-4D97-AF65-F5344CB8AC3E}">
        <p14:creationId xmlns:p14="http://schemas.microsoft.com/office/powerpoint/2010/main" val="227848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i="1" dirty="0">
                <a:latin typeface="Times New Roman" panose="02020603050405020304" pitchFamily="18" charset="0"/>
                <a:cs typeface="Times New Roman" panose="02020603050405020304" pitchFamily="18" charset="0"/>
              </a:rPr>
              <a:t>Eğer bu Taşınmazlara ilişkin Tescili </a:t>
            </a:r>
            <a:r>
              <a:rPr lang="tr-TR" sz="4000" b="1" dirty="0">
                <a:latin typeface="Times New Roman" panose="02020603050405020304" pitchFamily="18" charset="0"/>
                <a:cs typeface="Times New Roman" panose="02020603050405020304" pitchFamily="18" charset="0"/>
              </a:rPr>
              <a:t>gerekli bir Ayni Hak kurulacak olursa, </a:t>
            </a:r>
            <a:r>
              <a:rPr lang="tr-TR" sz="4000" dirty="0">
                <a:latin typeface="Times New Roman" panose="02020603050405020304" pitchFamily="18" charset="0"/>
                <a:cs typeface="Times New Roman" panose="02020603050405020304" pitchFamily="18" charset="0"/>
              </a:rPr>
              <a:t>bu takdirde, bunlar da Tapu Kütüğüne kaydedilecektir. </a:t>
            </a:r>
          </a:p>
          <a:p>
            <a:pPr algn="just"/>
            <a:r>
              <a:rPr lang="tr-TR" sz="4000" dirty="0">
                <a:latin typeface="Times New Roman" panose="02020603050405020304" pitchFamily="18" charset="0"/>
                <a:cs typeface="Times New Roman" panose="02020603050405020304" pitchFamily="18" charset="0"/>
              </a:rPr>
              <a:t>Medeni Kanun’un 999. maddesinin 1.fıkrasındaki hükme, </a:t>
            </a:r>
            <a:r>
              <a:rPr lang="tr-TR" sz="4000" b="1" dirty="0">
                <a:latin typeface="Times New Roman" panose="02020603050405020304" pitchFamily="18" charset="0"/>
                <a:cs typeface="Times New Roman" panose="02020603050405020304" pitchFamily="18" charset="0"/>
              </a:rPr>
              <a:t>Tapu Sicili Tüzüğü’nün 8. maddesinin 2. fıkrasında da </a:t>
            </a:r>
            <a:r>
              <a:rPr lang="tr-TR" sz="4000" dirty="0">
                <a:latin typeface="Times New Roman" panose="02020603050405020304" pitchFamily="18" charset="0"/>
                <a:cs typeface="Times New Roman" panose="02020603050405020304" pitchFamily="18" charset="0"/>
              </a:rPr>
              <a:t>aynen yer verilmiştir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78679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Araziden </a:t>
            </a:r>
            <a:r>
              <a:rPr lang="tr-TR" sz="3200" dirty="0" smtClean="0">
                <a:latin typeface="Times New Roman" panose="02020603050405020304" pitchFamily="18" charset="0"/>
                <a:cs typeface="Times New Roman" panose="02020603050405020304" pitchFamily="18" charset="0"/>
              </a:rPr>
              <a:t>Kamulaştırma </a:t>
            </a:r>
            <a:r>
              <a:rPr lang="tr-TR" sz="3200" dirty="0">
                <a:latin typeface="Times New Roman" panose="02020603050405020304" pitchFamily="18" charset="0"/>
                <a:cs typeface="Times New Roman" panose="02020603050405020304" pitchFamily="18" charset="0"/>
              </a:rPr>
              <a:t>nedeniyle </a:t>
            </a:r>
            <a:r>
              <a:rPr lang="tr-TR" sz="3200" dirty="0" smtClean="0">
                <a:latin typeface="Times New Roman" panose="02020603050405020304" pitchFamily="18" charset="0"/>
                <a:cs typeface="Times New Roman" panose="02020603050405020304" pitchFamily="18" charset="0"/>
              </a:rPr>
              <a:t>Hakların </a:t>
            </a:r>
            <a:r>
              <a:rPr lang="tr-TR" sz="3200" dirty="0">
                <a:latin typeface="Times New Roman" panose="02020603050405020304" pitchFamily="18" charset="0"/>
                <a:cs typeface="Times New Roman" panose="02020603050405020304" pitchFamily="18" charset="0"/>
              </a:rPr>
              <a:t>ve </a:t>
            </a:r>
            <a:r>
              <a:rPr lang="tr-TR" sz="3200" dirty="0" smtClean="0">
                <a:latin typeface="Times New Roman" panose="02020603050405020304" pitchFamily="18" charset="0"/>
                <a:cs typeface="Times New Roman" panose="02020603050405020304" pitchFamily="18" charset="0"/>
              </a:rPr>
              <a:t>Yüklerin </a:t>
            </a:r>
            <a:r>
              <a:rPr lang="tr-TR" sz="3200" dirty="0">
                <a:latin typeface="Times New Roman" panose="02020603050405020304" pitchFamily="18" charset="0"/>
                <a:cs typeface="Times New Roman" panose="02020603050405020304" pitchFamily="18" charset="0"/>
              </a:rPr>
              <a:t>N</a:t>
            </a:r>
            <a:r>
              <a:rPr lang="tr-TR" sz="3200" dirty="0" smtClean="0">
                <a:latin typeface="Times New Roman" panose="02020603050405020304" pitchFamily="18" charset="0"/>
                <a:cs typeface="Times New Roman" panose="02020603050405020304" pitchFamily="18" charset="0"/>
              </a:rPr>
              <a:t>akline </a:t>
            </a:r>
            <a:r>
              <a:rPr lang="tr-TR" sz="3200" dirty="0">
                <a:latin typeface="Times New Roman" panose="02020603050405020304" pitchFamily="18" charset="0"/>
                <a:cs typeface="Times New Roman" panose="02020603050405020304" pitchFamily="18" charset="0"/>
              </a:rPr>
              <a:t>gerek olmaksızın bir </a:t>
            </a:r>
            <a:r>
              <a:rPr lang="tr-TR" sz="3200" dirty="0" smtClean="0">
                <a:latin typeface="Times New Roman" panose="02020603050405020304" pitchFamily="18" charset="0"/>
                <a:cs typeface="Times New Roman" panose="02020603050405020304" pitchFamily="18" charset="0"/>
              </a:rPr>
              <a:t>Parçanın </a:t>
            </a:r>
            <a:r>
              <a:rPr lang="tr-TR" sz="3200" dirty="0">
                <a:latin typeface="Times New Roman" panose="02020603050405020304" pitchFamily="18" charset="0"/>
                <a:cs typeface="Times New Roman" panose="02020603050405020304" pitchFamily="18" charset="0"/>
              </a:rPr>
              <a:t>ayrılması halinde ise, eski sayfa muhafaza edilir, sadece </a:t>
            </a:r>
            <a:r>
              <a:rPr lang="tr-TR" sz="3200" dirty="0" smtClean="0">
                <a:latin typeface="Times New Roman" panose="02020603050405020304" pitchFamily="18" charset="0"/>
                <a:cs typeface="Times New Roman" panose="02020603050405020304" pitchFamily="18" charset="0"/>
              </a:rPr>
              <a:t>Yüzölçümüne </a:t>
            </a:r>
            <a:r>
              <a:rPr lang="tr-TR" sz="3200" dirty="0">
                <a:latin typeface="Times New Roman" panose="02020603050405020304" pitchFamily="18" charset="0"/>
                <a:cs typeface="Times New Roman" panose="02020603050405020304" pitchFamily="18" charset="0"/>
              </a:rPr>
              <a:t>ait kayıt düzeltilir (</a:t>
            </a:r>
            <a:r>
              <a:rPr lang="tr-TR" sz="3200" i="1" dirty="0">
                <a:latin typeface="Times New Roman" panose="02020603050405020304" pitchFamily="18" charset="0"/>
                <a:cs typeface="Times New Roman" panose="02020603050405020304" pitchFamily="18" charset="0"/>
              </a:rPr>
              <a:t>TST m. 65/1) </a:t>
            </a:r>
          </a:p>
          <a:p>
            <a:pPr algn="just"/>
            <a:r>
              <a:rPr lang="tr-TR" sz="3200" dirty="0">
                <a:latin typeface="Times New Roman" panose="02020603050405020304" pitchFamily="18" charset="0"/>
                <a:cs typeface="Times New Roman" panose="02020603050405020304" pitchFamily="18" charset="0"/>
              </a:rPr>
              <a:t>Malikin, </a:t>
            </a:r>
            <a:r>
              <a:rPr lang="tr-TR" sz="3200" dirty="0" smtClean="0">
                <a:latin typeface="Times New Roman" panose="02020603050405020304" pitchFamily="18" charset="0"/>
                <a:cs typeface="Times New Roman" panose="02020603050405020304" pitchFamily="18" charset="0"/>
              </a:rPr>
              <a:t>Taşınmazının </a:t>
            </a:r>
            <a:r>
              <a:rPr lang="tr-TR" sz="3200" dirty="0">
                <a:latin typeface="Times New Roman" panose="02020603050405020304" pitchFamily="18" charset="0"/>
                <a:cs typeface="Times New Roman" panose="02020603050405020304" pitchFamily="18" charset="0"/>
              </a:rPr>
              <a:t>bir parçasını kendi iradesiyle kamuya ayrılan alana bırakabilmesi için, </a:t>
            </a:r>
            <a:r>
              <a:rPr lang="tr-TR" sz="3200" dirty="0" smtClean="0">
                <a:latin typeface="Times New Roman" panose="02020603050405020304" pitchFamily="18" charset="0"/>
                <a:cs typeface="Times New Roman" panose="02020603050405020304" pitchFamily="18" charset="0"/>
              </a:rPr>
              <a:t>Kütükteki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ınırlı </a:t>
            </a:r>
            <a:r>
              <a:rPr lang="tr-TR" sz="3200" dirty="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yni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 </a:t>
            </a:r>
            <a:r>
              <a:rPr lang="tr-TR" sz="3200" dirty="0">
                <a:latin typeface="Times New Roman" panose="02020603050405020304" pitchFamily="18" charset="0"/>
                <a:cs typeface="Times New Roman" panose="02020603050405020304" pitchFamily="18" charset="0"/>
              </a:rPr>
              <a:t>ve </a:t>
            </a:r>
            <a:r>
              <a:rPr lang="tr-TR" sz="3200" dirty="0" smtClean="0">
                <a:latin typeface="Times New Roman" panose="02020603050405020304" pitchFamily="18" charset="0"/>
                <a:cs typeface="Times New Roman" panose="02020603050405020304" pitchFamily="18" charset="0"/>
              </a:rPr>
              <a:t>Şerh </a:t>
            </a:r>
            <a:r>
              <a:rPr lang="tr-TR" sz="3200" dirty="0">
                <a:latin typeface="Times New Roman" panose="02020603050405020304" pitchFamily="18" charset="0"/>
                <a:cs typeface="Times New Roman" panose="02020603050405020304" pitchFamily="18" charset="0"/>
              </a:rPr>
              <a:t>E</a:t>
            </a:r>
            <a:r>
              <a:rPr lang="tr-TR" sz="3200" dirty="0" smtClean="0">
                <a:latin typeface="Times New Roman" panose="02020603050405020304" pitchFamily="18" charset="0"/>
                <a:cs typeface="Times New Roman" panose="02020603050405020304" pitchFamily="18" charset="0"/>
              </a:rPr>
              <a:t>dilmiş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işisel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ahiplerinin </a:t>
            </a:r>
            <a:r>
              <a:rPr lang="tr-TR" sz="3200" dirty="0">
                <a:latin typeface="Times New Roman" panose="02020603050405020304" pitchFamily="18" charset="0"/>
                <a:cs typeface="Times New Roman" panose="02020603050405020304" pitchFamily="18" charset="0"/>
              </a:rPr>
              <a:t>de </a:t>
            </a:r>
            <a:r>
              <a:rPr lang="tr-TR" sz="3200" dirty="0" smtClean="0">
                <a:latin typeface="Times New Roman" panose="02020603050405020304" pitchFamily="18" charset="0"/>
                <a:cs typeface="Times New Roman" panose="02020603050405020304" pitchFamily="18" charset="0"/>
              </a:rPr>
              <a:t>Onayı </a:t>
            </a:r>
            <a:r>
              <a:rPr lang="tr-TR" sz="3200" dirty="0">
                <a:latin typeface="Times New Roman" panose="02020603050405020304" pitchFamily="18" charset="0"/>
                <a:cs typeface="Times New Roman" panose="02020603050405020304" pitchFamily="18" charset="0"/>
              </a:rPr>
              <a:t>aranacaktır (</a:t>
            </a:r>
            <a:r>
              <a:rPr lang="tr-TR" sz="3200" i="1" dirty="0">
                <a:latin typeface="Times New Roman" panose="02020603050405020304" pitchFamily="18" charset="0"/>
                <a:cs typeface="Times New Roman" panose="02020603050405020304" pitchFamily="18" charset="0"/>
              </a:rPr>
              <a:t>TST m. 65/2).</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118438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Birleştirilme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Aynı veya farklı kişilere ait birden çok birbirine bitişik </a:t>
            </a:r>
            <a:r>
              <a:rPr lang="tr-TR" b="1" dirty="0" smtClean="0">
                <a:latin typeface="Times New Roman" panose="02020603050405020304" pitchFamily="18" charset="0"/>
                <a:cs typeface="Times New Roman" panose="02020603050405020304" pitchFamily="18" charset="0"/>
              </a:rPr>
              <a:t>Taşınmazın yeni bir </a:t>
            </a:r>
            <a:r>
              <a:rPr lang="tr-TR" b="1" dirty="0">
                <a:latin typeface="Times New Roman" panose="02020603050405020304" pitchFamily="18" charset="0"/>
                <a:cs typeface="Times New Roman" panose="02020603050405020304" pitchFamily="18" charset="0"/>
              </a:rPr>
              <a:t>numara altında tek bir </a:t>
            </a:r>
            <a:r>
              <a:rPr lang="tr-TR" b="1"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olarak </a:t>
            </a:r>
            <a:r>
              <a:rPr lang="tr-TR" b="1" dirty="0" smtClean="0">
                <a:latin typeface="Times New Roman" panose="02020603050405020304" pitchFamily="18" charset="0"/>
                <a:cs typeface="Times New Roman" panose="02020603050405020304" pitchFamily="18" charset="0"/>
              </a:rPr>
              <a:t>Birleştirilmesi </a:t>
            </a:r>
            <a:r>
              <a:rPr lang="tr-TR" b="1" dirty="0">
                <a:latin typeface="Times New Roman" panose="02020603050405020304" pitchFamily="18" charset="0"/>
                <a:cs typeface="Times New Roman" panose="02020603050405020304" pitchFamily="18" charset="0"/>
              </a:rPr>
              <a:t>mümkündür </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TST m. 66/1</a:t>
            </a:r>
            <a:r>
              <a:rPr lang="tr-TR"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Birleştirme</a:t>
            </a:r>
            <a:r>
              <a:rPr lang="tr-TR" dirty="0">
                <a:latin typeface="Times New Roman" panose="02020603050405020304" pitchFamily="18" charset="0"/>
                <a:cs typeface="Times New Roman" panose="02020603050405020304" pitchFamily="18" charset="0"/>
              </a:rPr>
              <a:t>, eski </a:t>
            </a:r>
            <a:r>
              <a:rPr lang="tr-TR" dirty="0" smtClean="0">
                <a:latin typeface="Times New Roman" panose="02020603050405020304" pitchFamily="18" charset="0"/>
                <a:cs typeface="Times New Roman" panose="02020603050405020304" pitchFamily="18" charset="0"/>
              </a:rPr>
              <a:t>Taşınmazlara </a:t>
            </a:r>
            <a:r>
              <a:rPr lang="tr-TR" dirty="0">
                <a:latin typeface="Times New Roman" panose="02020603050405020304" pitchFamily="18" charset="0"/>
                <a:cs typeface="Times New Roman" panose="02020603050405020304" pitchFamily="18" charset="0"/>
              </a:rPr>
              <a:t>ait </a:t>
            </a:r>
            <a:r>
              <a:rPr lang="tr-TR" dirty="0" smtClean="0">
                <a:latin typeface="Times New Roman" panose="02020603050405020304" pitchFamily="18" charset="0"/>
                <a:cs typeface="Times New Roman" panose="02020603050405020304" pitchFamily="18" charset="0"/>
              </a:rPr>
              <a:t>Kütük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ayfalarının </a:t>
            </a:r>
            <a:r>
              <a:rPr lang="tr-TR" dirty="0">
                <a:latin typeface="Times New Roman" panose="02020603050405020304" pitchFamily="18" charset="0"/>
                <a:cs typeface="Times New Roman" panose="02020603050405020304" pitchFamily="18" charset="0"/>
              </a:rPr>
              <a:t>kapatılması </a:t>
            </a:r>
            <a:r>
              <a:rPr lang="tr-TR" dirty="0" smtClean="0">
                <a:latin typeface="Times New Roman" panose="02020603050405020304" pitchFamily="18" charset="0"/>
                <a:cs typeface="Times New Roman" panose="02020603050405020304" pitchFamily="18" charset="0"/>
              </a:rPr>
              <a:t>ve Birleşme </a:t>
            </a:r>
            <a:r>
              <a:rPr lang="tr-TR" dirty="0">
                <a:latin typeface="Times New Roman" panose="02020603050405020304" pitchFamily="18" charset="0"/>
                <a:cs typeface="Times New Roman" panose="02020603050405020304" pitchFamily="18" charset="0"/>
              </a:rPr>
              <a:t>sonucu oluşan </a:t>
            </a:r>
            <a:r>
              <a:rPr lang="tr-TR" dirty="0" smtClean="0">
                <a:latin typeface="Times New Roman" panose="02020603050405020304" pitchFamily="18" charset="0"/>
                <a:cs typeface="Times New Roman" panose="02020603050405020304" pitchFamily="18" charset="0"/>
              </a:rPr>
              <a:t> Taşınmaza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ütükte </a:t>
            </a:r>
            <a:r>
              <a:rPr lang="tr-TR" dirty="0">
                <a:latin typeface="Times New Roman" panose="02020603050405020304" pitchFamily="18" charset="0"/>
                <a:cs typeface="Times New Roman" panose="02020603050405020304" pitchFamily="18" charset="0"/>
              </a:rPr>
              <a:t>yeni bir sayfa açılması </a:t>
            </a:r>
            <a:r>
              <a:rPr lang="tr-TR" dirty="0" smtClean="0">
                <a:latin typeface="Times New Roman" panose="02020603050405020304" pitchFamily="18" charset="0"/>
                <a:cs typeface="Times New Roman" panose="02020603050405020304" pitchFamily="18" charset="0"/>
              </a:rPr>
              <a:t>suretiyle olur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Birleştirilecek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aşınmazlar </a:t>
            </a:r>
            <a:r>
              <a:rPr lang="tr-TR" dirty="0">
                <a:latin typeface="Times New Roman" panose="02020603050405020304" pitchFamily="18" charset="0"/>
                <a:cs typeface="Times New Roman" panose="02020603050405020304" pitchFamily="18" charset="0"/>
              </a:rPr>
              <a:t>üzerinde </a:t>
            </a:r>
            <a:r>
              <a:rPr lang="tr-TR" dirty="0" smtClean="0">
                <a:latin typeface="Times New Roman" panose="02020603050405020304" pitchFamily="18" charset="0"/>
                <a:cs typeface="Times New Roman" panose="02020603050405020304" pitchFamily="18" charset="0"/>
              </a:rPr>
              <a:t>Rehin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İrtifak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akları </a:t>
            </a:r>
            <a:r>
              <a:rPr lang="tr-TR" dirty="0">
                <a:latin typeface="Times New Roman" panose="02020603050405020304" pitchFamily="18" charset="0"/>
                <a:cs typeface="Times New Roman" panose="02020603050405020304" pitchFamily="18" charset="0"/>
              </a:rPr>
              <a:t>gibi S</a:t>
            </a:r>
            <a:r>
              <a:rPr lang="tr-TR" dirty="0" smtClean="0">
                <a:latin typeface="Times New Roman" panose="02020603050405020304" pitchFamily="18" charset="0"/>
                <a:cs typeface="Times New Roman" panose="02020603050405020304" pitchFamily="18" charset="0"/>
              </a:rPr>
              <a:t>ınırlı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 </a:t>
            </a:r>
            <a:r>
              <a:rPr lang="tr-TR" dirty="0">
                <a:latin typeface="Times New Roman" panose="02020603050405020304" pitchFamily="18" charset="0"/>
                <a:cs typeface="Times New Roman" panose="02020603050405020304" pitchFamily="18" charset="0"/>
              </a:rPr>
              <a:t>veya bu </a:t>
            </a:r>
            <a:r>
              <a:rPr lang="tr-TR" dirty="0" smtClean="0">
                <a:latin typeface="Times New Roman" panose="02020603050405020304" pitchFamily="18" charset="0"/>
                <a:cs typeface="Times New Roman" panose="02020603050405020304" pitchFamily="18" charset="0"/>
              </a:rPr>
              <a:t>Taşınmazlara </a:t>
            </a:r>
            <a:r>
              <a:rPr lang="tr-TR" dirty="0">
                <a:latin typeface="Times New Roman" panose="02020603050405020304" pitchFamily="18" charset="0"/>
                <a:cs typeface="Times New Roman" panose="02020603050405020304" pitchFamily="18" charset="0"/>
              </a:rPr>
              <a:t>ilişkin </a:t>
            </a:r>
            <a:r>
              <a:rPr lang="tr-TR"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verilmiş </a:t>
            </a:r>
            <a:r>
              <a:rPr lang="tr-TR" dirty="0" smtClean="0">
                <a:latin typeface="Times New Roman" panose="02020603050405020304" pitchFamily="18" charset="0"/>
                <a:cs typeface="Times New Roman" panose="02020603050405020304" pitchFamily="18" charset="0"/>
              </a:rPr>
              <a:t>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 </a:t>
            </a:r>
            <a:r>
              <a:rPr lang="tr-TR" dirty="0">
                <a:latin typeface="Times New Roman" panose="02020603050405020304" pitchFamily="18" charset="0"/>
                <a:cs typeface="Times New Roman" panose="02020603050405020304" pitchFamily="18" charset="0"/>
              </a:rPr>
              <a:t>bulunuyorsa</a:t>
            </a:r>
            <a:r>
              <a:rPr lang="tr-TR" dirty="0" smtClean="0">
                <a:latin typeface="Times New Roman" panose="02020603050405020304" pitchFamily="18" charset="0"/>
                <a:cs typeface="Times New Roman" panose="02020603050405020304" pitchFamily="18" charset="0"/>
              </a:rPr>
              <a:t>, Birleştirme </a:t>
            </a:r>
            <a:r>
              <a:rPr lang="tr-TR" dirty="0">
                <a:latin typeface="Times New Roman" panose="02020603050405020304" pitchFamily="18" charset="0"/>
                <a:cs typeface="Times New Roman" panose="02020603050405020304" pitchFamily="18" charset="0"/>
              </a:rPr>
              <a:t>ancak bütün bu </a:t>
            </a:r>
            <a:r>
              <a:rPr lang="tr-TR" dirty="0" smtClean="0">
                <a:latin typeface="Times New Roman" panose="02020603050405020304" pitchFamily="18" charset="0"/>
                <a:cs typeface="Times New Roman" panose="02020603050405020304" pitchFamily="18" charset="0"/>
              </a:rPr>
              <a:t>Hak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ahiplerinin </a:t>
            </a:r>
            <a:r>
              <a:rPr lang="tr-TR" dirty="0">
                <a:latin typeface="Times New Roman" panose="02020603050405020304" pitchFamily="18" charset="0"/>
                <a:cs typeface="Times New Roman" panose="02020603050405020304" pitchFamily="18" charset="0"/>
              </a:rPr>
              <a:t>birleşmeye onay </a:t>
            </a:r>
            <a:r>
              <a:rPr lang="tr-TR" dirty="0" smtClean="0">
                <a:latin typeface="Times New Roman" panose="02020603050405020304" pitchFamily="18" charset="0"/>
                <a:cs typeface="Times New Roman" panose="02020603050405020304" pitchFamily="18" charset="0"/>
              </a:rPr>
              <a:t>vermeleri şartıyla </a:t>
            </a:r>
            <a:r>
              <a:rPr lang="tr-TR" dirty="0">
                <a:latin typeface="Times New Roman" panose="02020603050405020304" pitchFamily="18" charset="0"/>
                <a:cs typeface="Times New Roman" panose="02020603050405020304" pitchFamily="18" charset="0"/>
              </a:rPr>
              <a:t>mümkündür (</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m. 66/2</a:t>
            </a:r>
            <a:r>
              <a:rPr lang="tr-TR"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750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smtClean="0">
                <a:latin typeface="Times New Roman" panose="02020603050405020304" pitchFamily="18" charset="0"/>
                <a:cs typeface="Times New Roman" panose="02020603050405020304" pitchFamily="18" charset="0"/>
              </a:rPr>
              <a:t>Aynı Malike ait yüklü olmayan bir Taşınmaz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yüklü bir Taşınmazın Birleştirilmesi durumunda, </a:t>
            </a:r>
            <a:r>
              <a:rPr lang="tr-TR" sz="3200" b="1" i="1" dirty="0" smtClean="0">
                <a:latin typeface="Times New Roman" panose="02020603050405020304" pitchFamily="18" charset="0"/>
                <a:cs typeface="Times New Roman" panose="02020603050405020304" pitchFamily="18" charset="0"/>
              </a:rPr>
              <a:t>Hak Sahiplerinin Onayı</a:t>
            </a:r>
            <a:r>
              <a:rPr lang="tr-TR" sz="3200" b="1" dirty="0" smtClean="0">
                <a:latin typeface="Times New Roman" panose="02020603050405020304" pitchFamily="18" charset="0"/>
                <a:cs typeface="Times New Roman" panose="02020603050405020304" pitchFamily="18" charset="0"/>
              </a:rPr>
              <a:t> aranmaz </a:t>
            </a:r>
            <a:r>
              <a:rPr lang="tr-TR" sz="3200" dirty="0" smtClean="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TST m. 66/3</a:t>
            </a:r>
            <a:r>
              <a:rPr lang="tr-TR" sz="3200" i="1" dirty="0" smtClean="0">
                <a:latin typeface="Times New Roman" panose="02020603050405020304" pitchFamily="18" charset="0"/>
                <a:cs typeface="Times New Roman" panose="02020603050405020304" pitchFamily="18" charset="0"/>
              </a:rPr>
              <a:t>).</a:t>
            </a:r>
            <a:endParaRPr lang="tr-TR" sz="3200" i="1" dirty="0">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Aynı </a:t>
            </a:r>
            <a:r>
              <a:rPr lang="tr-TR" sz="3200" dirty="0" smtClean="0">
                <a:latin typeface="Times New Roman" panose="02020603050405020304" pitchFamily="18" charset="0"/>
                <a:cs typeface="Times New Roman" panose="02020603050405020304" pitchFamily="18" charset="0"/>
              </a:rPr>
              <a:t>Malike </a:t>
            </a:r>
            <a:r>
              <a:rPr lang="tr-TR" sz="3200" dirty="0">
                <a:latin typeface="Times New Roman" panose="02020603050405020304" pitchFamily="18" charset="0"/>
                <a:cs typeface="Times New Roman" panose="02020603050405020304" pitchFamily="18" charset="0"/>
              </a:rPr>
              <a:t>ait </a:t>
            </a:r>
            <a:r>
              <a:rPr lang="tr-TR" sz="3200" dirty="0" smtClean="0">
                <a:latin typeface="Times New Roman" panose="02020603050405020304" pitchFamily="18" charset="0"/>
                <a:cs typeface="Times New Roman" panose="02020603050405020304" pitchFamily="18" charset="0"/>
              </a:rPr>
              <a:t>Taşınmazların Birleştirilmesi </a:t>
            </a:r>
            <a:r>
              <a:rPr lang="tr-TR" sz="3200" dirty="0">
                <a:latin typeface="Times New Roman" panose="02020603050405020304" pitchFamily="18" charset="0"/>
                <a:cs typeface="Times New Roman" panose="02020603050405020304" pitchFamily="18" charset="0"/>
              </a:rPr>
              <a:t>sonucunda </a:t>
            </a:r>
            <a:r>
              <a:rPr lang="tr-TR" sz="3200" dirty="0" smtClean="0">
                <a:latin typeface="Times New Roman" panose="02020603050405020304" pitchFamily="18" charset="0"/>
                <a:cs typeface="Times New Roman" panose="02020603050405020304" pitchFamily="18" charset="0"/>
              </a:rPr>
              <a:t>Mülkiyet </a:t>
            </a:r>
            <a:r>
              <a:rPr lang="tr-TR" sz="3200" dirty="0">
                <a:latin typeface="Times New Roman" panose="02020603050405020304" pitchFamily="18" charset="0"/>
                <a:cs typeface="Times New Roman" panose="02020603050405020304" pitchFamily="18" charset="0"/>
              </a:rPr>
              <a:t>durumunda bir değişiklik olmaz. </a:t>
            </a:r>
            <a:endParaRPr lang="tr-TR" sz="3200" dirty="0" smtClean="0">
              <a:latin typeface="Times New Roman" panose="02020603050405020304" pitchFamily="18" charset="0"/>
              <a:cs typeface="Times New Roman" panose="02020603050405020304" pitchFamily="18" charset="0"/>
            </a:endParaRPr>
          </a:p>
          <a:p>
            <a:pPr algn="just"/>
            <a:r>
              <a:rPr lang="tr-TR" sz="3200" b="1" i="1" dirty="0" smtClean="0">
                <a:latin typeface="Times New Roman" panose="02020603050405020304" pitchFamily="18" charset="0"/>
                <a:cs typeface="Times New Roman" panose="02020603050405020304" pitchFamily="18" charset="0"/>
              </a:rPr>
              <a:t>Farklı Kişilere </a:t>
            </a:r>
            <a:r>
              <a:rPr lang="tr-TR" sz="3200" b="1" i="1" dirty="0">
                <a:latin typeface="Times New Roman" panose="02020603050405020304" pitchFamily="18" charset="0"/>
                <a:cs typeface="Times New Roman" panose="02020603050405020304" pitchFamily="18" charset="0"/>
              </a:rPr>
              <a:t>ait </a:t>
            </a:r>
            <a:r>
              <a:rPr lang="tr-TR" sz="3200" b="1" i="1" dirty="0" smtClean="0">
                <a:latin typeface="Times New Roman" panose="02020603050405020304" pitchFamily="18" charset="0"/>
                <a:cs typeface="Times New Roman" panose="02020603050405020304" pitchFamily="18" charset="0"/>
              </a:rPr>
              <a:t>Taşınmazların Birleştirilmesi </a:t>
            </a:r>
            <a:r>
              <a:rPr lang="tr-TR" sz="3200" b="1" i="1" dirty="0">
                <a:latin typeface="Times New Roman" panose="02020603050405020304" pitchFamily="18" charset="0"/>
                <a:cs typeface="Times New Roman" panose="02020603050405020304" pitchFamily="18" charset="0"/>
              </a:rPr>
              <a:t>durumunda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yeni </a:t>
            </a:r>
            <a:r>
              <a:rPr lang="tr-TR" sz="3200" b="1" dirty="0" smtClean="0">
                <a:latin typeface="Times New Roman" panose="02020603050405020304" pitchFamily="18" charset="0"/>
                <a:cs typeface="Times New Roman" panose="02020603050405020304" pitchFamily="18" charset="0"/>
              </a:rPr>
              <a:t>Taşınmaz, </a:t>
            </a:r>
            <a:r>
              <a:rPr lang="tr-TR" sz="3200" b="1" i="1" dirty="0" smtClean="0">
                <a:latin typeface="Times New Roman" panose="02020603050405020304" pitchFamily="18" charset="0"/>
                <a:cs typeface="Times New Roman" panose="02020603050405020304" pitchFamily="18" charset="0"/>
              </a:rPr>
              <a:t>Paylı Mülkiyete </a:t>
            </a:r>
            <a:r>
              <a:rPr lang="tr-TR" sz="3200" b="1" dirty="0">
                <a:latin typeface="Times New Roman" panose="02020603050405020304" pitchFamily="18" charset="0"/>
                <a:cs typeface="Times New Roman" panose="02020603050405020304" pitchFamily="18" charset="0"/>
              </a:rPr>
              <a:t>tabi olur.</a:t>
            </a:r>
          </a:p>
          <a:p>
            <a:pPr marL="0" indent="0">
              <a:buNone/>
            </a:pPr>
            <a:endParaRPr lang="tr-TR" dirty="0"/>
          </a:p>
        </p:txBody>
      </p:sp>
    </p:spTree>
    <p:extLst>
      <p:ext uri="{BB962C8B-B14F-4D97-AF65-F5344CB8AC3E}">
        <p14:creationId xmlns:p14="http://schemas.microsoft.com/office/powerpoint/2010/main" val="4115978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Birleştirilme (</a:t>
            </a:r>
            <a:r>
              <a:rPr lang="tr-TR" sz="3600" i="1" dirty="0" smtClean="0">
                <a:latin typeface="Times New Roman" panose="02020603050405020304" pitchFamily="18" charset="0"/>
                <a:cs typeface="Times New Roman" panose="02020603050405020304" pitchFamily="18" charset="0"/>
              </a:rPr>
              <a:t>Tevhit)</a:t>
            </a:r>
            <a:endParaRPr lang="tr-TR" sz="36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Aynı </a:t>
            </a:r>
            <a:r>
              <a:rPr lang="tr-TR" dirty="0">
                <a:latin typeface="Times New Roman" panose="02020603050405020304" pitchFamily="18" charset="0"/>
                <a:cs typeface="Times New Roman" panose="02020603050405020304" pitchFamily="18" charset="0"/>
              </a:rPr>
              <a:t>şahsa veya değişik şahıslara ait biri birleriyle bitişik birden çok </a:t>
            </a:r>
            <a:r>
              <a:rPr lang="tr-TR" dirty="0" smtClean="0">
                <a:latin typeface="Times New Roman" panose="02020603050405020304" pitchFamily="18" charset="0"/>
                <a:cs typeface="Times New Roman" panose="02020603050405020304" pitchFamily="18" charset="0"/>
              </a:rPr>
              <a:t>Taşınmazların </a:t>
            </a:r>
            <a:r>
              <a:rPr lang="tr-TR" dirty="0">
                <a:latin typeface="Times New Roman" panose="02020603050405020304" pitchFamily="18" charset="0"/>
                <a:cs typeface="Times New Roman" panose="02020603050405020304" pitchFamily="18" charset="0"/>
              </a:rPr>
              <a:t>yeni bir numara altında tek bir </a:t>
            </a:r>
            <a:r>
              <a:rPr lang="tr-TR" dirty="0" smtClean="0">
                <a:latin typeface="Times New Roman" panose="02020603050405020304" pitchFamily="18" charset="0"/>
                <a:cs typeface="Times New Roman" panose="02020603050405020304" pitchFamily="18" charset="0"/>
              </a:rPr>
              <a:t>Taşınmaz </a:t>
            </a:r>
            <a:r>
              <a:rPr lang="tr-TR" dirty="0">
                <a:latin typeface="Times New Roman" panose="02020603050405020304" pitchFamily="18" charset="0"/>
                <a:cs typeface="Times New Roman" panose="02020603050405020304" pitchFamily="18" charset="0"/>
              </a:rPr>
              <a:t>olarak bir araya getirilmesine </a:t>
            </a:r>
            <a:r>
              <a:rPr lang="tr-TR" b="1" dirty="0">
                <a:latin typeface="Times New Roman" panose="02020603050405020304" pitchFamily="18" charset="0"/>
                <a:cs typeface="Times New Roman" panose="02020603050405020304" pitchFamily="18" charset="0"/>
              </a:rPr>
              <a:t>Birleştirme</a:t>
            </a:r>
            <a:r>
              <a:rPr lang="tr-TR" dirty="0">
                <a:latin typeface="Times New Roman" panose="02020603050405020304" pitchFamily="18" charset="0"/>
                <a:cs typeface="Times New Roman" panose="02020603050405020304" pitchFamily="18" charset="0"/>
              </a:rPr>
              <a:t> denir. (</a:t>
            </a:r>
            <a:r>
              <a:rPr lang="tr-TR" i="1" dirty="0">
                <a:latin typeface="Times New Roman" panose="02020603050405020304" pitchFamily="18" charset="0"/>
                <a:cs typeface="Times New Roman" panose="02020603050405020304" pitchFamily="18" charset="0"/>
              </a:rPr>
              <a:t>TST m. 66 /I).</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halde </a:t>
            </a:r>
            <a:r>
              <a:rPr lang="tr-TR" dirty="0" smtClean="0">
                <a:latin typeface="Times New Roman" panose="02020603050405020304" pitchFamily="18" charset="0"/>
                <a:cs typeface="Times New Roman" panose="02020603050405020304" pitchFamily="18" charset="0"/>
              </a:rPr>
              <a:t>Birleştirilen Taşınmazların Tapu Kütüğündeki </a:t>
            </a:r>
            <a:r>
              <a:rPr lang="tr-TR" dirty="0">
                <a:latin typeface="Times New Roman" panose="02020603050405020304" pitchFamily="18" charset="0"/>
                <a:cs typeface="Times New Roman" panose="02020603050405020304" pitchFamily="18" charset="0"/>
              </a:rPr>
              <a:t>sayfaları kapatılır, kapatılan sayfalar yerine yeni bir sayfa açılır (</a:t>
            </a:r>
            <a:r>
              <a:rPr lang="tr-TR" i="1" dirty="0">
                <a:latin typeface="Times New Roman" panose="02020603050405020304" pitchFamily="18" charset="0"/>
                <a:cs typeface="Times New Roman" panose="02020603050405020304" pitchFamily="18" charset="0"/>
              </a:rPr>
              <a:t>TST m. 67 /</a:t>
            </a:r>
            <a:r>
              <a:rPr lang="tr-TR" dirty="0">
                <a:latin typeface="Times New Roman" panose="02020603050405020304" pitchFamily="18" charset="0"/>
                <a:cs typeface="Times New Roman" panose="02020603050405020304" pitchFamily="18" charset="0"/>
              </a:rPr>
              <a:t>I).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İşleme, </a:t>
            </a:r>
            <a:r>
              <a:rPr lang="tr-TR" dirty="0">
                <a:latin typeface="Times New Roman" panose="02020603050405020304" pitchFamily="18" charset="0"/>
                <a:cs typeface="Times New Roman" panose="02020603050405020304" pitchFamily="18" charset="0"/>
              </a:rPr>
              <a:t>eski ifadesiyle “</a:t>
            </a:r>
            <a:r>
              <a:rPr lang="tr-TR" b="1" dirty="0">
                <a:latin typeface="Times New Roman" panose="02020603050405020304" pitchFamily="18" charset="0"/>
                <a:cs typeface="Times New Roman" panose="02020603050405020304" pitchFamily="18" charset="0"/>
              </a:rPr>
              <a:t>Tevhit</a:t>
            </a:r>
            <a:r>
              <a:rPr lang="tr-TR" dirty="0">
                <a:latin typeface="Times New Roman" panose="02020603050405020304" pitchFamily="18" charset="0"/>
                <a:cs typeface="Times New Roman" panose="02020603050405020304" pitchFamily="18" charset="0"/>
              </a:rPr>
              <a:t>” de denilmektedir.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tür </a:t>
            </a:r>
            <a:r>
              <a:rPr lang="tr-TR" b="1" dirty="0" smtClean="0">
                <a:latin typeface="Times New Roman" panose="02020603050405020304" pitchFamily="18" charset="0"/>
                <a:cs typeface="Times New Roman" panose="02020603050405020304" pitchFamily="18" charset="0"/>
              </a:rPr>
              <a:t>Birleştirme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Tevhit)</a:t>
            </a:r>
            <a:r>
              <a:rPr lang="tr-TR" dirty="0">
                <a:latin typeface="Times New Roman" panose="02020603050405020304" pitchFamily="18" charset="0"/>
                <a:cs typeface="Times New Roman" panose="02020603050405020304" pitchFamily="18" charset="0"/>
              </a:rPr>
              <a:t> bir </a:t>
            </a:r>
            <a:r>
              <a:rPr lang="tr-TR" dirty="0" smtClean="0">
                <a:latin typeface="Times New Roman" panose="02020603050405020304" pitchFamily="18" charset="0"/>
                <a:cs typeface="Times New Roman" panose="02020603050405020304" pitchFamily="18" charset="0"/>
              </a:rPr>
              <a:t>Taşınmaza </a:t>
            </a:r>
            <a:r>
              <a:rPr lang="tr-TR" dirty="0">
                <a:latin typeface="Times New Roman" panose="02020603050405020304" pitchFamily="18" charset="0"/>
                <a:cs typeface="Times New Roman" panose="02020603050405020304" pitchFamily="18" charset="0"/>
              </a:rPr>
              <a:t>bir </a:t>
            </a:r>
            <a:r>
              <a:rPr lang="tr-TR" dirty="0" smtClean="0">
                <a:latin typeface="Times New Roman" panose="02020603050405020304" pitchFamily="18" charset="0"/>
                <a:cs typeface="Times New Roman" panose="02020603050405020304" pitchFamily="18" charset="0"/>
              </a:rPr>
              <a:t>Parsel </a:t>
            </a:r>
            <a:r>
              <a:rPr lang="tr-TR" dirty="0">
                <a:latin typeface="Times New Roman" panose="02020603050405020304" pitchFamily="18" charset="0"/>
                <a:cs typeface="Times New Roman" panose="02020603050405020304" pitchFamily="18" charset="0"/>
              </a:rPr>
              <a:t>eklenerek </a:t>
            </a:r>
            <a:r>
              <a:rPr lang="tr-TR" dirty="0" smtClean="0">
                <a:latin typeface="Times New Roman" panose="02020603050405020304" pitchFamily="18" charset="0"/>
                <a:cs typeface="Times New Roman" panose="02020603050405020304" pitchFamily="18" charset="0"/>
              </a:rPr>
              <a:t>Yüzölçümünün </a:t>
            </a:r>
            <a:r>
              <a:rPr lang="tr-TR" dirty="0">
                <a:latin typeface="Times New Roman" panose="02020603050405020304" pitchFamily="18" charset="0"/>
                <a:cs typeface="Times New Roman" panose="02020603050405020304" pitchFamily="18" charset="0"/>
              </a:rPr>
              <a:t>arttırılmasını ifade eden “</a:t>
            </a:r>
            <a:r>
              <a:rPr lang="tr-TR" b="1" dirty="0" err="1">
                <a:latin typeface="Times New Roman" panose="02020603050405020304" pitchFamily="18" charset="0"/>
                <a:cs typeface="Times New Roman" panose="02020603050405020304" pitchFamily="18" charset="0"/>
              </a:rPr>
              <a:t>Şuyulandırma</a:t>
            </a:r>
            <a:r>
              <a:rPr lang="tr-TR" dirty="0" err="1">
                <a:latin typeface="Times New Roman" panose="02020603050405020304" pitchFamily="18" charset="0"/>
                <a:cs typeface="Times New Roman" panose="02020603050405020304" pitchFamily="18" charset="0"/>
              </a:rPr>
              <a:t>”dan</a:t>
            </a:r>
            <a:r>
              <a:rPr lang="tr-TR" dirty="0">
                <a:latin typeface="Times New Roman" panose="02020603050405020304" pitchFamily="18" charset="0"/>
                <a:cs typeface="Times New Roman" panose="02020603050405020304" pitchFamily="18" charset="0"/>
              </a:rPr>
              <a:t> farklıdır </a:t>
            </a:r>
            <a:r>
              <a:rPr lang="tr-TR" i="1" dirty="0">
                <a:latin typeface="Times New Roman" panose="02020603050405020304" pitchFamily="18" charset="0"/>
                <a:cs typeface="Times New Roman" panose="02020603050405020304" pitchFamily="18" charset="0"/>
              </a:rPr>
              <a:t>(TSN m. 101). </a:t>
            </a:r>
          </a:p>
          <a:p>
            <a:pPr marL="0" indent="0">
              <a:buNone/>
            </a:pPr>
            <a:endParaRPr lang="tr-TR" dirty="0"/>
          </a:p>
        </p:txBody>
      </p:sp>
    </p:spTree>
    <p:extLst>
      <p:ext uri="{BB962C8B-B14F-4D97-AF65-F5344CB8AC3E}">
        <p14:creationId xmlns:p14="http://schemas.microsoft.com/office/powerpoint/2010/main" val="2530012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İlâve (</a:t>
            </a:r>
            <a:r>
              <a:rPr lang="tr-TR" sz="3200" i="1" dirty="0" err="1">
                <a:latin typeface="Times New Roman" panose="02020603050405020304" pitchFamily="18" charset="0"/>
                <a:cs typeface="Times New Roman" panose="02020603050405020304" pitchFamily="18" charset="0"/>
              </a:rPr>
              <a:t>şuyulandırma</a:t>
            </a:r>
            <a:r>
              <a:rPr lang="tr-TR" sz="3200" i="1"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 halinde</a:t>
            </a:r>
            <a:r>
              <a:rPr lang="tr-TR" sz="3200" dirty="0">
                <a:latin typeface="Times New Roman" panose="02020603050405020304" pitchFamily="18" charset="0"/>
                <a:cs typeface="Times New Roman" panose="02020603050405020304" pitchFamily="18" charset="0"/>
              </a:rPr>
              <a:t>, sadece ilave edilen parselin sayfası kapatılır.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Buna </a:t>
            </a:r>
            <a:r>
              <a:rPr lang="tr-TR" sz="3200" dirty="0">
                <a:latin typeface="Times New Roman" panose="02020603050405020304" pitchFamily="18" charset="0"/>
                <a:cs typeface="Times New Roman" panose="02020603050405020304" pitchFamily="18" charset="0"/>
              </a:rPr>
              <a:t>karşılık, kendisine ilave edilen ve bu suretle </a:t>
            </a:r>
            <a:r>
              <a:rPr lang="tr-TR" sz="3200" dirty="0" smtClean="0">
                <a:latin typeface="Times New Roman" panose="02020603050405020304" pitchFamily="18" charset="0"/>
                <a:cs typeface="Times New Roman" panose="02020603050405020304" pitchFamily="18" charset="0"/>
              </a:rPr>
              <a:t>Yüzölçümü </a:t>
            </a:r>
            <a:r>
              <a:rPr lang="tr-TR" sz="3200" dirty="0">
                <a:latin typeface="Times New Roman" panose="02020603050405020304" pitchFamily="18" charset="0"/>
                <a:cs typeface="Times New Roman" panose="02020603050405020304" pitchFamily="18" charset="0"/>
              </a:rPr>
              <a:t>büyüyen </a:t>
            </a:r>
            <a:r>
              <a:rPr lang="tr-TR" sz="3200" dirty="0" smtClean="0">
                <a:latin typeface="Times New Roman" panose="02020603050405020304" pitchFamily="18" charset="0"/>
                <a:cs typeface="Times New Roman" panose="02020603050405020304" pitchFamily="18" charset="0"/>
              </a:rPr>
              <a:t>Taşınmazın Sayfasında </a:t>
            </a:r>
            <a:r>
              <a:rPr lang="tr-TR" sz="3200" dirty="0">
                <a:latin typeface="Times New Roman" panose="02020603050405020304" pitchFamily="18" charset="0"/>
                <a:cs typeface="Times New Roman" panose="02020603050405020304" pitchFamily="18" charset="0"/>
              </a:rPr>
              <a:t>yazılı </a:t>
            </a:r>
            <a:r>
              <a:rPr lang="tr-TR" sz="3200" dirty="0" smtClean="0">
                <a:latin typeface="Times New Roman" panose="02020603050405020304" pitchFamily="18" charset="0"/>
                <a:cs typeface="Times New Roman" panose="02020603050405020304" pitchFamily="18" charset="0"/>
              </a:rPr>
              <a:t>Yüzölçümü </a:t>
            </a:r>
            <a:r>
              <a:rPr lang="tr-TR" sz="3200" dirty="0">
                <a:latin typeface="Times New Roman" panose="02020603050405020304" pitchFamily="18" charset="0"/>
                <a:cs typeface="Times New Roman" panose="02020603050405020304" pitchFamily="18" charset="0"/>
              </a:rPr>
              <a:t>bakımından ise, gerekli değişiklik ve düzeltme yapılır. </a:t>
            </a:r>
            <a:endParaRPr lang="tr-TR" sz="3200"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Tapu </a:t>
            </a:r>
            <a:r>
              <a:rPr lang="tr-TR" sz="3200" b="1" dirty="0">
                <a:latin typeface="Times New Roman" panose="02020603050405020304" pitchFamily="18" charset="0"/>
                <a:cs typeface="Times New Roman" panose="02020603050405020304" pitchFamily="18" charset="0"/>
              </a:rPr>
              <a:t>Sicil Tüzüğünde </a:t>
            </a:r>
            <a:r>
              <a:rPr lang="tr-TR" sz="3200" dirty="0">
                <a:latin typeface="Times New Roman" panose="02020603050405020304" pitchFamily="18" charset="0"/>
                <a:cs typeface="Times New Roman" panose="02020603050405020304" pitchFamily="18" charset="0"/>
              </a:rPr>
              <a:t>“</a:t>
            </a:r>
            <a:r>
              <a:rPr lang="tr-TR" sz="3200" b="1" i="1" dirty="0" err="1">
                <a:latin typeface="Times New Roman" panose="02020603050405020304" pitchFamily="18" charset="0"/>
                <a:cs typeface="Times New Roman" panose="02020603050405020304" pitchFamily="18" charset="0"/>
              </a:rPr>
              <a:t>Şuyulandırma</a:t>
            </a:r>
            <a:r>
              <a:rPr lang="tr-TR" sz="3200" b="1"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ile</a:t>
            </a:r>
            <a:r>
              <a:rPr lang="tr-TR" sz="3200" b="1" dirty="0">
                <a:latin typeface="Times New Roman" panose="02020603050405020304" pitchFamily="18" charset="0"/>
                <a:cs typeface="Times New Roman" panose="02020603050405020304" pitchFamily="18" charset="0"/>
              </a:rPr>
              <a:t> ilgili </a:t>
            </a:r>
            <a:r>
              <a:rPr lang="tr-TR" sz="3200" dirty="0">
                <a:latin typeface="Times New Roman" panose="02020603050405020304" pitchFamily="18" charset="0"/>
                <a:cs typeface="Times New Roman" panose="02020603050405020304" pitchFamily="18" charset="0"/>
              </a:rPr>
              <a:t>de bir</a:t>
            </a:r>
            <a:r>
              <a:rPr lang="tr-TR" sz="3200" b="1" dirty="0">
                <a:latin typeface="Times New Roman" panose="02020603050405020304" pitchFamily="18" charset="0"/>
                <a:cs typeface="Times New Roman" panose="02020603050405020304" pitchFamily="18" charset="0"/>
              </a:rPr>
              <a:t> hüküm bulunmamaktadır. </a:t>
            </a:r>
          </a:p>
          <a:p>
            <a:pPr marL="0" indent="0">
              <a:buNone/>
            </a:pPr>
            <a:endParaRPr lang="tr-TR" sz="3200" dirty="0"/>
          </a:p>
        </p:txBody>
      </p:sp>
    </p:spTree>
    <p:extLst>
      <p:ext uri="{BB962C8B-B14F-4D97-AF65-F5344CB8AC3E}">
        <p14:creationId xmlns:p14="http://schemas.microsoft.com/office/powerpoint/2010/main" val="8369922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i="1" dirty="0">
                <a:latin typeface="Times New Roman" panose="02020603050405020304" pitchFamily="18" charset="0"/>
                <a:cs typeface="Times New Roman" panose="02020603050405020304" pitchFamily="18" charset="0"/>
              </a:rPr>
              <a:t>Tapu Sicili Tüzüğü’nün 66.maddesinin 4. fıkrasına göre: </a:t>
            </a:r>
            <a:endParaRPr lang="tr-TR" sz="3200" b="1" i="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Yapılacak planlarla </a:t>
            </a:r>
            <a:r>
              <a:rPr lang="tr-TR" sz="3200" b="1" i="1" dirty="0">
                <a:latin typeface="Times New Roman" panose="02020603050405020304" pitchFamily="18" charset="0"/>
                <a:cs typeface="Times New Roman" panose="02020603050405020304" pitchFamily="18" charset="0"/>
              </a:rPr>
              <a:t>yola cepheli duruma gelen taşınmazlar üzerinde geçit hakkı bulunması halinde</a:t>
            </a:r>
            <a:r>
              <a:rPr lang="tr-TR" sz="3200" i="1" dirty="0">
                <a:latin typeface="Times New Roman" panose="02020603050405020304" pitchFamily="18" charset="0"/>
                <a:cs typeface="Times New Roman" panose="02020603050405020304" pitchFamily="18" charset="0"/>
              </a:rPr>
              <a:t>, birleştirme işleminde geçit hakkı lehtarının onayı aranmaz. </a:t>
            </a:r>
            <a:endParaRPr lang="tr-TR" sz="3200" i="1" dirty="0" smtClean="0">
              <a:latin typeface="Times New Roman" panose="02020603050405020304" pitchFamily="18" charset="0"/>
              <a:cs typeface="Times New Roman" panose="02020603050405020304" pitchFamily="18" charset="0"/>
            </a:endParaRPr>
          </a:p>
          <a:p>
            <a:pPr algn="just"/>
            <a:r>
              <a:rPr lang="tr-TR" sz="3200" i="1" dirty="0" smtClean="0">
                <a:latin typeface="Times New Roman" panose="02020603050405020304" pitchFamily="18" charset="0"/>
                <a:cs typeface="Times New Roman" panose="02020603050405020304" pitchFamily="18" charset="0"/>
              </a:rPr>
              <a:t>4721 </a:t>
            </a:r>
            <a:r>
              <a:rPr lang="tr-TR" sz="3200" i="1" dirty="0">
                <a:latin typeface="Times New Roman" panose="02020603050405020304" pitchFamily="18" charset="0"/>
                <a:cs typeface="Times New Roman" panose="02020603050405020304" pitchFamily="18" charset="0"/>
              </a:rPr>
              <a:t>sayılı Kanun’un 1026. maddesi uyarınca yüklü taşınmaz malikinin istemine istinaden birleştirme sonucu yola cepheli hale gelen taşınmazların lehine olan geçit hakkı terkin edilir ve geçit hakkı </a:t>
            </a:r>
            <a:r>
              <a:rPr lang="tr-TR" sz="3200" i="1" dirty="0" err="1">
                <a:latin typeface="Times New Roman" panose="02020603050405020304" pitchFamily="18" charset="0"/>
                <a:cs typeface="Times New Roman" panose="02020603050405020304" pitchFamily="18" charset="0"/>
              </a:rPr>
              <a:t>lehdarına</a:t>
            </a:r>
            <a:r>
              <a:rPr lang="tr-TR" sz="3200" i="1" dirty="0">
                <a:latin typeface="Times New Roman" panose="02020603050405020304" pitchFamily="18" charset="0"/>
                <a:cs typeface="Times New Roman" panose="02020603050405020304" pitchFamily="18" charset="0"/>
              </a:rPr>
              <a:t> hemen bildirilir.” </a:t>
            </a: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8271748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94 / 5623 sayılı önceki TST 75 / </a:t>
            </a:r>
            <a:r>
              <a:rPr lang="tr-TR" dirty="0" smtClean="0">
                <a:latin typeface="Times New Roman" panose="02020603050405020304" pitchFamily="18" charset="0"/>
                <a:cs typeface="Times New Roman" panose="02020603050405020304" pitchFamily="18" charset="0"/>
              </a:rPr>
              <a:t>II hükmünde </a:t>
            </a:r>
            <a:r>
              <a:rPr lang="tr-TR" dirty="0">
                <a:latin typeface="Times New Roman" panose="02020603050405020304" pitchFamily="18" charset="0"/>
                <a:cs typeface="Times New Roman" panose="02020603050405020304" pitchFamily="18" charset="0"/>
              </a:rPr>
              <a:t>de aynen yer alan bu hükmün başarılı bir şekilde kaleme alınmış olduğu </a:t>
            </a:r>
            <a:r>
              <a:rPr lang="tr-TR" b="1" dirty="0">
                <a:latin typeface="Times New Roman" panose="02020603050405020304" pitchFamily="18" charset="0"/>
                <a:cs typeface="Times New Roman" panose="02020603050405020304" pitchFamily="18" charset="0"/>
              </a:rPr>
              <a:t>kendisine katıldığımız </a:t>
            </a:r>
            <a:r>
              <a:rPr lang="tr-TR" b="1" i="1" dirty="0">
                <a:latin typeface="Times New Roman" panose="02020603050405020304" pitchFamily="18" charset="0"/>
                <a:cs typeface="Times New Roman" panose="02020603050405020304" pitchFamily="18" charset="0"/>
              </a:rPr>
              <a:t>Sirmen’e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göre söylenemez</a:t>
            </a:r>
            <a:r>
              <a:rPr lang="tr-TR" dirty="0" smtClean="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b="1"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 Eşya H., 6. B. , s. 171)</a:t>
            </a:r>
          </a:p>
          <a:p>
            <a:pPr algn="just"/>
            <a:r>
              <a:rPr lang="tr-TR" b="1" i="1" dirty="0" smtClean="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kere</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burada yola çıkmak için kurulmuş bir </a:t>
            </a:r>
            <a:r>
              <a:rPr lang="tr-TR" b="1" dirty="0" smtClean="0">
                <a:latin typeface="Times New Roman" panose="02020603050405020304" pitchFamily="18" charset="0"/>
                <a:cs typeface="Times New Roman" panose="02020603050405020304" pitchFamily="18" charset="0"/>
              </a:rPr>
              <a:t>Geçit Hakkı </a:t>
            </a:r>
            <a:r>
              <a:rPr lang="tr-TR" b="1" dirty="0">
                <a:latin typeface="Times New Roman" panose="02020603050405020304" pitchFamily="18" charset="0"/>
                <a:cs typeface="Times New Roman" panose="02020603050405020304" pitchFamily="18" charset="0"/>
              </a:rPr>
              <a:t>söz konusu olduğuna göre, </a:t>
            </a:r>
            <a:r>
              <a:rPr lang="tr-TR" dirty="0">
                <a:latin typeface="Times New Roman" panose="02020603050405020304" pitchFamily="18" charset="0"/>
                <a:cs typeface="Times New Roman" panose="02020603050405020304" pitchFamily="18" charset="0"/>
              </a:rPr>
              <a:t>böyle bir </a:t>
            </a:r>
            <a:r>
              <a:rPr lang="tr-TR" dirty="0" smtClean="0">
                <a:latin typeface="Times New Roman" panose="02020603050405020304" pitchFamily="18" charset="0"/>
                <a:cs typeface="Times New Roman" panose="02020603050405020304" pitchFamily="18" charset="0"/>
              </a:rPr>
              <a:t>Geçit Hakkı </a:t>
            </a:r>
            <a:r>
              <a:rPr lang="tr-TR" dirty="0">
                <a:latin typeface="Times New Roman" panose="02020603050405020304" pitchFamily="18" charset="0"/>
                <a:cs typeface="Times New Roman" panose="02020603050405020304" pitchFamily="18" charset="0"/>
              </a:rPr>
              <a:t>zaten yola cepheli durumda olan bir </a:t>
            </a:r>
            <a:r>
              <a:rPr lang="tr-TR" dirty="0" smtClean="0">
                <a:latin typeface="Times New Roman" panose="02020603050405020304" pitchFamily="18" charset="0"/>
                <a:cs typeface="Times New Roman" panose="02020603050405020304" pitchFamily="18" charset="0"/>
              </a:rPr>
              <a:t>Taşınmaz </a:t>
            </a:r>
            <a:r>
              <a:rPr lang="tr-TR" dirty="0">
                <a:latin typeface="Times New Roman" panose="02020603050405020304" pitchFamily="18" charset="0"/>
                <a:cs typeface="Times New Roman" panose="02020603050405020304" pitchFamily="18" charset="0"/>
              </a:rPr>
              <a:t>üzerinde kurulmuştur.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üzerinde </a:t>
            </a:r>
            <a:r>
              <a:rPr lang="tr-TR" b="1" dirty="0" smtClean="0">
                <a:latin typeface="Times New Roman" panose="02020603050405020304" pitchFamily="18" charset="0"/>
                <a:cs typeface="Times New Roman" panose="02020603050405020304" pitchFamily="18" charset="0"/>
              </a:rPr>
              <a:t>Geçit Hakkı </a:t>
            </a:r>
            <a:r>
              <a:rPr lang="tr-TR" b="1" dirty="0">
                <a:latin typeface="Times New Roman" panose="02020603050405020304" pitchFamily="18" charset="0"/>
                <a:cs typeface="Times New Roman" panose="02020603050405020304" pitchFamily="18" charset="0"/>
              </a:rPr>
              <a:t>bulunan </a:t>
            </a:r>
            <a:r>
              <a:rPr lang="tr-TR" b="1" dirty="0" smtClean="0">
                <a:latin typeface="Times New Roman" panose="02020603050405020304" pitchFamily="18" charset="0"/>
                <a:cs typeface="Times New Roman" panose="02020603050405020304" pitchFamily="18" charset="0"/>
              </a:rPr>
              <a:t>Taşınmaz</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Birleştirme </a:t>
            </a:r>
            <a:r>
              <a:rPr lang="tr-TR" b="1" dirty="0">
                <a:latin typeface="Times New Roman" panose="02020603050405020304" pitchFamily="18" charset="0"/>
                <a:cs typeface="Times New Roman" panose="02020603050405020304" pitchFamily="18" charset="0"/>
              </a:rPr>
              <a:t>sonucu yola cepheli duruma gelmiş olmaz. </a:t>
            </a:r>
            <a:endParaRPr lang="tr-TR" b="1"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0759057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İkinci olarak,</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İmar Planında bir yol öngörülmesi, henüz Planın uygulanmasına geçilmeden ve yol için tahsis yapılmadan fiili bir yol durumunun ortaya çıkması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bu hükmün uygulanması için yeterli değildir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HGK. 1.6.1983, 14 / 2083 / 609</a:t>
            </a:r>
            <a:r>
              <a:rPr lang="tr-TR" sz="3200" dirty="0">
                <a:latin typeface="Times New Roman" panose="02020603050405020304" pitchFamily="18" charset="0"/>
                <a:cs typeface="Times New Roman" panose="02020603050405020304" pitchFamily="18" charset="0"/>
              </a:rPr>
              <a:t> -YKD. 1983 / 12, s. 1736 -). </a:t>
            </a:r>
          </a:p>
          <a:p>
            <a:pPr marL="0" indent="0" algn="just">
              <a:buNone/>
            </a:pPr>
            <a:endParaRPr lang="tr-TR" sz="3600" b="1" dirty="0">
              <a:latin typeface="Times New Roman" panose="02020603050405020304" pitchFamily="18"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6760285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45067" y="1825624"/>
            <a:ext cx="10608733" cy="4857397"/>
          </a:xfrm>
        </p:spPr>
        <p:txBody>
          <a:bodyPr>
            <a:noAutofit/>
          </a:bodyPr>
          <a:lstStyle/>
          <a:p>
            <a:pPr algn="just"/>
            <a:r>
              <a:rPr lang="tr-TR" sz="3600" b="1" dirty="0" smtClean="0">
                <a:latin typeface="Times New Roman" panose="02020603050405020304" pitchFamily="18" charset="0"/>
                <a:cs typeface="Times New Roman" panose="02020603050405020304" pitchFamily="18" charset="0"/>
              </a:rPr>
              <a:t>Eğer Yararlanan Taşınmaz</a:t>
            </a:r>
            <a:r>
              <a:rPr lang="tr-TR" sz="3600" b="1"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Yüklü Taşınmaz </a:t>
            </a:r>
            <a:r>
              <a:rPr lang="tr-TR" sz="3600" b="1" dirty="0">
                <a:latin typeface="Times New Roman" panose="02020603050405020304" pitchFamily="18" charset="0"/>
                <a:cs typeface="Times New Roman" panose="02020603050405020304" pitchFamily="18" charset="0"/>
              </a:rPr>
              <a:t>dışında, yola cepheli başka bir </a:t>
            </a:r>
            <a:r>
              <a:rPr lang="tr-TR" sz="3600" b="1" dirty="0" smtClean="0">
                <a:latin typeface="Times New Roman" panose="02020603050405020304" pitchFamily="18" charset="0"/>
                <a:cs typeface="Times New Roman" panose="02020603050405020304" pitchFamily="18" charset="0"/>
              </a:rPr>
              <a:t>Taşınmazla </a:t>
            </a:r>
            <a:r>
              <a:rPr lang="tr-TR" sz="3600" b="1" dirty="0">
                <a:latin typeface="Times New Roman" panose="02020603050405020304" pitchFamily="18" charset="0"/>
                <a:cs typeface="Times New Roman" panose="02020603050405020304" pitchFamily="18" charset="0"/>
              </a:rPr>
              <a:t>birleştirilerek yola cepheli duruma gelmişse</a:t>
            </a:r>
            <a:r>
              <a:rPr lang="tr-TR" sz="3600" dirty="0">
                <a:latin typeface="Times New Roman" panose="02020603050405020304" pitchFamily="18" charset="0"/>
                <a:cs typeface="Times New Roman" panose="02020603050405020304" pitchFamily="18" charset="0"/>
              </a:rPr>
              <a:t>, bu takdirde, </a:t>
            </a:r>
            <a:r>
              <a:rPr lang="tr-TR" sz="3600" dirty="0" smtClean="0">
                <a:latin typeface="Times New Roman" panose="02020603050405020304" pitchFamily="18" charset="0"/>
                <a:cs typeface="Times New Roman" panose="02020603050405020304" pitchFamily="18" charset="0"/>
              </a:rPr>
              <a:t>Ayni Hakkın Sicil Dışı </a:t>
            </a:r>
            <a:r>
              <a:rPr lang="tr-TR" sz="3600" dirty="0">
                <a:latin typeface="Times New Roman" panose="02020603050405020304" pitchFamily="18" charset="0"/>
                <a:cs typeface="Times New Roman" panose="02020603050405020304" pitchFamily="18" charset="0"/>
              </a:rPr>
              <a:t>sona ermesi değil, </a:t>
            </a:r>
            <a:r>
              <a:rPr lang="tr-TR" sz="3600" b="1" dirty="0" smtClean="0">
                <a:latin typeface="Times New Roman" panose="02020603050405020304" pitchFamily="18" charset="0"/>
                <a:cs typeface="Times New Roman" panose="02020603050405020304" pitchFamily="18" charset="0"/>
              </a:rPr>
              <a:t>İrtifakın </a:t>
            </a:r>
            <a:r>
              <a:rPr lang="tr-TR" sz="3600" b="1" dirty="0">
                <a:latin typeface="Times New Roman" panose="02020603050405020304" pitchFamily="18" charset="0"/>
                <a:cs typeface="Times New Roman" panose="02020603050405020304" pitchFamily="18" charset="0"/>
              </a:rPr>
              <a:t>sağladığı </a:t>
            </a:r>
            <a:r>
              <a:rPr lang="tr-TR" sz="3600" b="1" dirty="0" smtClean="0">
                <a:latin typeface="Times New Roman" panose="02020603050405020304" pitchFamily="18" charset="0"/>
                <a:cs typeface="Times New Roman" panose="02020603050405020304" pitchFamily="18" charset="0"/>
              </a:rPr>
              <a:t>Yararın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rtadan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alkması </a:t>
            </a:r>
            <a:r>
              <a:rPr lang="tr-TR" sz="3600" b="1" dirty="0">
                <a:latin typeface="Times New Roman" panose="02020603050405020304" pitchFamily="18" charset="0"/>
                <a:cs typeface="Times New Roman" panose="02020603050405020304" pitchFamily="18" charset="0"/>
              </a:rPr>
              <a:t>söz konusu olur</a:t>
            </a:r>
            <a:r>
              <a:rPr lang="tr-TR" sz="3600" b="1" dirty="0" smtClean="0">
                <a:latin typeface="Times New Roman" panose="02020603050405020304" pitchFamily="18" charset="0"/>
                <a:cs typeface="Times New Roman" panose="02020603050405020304" pitchFamily="18" charset="0"/>
              </a:rPr>
              <a:t>. </a:t>
            </a:r>
          </a:p>
          <a:p>
            <a:pPr algn="just"/>
            <a:r>
              <a:rPr lang="tr-TR" sz="3600" b="1" dirty="0" smtClean="0">
                <a:latin typeface="Times New Roman" panose="02020603050405020304" pitchFamily="18" charset="0"/>
                <a:cs typeface="Times New Roman" panose="02020603050405020304" pitchFamily="18" charset="0"/>
              </a:rPr>
              <a:t>Bu bağlamda</a:t>
            </a:r>
            <a:r>
              <a:rPr lang="tr-TR" sz="3600" dirty="0" smtClean="0">
                <a:latin typeface="Times New Roman" panose="02020603050405020304" pitchFamily="18" charset="0"/>
                <a:cs typeface="Times New Roman" panose="02020603050405020304" pitchFamily="18" charset="0"/>
              </a:rPr>
              <a:t>, İrtifakın m. MK m. 785 </a:t>
            </a:r>
            <a:r>
              <a:rPr lang="tr-TR" sz="3600" dirty="0">
                <a:latin typeface="Times New Roman" panose="02020603050405020304" pitchFamily="18" charset="0"/>
                <a:cs typeface="Times New Roman" panose="02020603050405020304" pitchFamily="18" charset="0"/>
              </a:rPr>
              <a:t>/ I </a:t>
            </a:r>
            <a:r>
              <a:rPr lang="tr-TR" sz="3600" dirty="0" smtClean="0">
                <a:latin typeface="Times New Roman" panose="02020603050405020304" pitchFamily="18" charset="0"/>
                <a:cs typeface="Times New Roman" panose="02020603050405020304" pitchFamily="18" charset="0"/>
              </a:rPr>
              <a:t>hükmü uyarınca Terkini </a:t>
            </a:r>
            <a:r>
              <a:rPr lang="tr-TR" sz="3600" dirty="0">
                <a:latin typeface="Times New Roman" panose="02020603050405020304" pitchFamily="18" charset="0"/>
                <a:cs typeface="Times New Roman" panose="02020603050405020304" pitchFamily="18" charset="0"/>
              </a:rPr>
              <a:t>için, </a:t>
            </a:r>
            <a:r>
              <a:rPr lang="tr-TR" sz="3600" dirty="0" smtClean="0">
                <a:latin typeface="Times New Roman" panose="02020603050405020304" pitchFamily="18" charset="0"/>
                <a:cs typeface="Times New Roman" panose="02020603050405020304" pitchFamily="18" charset="0"/>
              </a:rPr>
              <a:t>Yararlanan Taşınmaz Malikinin </a:t>
            </a:r>
            <a:r>
              <a:rPr lang="tr-TR" sz="3600" dirty="0">
                <a:latin typeface="Times New Roman" panose="02020603050405020304" pitchFamily="18" charset="0"/>
                <a:cs typeface="Times New Roman" panose="02020603050405020304" pitchFamily="18" charset="0"/>
              </a:rPr>
              <a:t>de olurunun </a:t>
            </a:r>
            <a:r>
              <a:rPr lang="tr-TR" sz="3600" dirty="0" smtClean="0">
                <a:latin typeface="Times New Roman" panose="02020603050405020304" pitchFamily="18" charset="0"/>
                <a:cs typeface="Times New Roman" panose="02020603050405020304" pitchFamily="18" charset="0"/>
              </a:rPr>
              <a:t>alınması gereklidir. </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11854594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a:latin typeface="Times New Roman" panose="02020603050405020304" pitchFamily="18" charset="0"/>
                <a:cs typeface="Times New Roman" panose="02020603050405020304" pitchFamily="18" charset="0"/>
              </a:rPr>
              <a:t>Eğer Yararlanan Taşınmaz </a:t>
            </a:r>
            <a:r>
              <a:rPr lang="tr-TR" sz="3600" b="1" i="1" dirty="0" smtClean="0">
                <a:latin typeface="Times New Roman" panose="02020603050405020304" pitchFamily="18" charset="0"/>
                <a:cs typeface="Times New Roman" panose="02020603050405020304" pitchFamily="18" charset="0"/>
              </a:rPr>
              <a:t>Maliki </a:t>
            </a:r>
            <a:r>
              <a:rPr lang="tr-TR" sz="3600" b="1" i="1" dirty="0">
                <a:latin typeface="Times New Roman" panose="02020603050405020304" pitchFamily="18" charset="0"/>
                <a:cs typeface="Times New Roman" panose="02020603050405020304" pitchFamily="18" charset="0"/>
              </a:rPr>
              <a:t>olur vermezse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İrtifakın sağladığı yararın ortadan kalkmış olduğunu belirleyen </a:t>
            </a:r>
            <a:r>
              <a:rPr lang="tr-TR" sz="3600" dirty="0">
                <a:latin typeface="Times New Roman" panose="02020603050405020304" pitchFamily="18" charset="0"/>
                <a:cs typeface="Times New Roman" panose="02020603050405020304" pitchFamily="18" charset="0"/>
              </a:rPr>
              <a:t>ve</a:t>
            </a:r>
            <a:r>
              <a:rPr lang="tr-TR" sz="3600" b="1" dirty="0">
                <a:latin typeface="Times New Roman" panose="02020603050405020304" pitchFamily="18" charset="0"/>
                <a:cs typeface="Times New Roman" panose="02020603050405020304" pitchFamily="18" charset="0"/>
              </a:rPr>
              <a:t> Terkini uygun bulan </a:t>
            </a:r>
            <a:r>
              <a:rPr lang="tr-TR" sz="3600" b="1" u="sng" dirty="0">
                <a:latin typeface="Times New Roman" panose="02020603050405020304" pitchFamily="18" charset="0"/>
                <a:cs typeface="Times New Roman" panose="02020603050405020304" pitchFamily="18" charset="0"/>
              </a:rPr>
              <a:t>Mahkeme Kararının </a:t>
            </a:r>
            <a:r>
              <a:rPr lang="tr-TR" sz="3600" b="1" dirty="0">
                <a:latin typeface="Times New Roman" panose="02020603050405020304" pitchFamily="18" charset="0"/>
                <a:cs typeface="Times New Roman" panose="02020603050405020304" pitchFamily="18" charset="0"/>
              </a:rPr>
              <a:t>aranması gerekir</a:t>
            </a:r>
            <a:r>
              <a:rPr lang="tr-TR" sz="3600" dirty="0">
                <a:latin typeface="Times New Roman" panose="02020603050405020304" pitchFamily="18" charset="0"/>
                <a:cs typeface="Times New Roman" panose="02020603050405020304" pitchFamily="18" charset="0"/>
              </a:rPr>
              <a:t>. </a:t>
            </a:r>
          </a:p>
          <a:p>
            <a:pPr algn="just"/>
            <a:r>
              <a:rPr lang="tr-TR" sz="3600" b="1" i="1" dirty="0">
                <a:latin typeface="Times New Roman" panose="02020603050405020304" pitchFamily="18" charset="0"/>
                <a:cs typeface="Times New Roman" panose="02020603050405020304" pitchFamily="18" charset="0"/>
              </a:rPr>
              <a:t>Yararlanan Taşınmaz ile yola cepheli olan Yüklü Taşınmazın Birleştirilmesi durumunda </a:t>
            </a:r>
            <a:r>
              <a:rPr lang="tr-TR" sz="3600" i="1" dirty="0">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Terkin için istemde bulunulmasına dahi gerek yoktur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Tapu Kütüğüne </a:t>
            </a:r>
            <a:r>
              <a:rPr lang="tr-TR" sz="3600" b="1" dirty="0" err="1">
                <a:latin typeface="Times New Roman" panose="02020603050405020304" pitchFamily="18" charset="0"/>
                <a:cs typeface="Times New Roman" panose="02020603050405020304" pitchFamily="18" charset="0"/>
              </a:rPr>
              <a:t>re’sen</a:t>
            </a:r>
            <a:r>
              <a:rPr lang="tr-TR" sz="3600" b="1" dirty="0">
                <a:latin typeface="Times New Roman" panose="02020603050405020304" pitchFamily="18" charset="0"/>
                <a:cs typeface="Times New Roman" panose="02020603050405020304" pitchFamily="18" charset="0"/>
              </a:rPr>
              <a:t> Terkin yapılmalıdır. </a:t>
            </a:r>
          </a:p>
          <a:p>
            <a:endParaRPr lang="tr-TR" sz="3600" dirty="0"/>
          </a:p>
        </p:txBody>
      </p:sp>
    </p:spTree>
    <p:extLst>
      <p:ext uri="{BB962C8B-B14F-4D97-AF65-F5344CB8AC3E}">
        <p14:creationId xmlns:p14="http://schemas.microsoft.com/office/powerpoint/2010/main" val="476727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MK m. 999 hükmünde belirtilen Taşınmazlar, </a:t>
            </a:r>
            <a:r>
              <a:rPr lang="tr-TR" dirty="0" smtClean="0">
                <a:latin typeface="Times New Roman" panose="02020603050405020304" pitchFamily="18" charset="0"/>
                <a:cs typeface="Times New Roman" panose="02020603050405020304" pitchFamily="18" charset="0"/>
              </a:rPr>
              <a:t>Özel Mülkiyete konu olmayacak Taşınmazlardır. (</a:t>
            </a:r>
            <a:r>
              <a:rPr lang="tr-TR" i="1" dirty="0" smtClean="0">
                <a:latin typeface="Times New Roman" panose="02020603050405020304" pitchFamily="18" charset="0"/>
                <a:cs typeface="Times New Roman" panose="02020603050405020304" pitchFamily="18" charset="0"/>
              </a:rPr>
              <a:t>TMK m. 715). </a:t>
            </a:r>
          </a:p>
          <a:p>
            <a:pPr algn="just"/>
            <a:r>
              <a:rPr lang="tr-TR" dirty="0" smtClean="0">
                <a:latin typeface="Times New Roman" panose="02020603050405020304" pitchFamily="18" charset="0"/>
                <a:cs typeface="Times New Roman" panose="02020603050405020304" pitchFamily="18" charset="0"/>
              </a:rPr>
              <a:t>Bunlar, </a:t>
            </a:r>
            <a:r>
              <a:rPr lang="tr-TR" b="1" dirty="0" smtClean="0">
                <a:latin typeface="Times New Roman" panose="02020603050405020304" pitchFamily="18" charset="0"/>
                <a:cs typeface="Times New Roman" panose="02020603050405020304" pitchFamily="18" charset="0"/>
              </a:rPr>
              <a:t>Sahipsiz Taşınmazlar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Kamu Hizmetine tahsis edilen Taşınmazlardır. </a:t>
            </a:r>
          </a:p>
          <a:p>
            <a:pPr algn="just"/>
            <a:r>
              <a:rPr lang="tr-TR" dirty="0" smtClean="0">
                <a:latin typeface="Times New Roman" panose="02020603050405020304" pitchFamily="18" charset="0"/>
                <a:cs typeface="Times New Roman" panose="02020603050405020304" pitchFamily="18" charset="0"/>
              </a:rPr>
              <a:t>Yol ve park yeri gibi </a:t>
            </a:r>
            <a:r>
              <a:rPr lang="tr-TR" b="1" dirty="0" smtClean="0">
                <a:latin typeface="Times New Roman" panose="02020603050405020304" pitchFamily="18" charset="0"/>
                <a:cs typeface="Times New Roman" panose="02020603050405020304" pitchFamily="18" charset="0"/>
              </a:rPr>
              <a:t>Orta Malı niteliğindeki Kamu Emlakinin </a:t>
            </a:r>
            <a:r>
              <a:rPr lang="tr-TR" dirty="0" smtClean="0">
                <a:latin typeface="Times New Roman" panose="02020603050405020304" pitchFamily="18" charset="0"/>
                <a:cs typeface="Times New Roman" panose="02020603050405020304" pitchFamily="18" charset="0"/>
              </a:rPr>
              <a:t>Tapu Siciline kaydı gerekmediği hususunda görüş birliği vardır. Fakat, Hastane, Okul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inaları gibi </a:t>
            </a:r>
            <a:r>
              <a:rPr lang="tr-TR" b="1" dirty="0" smtClean="0">
                <a:latin typeface="Times New Roman" panose="02020603050405020304" pitchFamily="18" charset="0"/>
                <a:cs typeface="Times New Roman" panose="02020603050405020304" pitchFamily="18" charset="0"/>
              </a:rPr>
              <a:t>Hizmet Mallarının </a:t>
            </a:r>
            <a:r>
              <a:rPr lang="tr-TR" dirty="0" smtClean="0">
                <a:latin typeface="Times New Roman" panose="02020603050405020304" pitchFamily="18" charset="0"/>
                <a:cs typeface="Times New Roman" panose="02020603050405020304" pitchFamily="18" charset="0"/>
              </a:rPr>
              <a:t>Tapu Siciline kaydı gerekeceği ileri sürülmektedir. </a:t>
            </a:r>
          </a:p>
          <a:p>
            <a:pPr marL="0" indent="0" algn="just">
              <a:buNone/>
            </a:pPr>
            <a:r>
              <a:rPr lang="tr-TR" dirty="0" smtClean="0"/>
              <a:t>(</a:t>
            </a:r>
            <a:r>
              <a:rPr lang="tr-TR" sz="2400" b="1" i="1" dirty="0" smtClean="0">
                <a:latin typeface="Times New Roman" panose="02020603050405020304" pitchFamily="18" charset="0"/>
                <a:cs typeface="Times New Roman" panose="02020603050405020304" pitchFamily="18" charset="0"/>
              </a:rPr>
              <a:t>Ertaş, </a:t>
            </a:r>
            <a:r>
              <a:rPr lang="tr-TR" sz="2400" i="1" dirty="0" smtClean="0">
                <a:latin typeface="Times New Roman" panose="02020603050405020304" pitchFamily="18" charset="0"/>
                <a:cs typeface="Times New Roman" panose="02020603050405020304" pitchFamily="18" charset="0"/>
              </a:rPr>
              <a:t>Eşya H., 11. B., s. 109)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16503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Birleşme </a:t>
            </a:r>
            <a:r>
              <a:rPr lang="tr-TR" sz="3600" b="1" dirty="0">
                <a:latin typeface="Times New Roman" panose="02020603050405020304" pitchFamily="18" charset="0"/>
                <a:cs typeface="Times New Roman" panose="02020603050405020304" pitchFamily="18" charset="0"/>
              </a:rPr>
              <a:t>halinde, </a:t>
            </a:r>
            <a:r>
              <a:rPr lang="tr-TR" sz="3600" b="1" i="1" dirty="0" smtClean="0">
                <a:latin typeface="Times New Roman" panose="02020603050405020304" pitchFamily="18" charset="0"/>
                <a:cs typeface="Times New Roman" panose="02020603050405020304" pitchFamily="18" charset="0"/>
              </a:rPr>
              <a:t>Birleştirilen Taşınmazlar </a:t>
            </a:r>
            <a:r>
              <a:rPr lang="tr-TR" sz="3600" b="1" i="1" dirty="0">
                <a:latin typeface="Times New Roman" panose="02020603050405020304" pitchFamily="18" charset="0"/>
                <a:cs typeface="Times New Roman" panose="02020603050405020304" pitchFamily="18" charset="0"/>
              </a:rPr>
              <a:t>üzerindeki </a:t>
            </a:r>
            <a:r>
              <a:rPr lang="tr-TR" sz="3600" b="1" i="1" dirty="0" smtClean="0">
                <a:latin typeface="Times New Roman" panose="02020603050405020304" pitchFamily="18" charset="0"/>
                <a:cs typeface="Times New Roman" panose="02020603050405020304" pitchFamily="18" charset="0"/>
              </a:rPr>
              <a:t>Hak </a:t>
            </a:r>
            <a:r>
              <a:rPr lang="tr-TR" sz="3600" b="1" i="1" dirty="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Yükler </a:t>
            </a:r>
            <a:r>
              <a:rPr lang="tr-TR" sz="3600" b="1" dirty="0">
                <a:latin typeface="Times New Roman" panose="02020603050405020304" pitchFamily="18" charset="0"/>
                <a:cs typeface="Times New Roman" panose="02020603050405020304" pitchFamily="18" charset="0"/>
              </a:rPr>
              <a:t>yeni oluşan </a:t>
            </a:r>
            <a:r>
              <a:rPr lang="tr-TR" sz="3600" b="1" dirty="0" smtClean="0">
                <a:latin typeface="Times New Roman" panose="02020603050405020304" pitchFamily="18" charset="0"/>
                <a:cs typeface="Times New Roman" panose="02020603050405020304" pitchFamily="18" charset="0"/>
              </a:rPr>
              <a:t>Taşınmaz Malın Kütük Sayfasına </a:t>
            </a:r>
            <a:r>
              <a:rPr lang="tr-TR" sz="3600" b="1" dirty="0">
                <a:latin typeface="Times New Roman" panose="02020603050405020304" pitchFamily="18" charset="0"/>
                <a:cs typeface="Times New Roman" panose="02020603050405020304" pitchFamily="18" charset="0"/>
              </a:rPr>
              <a:t>aynen nakledilir. </a:t>
            </a:r>
          </a:p>
          <a:p>
            <a:pPr algn="just"/>
            <a:r>
              <a:rPr lang="tr-TR" sz="3600" b="1" dirty="0">
                <a:latin typeface="Times New Roman" panose="02020603050405020304" pitchFamily="18" charset="0"/>
                <a:cs typeface="Times New Roman" panose="02020603050405020304" pitchFamily="18" charset="0"/>
              </a:rPr>
              <a:t>Farklı kişilere ait </a:t>
            </a:r>
            <a:r>
              <a:rPr lang="tr-TR" sz="3600" b="1" dirty="0" smtClean="0">
                <a:latin typeface="Times New Roman" panose="02020603050405020304" pitchFamily="18" charset="0"/>
                <a:cs typeface="Times New Roman" panose="02020603050405020304" pitchFamily="18" charset="0"/>
              </a:rPr>
              <a:t>Taşınmazlar </a:t>
            </a:r>
            <a:r>
              <a:rPr lang="tr-TR" sz="3600" b="1" dirty="0">
                <a:latin typeface="Times New Roman" panose="02020603050405020304" pitchFamily="18" charset="0"/>
                <a:cs typeface="Times New Roman" panose="02020603050405020304" pitchFamily="18" charset="0"/>
              </a:rPr>
              <a:t>birleştirilmişse</a:t>
            </a:r>
            <a:r>
              <a:rPr lang="tr-TR" sz="3600" dirty="0">
                <a:latin typeface="Times New Roman" panose="02020603050405020304" pitchFamily="18" charset="0"/>
                <a:cs typeface="Times New Roman" panose="02020603050405020304" pitchFamily="18" charset="0"/>
              </a:rPr>
              <a:t>, nakledilen </a:t>
            </a:r>
            <a:r>
              <a:rPr lang="tr-TR" sz="3600" dirty="0" smtClean="0">
                <a:latin typeface="Times New Roman" panose="02020603050405020304" pitchFamily="18" charset="0"/>
                <a:cs typeface="Times New Roman" panose="02020603050405020304" pitchFamily="18" charset="0"/>
              </a:rPr>
              <a:t>Hakların </a:t>
            </a:r>
            <a:r>
              <a:rPr lang="tr-TR" sz="3600" dirty="0">
                <a:latin typeface="Times New Roman" panose="02020603050405020304" pitchFamily="18" charset="0"/>
                <a:cs typeface="Times New Roman" panose="02020603050405020304" pitchFamily="18" charset="0"/>
              </a:rPr>
              <a:t>ve </a:t>
            </a:r>
            <a:r>
              <a:rPr lang="tr-TR" sz="3600" dirty="0" smtClean="0">
                <a:latin typeface="Times New Roman" panose="02020603050405020304" pitchFamily="18" charset="0"/>
                <a:cs typeface="Times New Roman" panose="02020603050405020304" pitchFamily="18" charset="0"/>
              </a:rPr>
              <a:t>Yüklerin Paydaşlardan </a:t>
            </a:r>
            <a:r>
              <a:rPr lang="tr-TR" sz="3600" dirty="0">
                <a:latin typeface="Times New Roman" panose="02020603050405020304" pitchFamily="18" charset="0"/>
                <a:cs typeface="Times New Roman" panose="02020603050405020304" pitchFamily="18" charset="0"/>
              </a:rPr>
              <a:t>hangisine ait olduğu da ayrıca belirtilir ve eski sayfalar kapatılır (</a:t>
            </a:r>
            <a:r>
              <a:rPr lang="tr-TR" sz="3200" i="1" dirty="0">
                <a:latin typeface="Times New Roman" panose="02020603050405020304" pitchFamily="18" charset="0"/>
                <a:cs typeface="Times New Roman" panose="02020603050405020304" pitchFamily="18" charset="0"/>
              </a:rPr>
              <a:t>TST </a:t>
            </a:r>
            <a:r>
              <a:rPr lang="tr-TR" sz="3200" i="1" dirty="0" smtClean="0">
                <a:latin typeface="Times New Roman" panose="02020603050405020304" pitchFamily="18" charset="0"/>
                <a:cs typeface="Times New Roman" panose="02020603050405020304" pitchFamily="18" charset="0"/>
              </a:rPr>
              <a:t>m. 66 </a:t>
            </a:r>
            <a:r>
              <a:rPr lang="tr-TR" sz="3200" i="1" dirty="0">
                <a:latin typeface="Times New Roman" panose="02020603050405020304" pitchFamily="18" charset="0"/>
                <a:cs typeface="Times New Roman" panose="02020603050405020304" pitchFamily="18" charset="0"/>
              </a:rPr>
              <a:t>/ 5). </a:t>
            </a:r>
          </a:p>
          <a:p>
            <a:pPr marL="0" indent="0" algn="just">
              <a:buNone/>
            </a:pPr>
            <a:endParaRPr lang="tr-TR" dirty="0" smtClean="0"/>
          </a:p>
          <a:p>
            <a:pPr algn="just"/>
            <a:endParaRPr lang="tr-TR" dirty="0" smtClean="0"/>
          </a:p>
          <a:p>
            <a:endParaRPr lang="tr-TR" dirty="0"/>
          </a:p>
        </p:txBody>
      </p:sp>
    </p:spTree>
    <p:extLst>
      <p:ext uri="{BB962C8B-B14F-4D97-AF65-F5344CB8AC3E}">
        <p14:creationId xmlns:p14="http://schemas.microsoft.com/office/powerpoint/2010/main" val="118163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Nakledilen Haklar ve Yükler Pay üzerinde kurulabilen nitelikte 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bunların hangi Paydaşa ait olduğunun belirtilmesi bir anlam taşır. </a:t>
            </a:r>
          </a:p>
          <a:p>
            <a:pPr algn="just"/>
            <a:r>
              <a:rPr lang="tr-TR" sz="3200" b="1" dirty="0">
                <a:latin typeface="Times New Roman" panose="02020603050405020304" pitchFamily="18" charset="0"/>
                <a:cs typeface="Times New Roman" panose="02020603050405020304" pitchFamily="18" charset="0"/>
              </a:rPr>
              <a:t>Fakat Pay üzerinde kurulamayan Hak ve Yükler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örneğin bir Geçit İrtifakı</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Paylı Taşınmazın tümü üzerinde bir Yük teşkil </a:t>
            </a:r>
            <a:r>
              <a:rPr lang="tr-TR" sz="3200" b="1" dirty="0" smtClean="0">
                <a:latin typeface="Times New Roman" panose="02020603050405020304" pitchFamily="18" charset="0"/>
                <a:cs typeface="Times New Roman" panose="02020603050405020304" pitchFamily="18" charset="0"/>
              </a:rPr>
              <a:t>edeceği </a:t>
            </a:r>
            <a:r>
              <a:rPr lang="tr-TR" sz="3200" dirty="0" smtClean="0">
                <a:latin typeface="Times New Roman" panose="02020603050405020304" pitchFamily="18" charset="0"/>
                <a:cs typeface="Times New Roman" panose="02020603050405020304" pitchFamily="18" charset="0"/>
              </a:rPr>
              <a:t>için, </a:t>
            </a:r>
            <a:r>
              <a:rPr lang="tr-TR" sz="3200" dirty="0">
                <a:latin typeface="Times New Roman" panose="02020603050405020304" pitchFamily="18" charset="0"/>
                <a:cs typeface="Times New Roman" panose="02020603050405020304" pitchFamily="18" charset="0"/>
              </a:rPr>
              <a:t>bunun</a:t>
            </a:r>
            <a:r>
              <a:rPr lang="tr-TR" sz="3200" b="1" dirty="0">
                <a:latin typeface="Times New Roman" panose="02020603050405020304" pitchFamily="18" charset="0"/>
                <a:cs typeface="Times New Roman" panose="02020603050405020304" pitchFamily="18" charset="0"/>
              </a:rPr>
              <a:t> hangi Paydaşa ait bir Yük olduğunun belirtilmesine gerek olmamalıdır</a:t>
            </a:r>
            <a:r>
              <a:rPr lang="tr-TR" sz="3200" dirty="0">
                <a:latin typeface="Times New Roman" panose="02020603050405020304" pitchFamily="18" charset="0"/>
                <a:cs typeface="Times New Roman" panose="02020603050405020304" pitchFamily="18" charset="0"/>
              </a:rPr>
              <a:t>. </a:t>
            </a:r>
          </a:p>
          <a:p>
            <a:pPr marL="0" indent="0" algn="just">
              <a:buNone/>
            </a:pPr>
            <a:r>
              <a:rPr lang="tr-TR" sz="32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Sirmen</a:t>
            </a:r>
            <a:r>
              <a:rPr lang="tr-TR" sz="2400" b="1"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Eşya H., </a:t>
            </a:r>
            <a:r>
              <a:rPr lang="tr-TR" sz="2400" i="1" dirty="0" smtClean="0">
                <a:latin typeface="Times New Roman" panose="02020603050405020304" pitchFamily="18" charset="0"/>
                <a:cs typeface="Times New Roman" panose="02020603050405020304" pitchFamily="18" charset="0"/>
              </a:rPr>
              <a:t>7. </a:t>
            </a:r>
            <a:r>
              <a:rPr lang="tr-TR" sz="2400" i="1" dirty="0">
                <a:latin typeface="Times New Roman" panose="02020603050405020304" pitchFamily="18" charset="0"/>
                <a:cs typeface="Times New Roman" panose="02020603050405020304" pitchFamily="18" charset="0"/>
              </a:rPr>
              <a:t>B., s. </a:t>
            </a:r>
            <a:r>
              <a:rPr lang="tr-TR" sz="2400" i="1" dirty="0" smtClean="0">
                <a:latin typeface="Times New Roman" panose="02020603050405020304" pitchFamily="18" charset="0"/>
                <a:cs typeface="Times New Roman" panose="02020603050405020304" pitchFamily="18" charset="0"/>
              </a:rPr>
              <a:t>175, </a:t>
            </a:r>
            <a:r>
              <a:rPr lang="tr-TR" sz="2400" i="1" dirty="0" err="1">
                <a:latin typeface="Times New Roman" panose="02020603050405020304" pitchFamily="18" charset="0"/>
                <a:cs typeface="Times New Roman" panose="02020603050405020304" pitchFamily="18" charset="0"/>
              </a:rPr>
              <a:t>dn</a:t>
            </a:r>
            <a:r>
              <a:rPr lang="tr-TR" sz="2400" i="1" dirty="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362). </a:t>
            </a:r>
            <a:endParaRPr lang="tr-TR" sz="2400" i="1"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137713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Tapu Sicili Tüzüğü, </a:t>
            </a:r>
            <a:r>
              <a:rPr lang="tr-TR" b="1" dirty="0" smtClean="0">
                <a:latin typeface="Times New Roman" panose="02020603050405020304" pitchFamily="18" charset="0"/>
                <a:cs typeface="Times New Roman" panose="02020603050405020304" pitchFamily="18" charset="0"/>
              </a:rPr>
              <a:t>yeni Haklar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Yükler </a:t>
            </a:r>
            <a:r>
              <a:rPr lang="tr-TR" b="1" dirty="0">
                <a:latin typeface="Times New Roman" panose="02020603050405020304" pitchFamily="18" charset="0"/>
                <a:cs typeface="Times New Roman" panose="02020603050405020304" pitchFamily="18" charset="0"/>
              </a:rPr>
              <a:t>kurulmasına gerek </a:t>
            </a:r>
            <a:r>
              <a:rPr lang="tr-TR" b="1" dirty="0" smtClean="0">
                <a:latin typeface="Times New Roman" panose="02020603050405020304" pitchFamily="18" charset="0"/>
                <a:cs typeface="Times New Roman" panose="02020603050405020304" pitchFamily="18" charset="0"/>
              </a:rPr>
              <a:t>olmaksızın, </a:t>
            </a:r>
            <a:r>
              <a:rPr lang="tr-TR" b="1" i="1" dirty="0" smtClean="0">
                <a:latin typeface="Times New Roman" panose="02020603050405020304" pitchFamily="18" charset="0"/>
                <a:cs typeface="Times New Roman" panose="02020603050405020304" pitchFamily="18" charset="0"/>
              </a:rPr>
              <a:t>Taşınmaza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Parsel </a:t>
            </a:r>
            <a:r>
              <a:rPr lang="tr-TR" b="1" i="1" dirty="0">
                <a:latin typeface="Times New Roman" panose="02020603050405020304" pitchFamily="18" charset="0"/>
                <a:cs typeface="Times New Roman" panose="02020603050405020304" pitchFamily="18" charset="0"/>
              </a:rPr>
              <a:t>ilave edilerek </a:t>
            </a:r>
            <a:r>
              <a:rPr lang="tr-TR" b="1" i="1" dirty="0" smtClean="0">
                <a:latin typeface="Times New Roman" panose="02020603050405020304" pitchFamily="18" charset="0"/>
                <a:cs typeface="Times New Roman" panose="02020603050405020304" pitchFamily="18" charset="0"/>
              </a:rPr>
              <a:t>Yüzölçümünün Arttırılması </a:t>
            </a:r>
            <a:r>
              <a:rPr lang="tr-TR" b="1" i="1" dirty="0">
                <a:latin typeface="Times New Roman" panose="02020603050405020304" pitchFamily="18" charset="0"/>
                <a:cs typeface="Times New Roman" panose="02020603050405020304" pitchFamily="18" charset="0"/>
              </a:rPr>
              <a:t>durumunu </a:t>
            </a:r>
            <a:r>
              <a:rPr lang="tr-TR" b="1" dirty="0">
                <a:latin typeface="Times New Roman" panose="02020603050405020304" pitchFamily="18" charset="0"/>
                <a:cs typeface="Times New Roman" panose="02020603050405020304" pitchFamily="18" charset="0"/>
              </a:rPr>
              <a:t>dikkate almamıştır.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Oysa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10012 sayılı Tapu Sicili </a:t>
            </a:r>
            <a:r>
              <a:rPr lang="tr-TR" b="1" dirty="0" smtClean="0">
                <a:latin typeface="Times New Roman" panose="02020603050405020304" pitchFamily="18" charset="0"/>
                <a:cs typeface="Times New Roman" panose="02020603050405020304" pitchFamily="18" charset="0"/>
              </a:rPr>
              <a:t>Nizamnamesinde, </a:t>
            </a:r>
            <a:r>
              <a:rPr lang="tr-TR" dirty="0">
                <a:latin typeface="Times New Roman" panose="02020603050405020304" pitchFamily="18" charset="0"/>
                <a:cs typeface="Times New Roman" panose="02020603050405020304" pitchFamily="18" charset="0"/>
              </a:rPr>
              <a:t>bu konuda </a:t>
            </a:r>
            <a:r>
              <a:rPr lang="tr-TR" b="1" dirty="0" smtClean="0">
                <a:latin typeface="Times New Roman" panose="02020603050405020304" pitchFamily="18" charset="0"/>
                <a:cs typeface="Times New Roman" panose="02020603050405020304" pitchFamily="18" charset="0"/>
              </a:rPr>
              <a:t>Özel </a:t>
            </a:r>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Hüküm </a:t>
            </a:r>
            <a:r>
              <a:rPr lang="tr-TR" b="1" dirty="0">
                <a:latin typeface="Times New Roman" panose="02020603050405020304" pitchFamily="18" charset="0"/>
                <a:cs typeface="Times New Roman" panose="02020603050405020304" pitchFamily="18" charset="0"/>
              </a:rPr>
              <a:t>yer almaktaydı</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 Bu hükme göre, </a:t>
            </a:r>
            <a:r>
              <a:rPr lang="tr-TR" dirty="0">
                <a:latin typeface="Times New Roman" panose="02020603050405020304" pitchFamily="18" charset="0"/>
                <a:cs typeface="Times New Roman" panose="02020603050405020304" pitchFamily="18" charset="0"/>
              </a:rPr>
              <a:t>sadece </a:t>
            </a:r>
            <a:r>
              <a:rPr lang="tr-TR" dirty="0" smtClean="0">
                <a:latin typeface="Times New Roman" panose="02020603050405020304" pitchFamily="18" charset="0"/>
                <a:cs typeface="Times New Roman" panose="02020603050405020304" pitchFamily="18" charset="0"/>
              </a:rPr>
              <a:t>İlave Edilen Parsele </a:t>
            </a:r>
            <a:r>
              <a:rPr lang="tr-TR" dirty="0">
                <a:latin typeface="Times New Roman" panose="02020603050405020304" pitchFamily="18" charset="0"/>
                <a:cs typeface="Times New Roman" panose="02020603050405020304" pitchFamily="18" charset="0"/>
              </a:rPr>
              <a:t>ait </a:t>
            </a:r>
            <a:r>
              <a:rPr lang="tr-TR" dirty="0" smtClean="0">
                <a:latin typeface="Times New Roman" panose="02020603050405020304" pitchFamily="18" charset="0"/>
                <a:cs typeface="Times New Roman" panose="02020603050405020304" pitchFamily="18" charset="0"/>
              </a:rPr>
              <a:t>Sayfanın </a:t>
            </a:r>
            <a:r>
              <a:rPr lang="tr-TR" dirty="0">
                <a:latin typeface="Times New Roman" panose="02020603050405020304" pitchFamily="18" charset="0"/>
                <a:cs typeface="Times New Roman" panose="02020603050405020304" pitchFamily="18" charset="0"/>
              </a:rPr>
              <a:t>kapatılıp, büyüyen </a:t>
            </a:r>
            <a:r>
              <a:rPr lang="tr-TR" dirty="0" smtClean="0">
                <a:latin typeface="Times New Roman" panose="02020603050405020304" pitchFamily="18" charset="0"/>
                <a:cs typeface="Times New Roman" panose="02020603050405020304" pitchFamily="18" charset="0"/>
              </a:rPr>
              <a:t>Taşınmazın Sayfasında ise, Yüzölçümüne </a:t>
            </a:r>
            <a:r>
              <a:rPr lang="tr-TR" dirty="0">
                <a:latin typeface="Times New Roman" panose="02020603050405020304" pitchFamily="18" charset="0"/>
                <a:cs typeface="Times New Roman" panose="02020603050405020304" pitchFamily="18" charset="0"/>
              </a:rPr>
              <a:t>ait </a:t>
            </a:r>
            <a:r>
              <a:rPr lang="tr-TR" dirty="0" smtClean="0">
                <a:latin typeface="Times New Roman" panose="02020603050405020304" pitchFamily="18" charset="0"/>
                <a:cs typeface="Times New Roman" panose="02020603050405020304" pitchFamily="18" charset="0"/>
              </a:rPr>
              <a:t>Kaydın </a:t>
            </a:r>
            <a:r>
              <a:rPr lang="tr-TR" dirty="0">
                <a:latin typeface="Times New Roman" panose="02020603050405020304" pitchFamily="18" charset="0"/>
                <a:cs typeface="Times New Roman" panose="02020603050405020304" pitchFamily="18" charset="0"/>
              </a:rPr>
              <a:t>yeni duruma göre düzeltilmesi gerekmekteydi (</a:t>
            </a:r>
            <a:r>
              <a:rPr lang="tr-TR" b="1" i="1" dirty="0">
                <a:latin typeface="Times New Roman" panose="02020603050405020304" pitchFamily="18" charset="0"/>
                <a:cs typeface="Times New Roman" panose="02020603050405020304" pitchFamily="18" charset="0"/>
              </a:rPr>
              <a:t>TSN </a:t>
            </a:r>
            <a:r>
              <a:rPr lang="tr-TR" b="1" i="1" dirty="0" smtClean="0">
                <a:latin typeface="Times New Roman" panose="02020603050405020304" pitchFamily="18" charset="0"/>
                <a:cs typeface="Times New Roman" panose="02020603050405020304" pitchFamily="18" charset="0"/>
              </a:rPr>
              <a:t>m. 101</a:t>
            </a:r>
            <a:r>
              <a:rPr lang="tr-TR" b="1" i="1" dirty="0">
                <a:latin typeface="Times New Roman" panose="02020603050405020304" pitchFamily="18" charset="0"/>
                <a:cs typeface="Times New Roman" panose="02020603050405020304" pitchFamily="18" charset="0"/>
              </a:rPr>
              <a:t>). </a:t>
            </a:r>
            <a:endParaRPr lang="tr-TR" b="1" i="1" dirty="0" smtClean="0">
              <a:latin typeface="Times New Roman" panose="02020603050405020304" pitchFamily="18" charset="0"/>
              <a:cs typeface="Times New Roman" panose="02020603050405020304" pitchFamily="18" charset="0"/>
            </a:endParaRPr>
          </a:p>
          <a:p>
            <a:pPr marL="0" indent="0" algn="just">
              <a:buNone/>
            </a:pPr>
            <a:r>
              <a:rPr lang="tr-TR" b="1" i="1"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a:t>
            </a:r>
            <a:r>
              <a:rPr lang="tr-TR" sz="2400"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Eşya H., 7. B., s. 175 , </a:t>
            </a:r>
            <a:r>
              <a:rPr lang="tr-TR" sz="2400" i="1" dirty="0" err="1">
                <a:latin typeface="Times New Roman" panose="02020603050405020304" pitchFamily="18" charset="0"/>
                <a:cs typeface="Times New Roman" panose="02020603050405020304" pitchFamily="18" charset="0"/>
              </a:rPr>
              <a:t>dn</a:t>
            </a:r>
            <a:r>
              <a:rPr lang="tr-TR" sz="2400" i="1" dirty="0">
                <a:latin typeface="Times New Roman" panose="02020603050405020304" pitchFamily="18" charset="0"/>
                <a:cs typeface="Times New Roman" panose="02020603050405020304" pitchFamily="18" charset="0"/>
              </a:rPr>
              <a:t>. 363) </a:t>
            </a:r>
          </a:p>
          <a:p>
            <a:pPr marL="0" indent="0" algn="just">
              <a:buNone/>
            </a:pP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62241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i="1" dirty="0">
                <a:latin typeface="Times New Roman" panose="02020603050405020304" pitchFamily="18" charset="0"/>
                <a:cs typeface="Times New Roman" panose="02020603050405020304" pitchFamily="18" charset="0"/>
              </a:rPr>
              <a:t>Taksim</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ve</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Birleştirme </a:t>
            </a:r>
            <a:r>
              <a:rPr lang="tr-TR" sz="4000" b="1" dirty="0">
                <a:latin typeface="Times New Roman" panose="02020603050405020304" pitchFamily="18" charset="0"/>
                <a:cs typeface="Times New Roman" panose="02020603050405020304" pitchFamily="18" charset="0"/>
              </a:rPr>
              <a:t>yan yana bulunan Taşınmazlar için söz konusu olur.</a:t>
            </a:r>
          </a:p>
          <a:p>
            <a:pPr algn="just"/>
            <a:r>
              <a:rPr lang="tr-TR" sz="4000" dirty="0" smtClean="0">
                <a:latin typeface="Times New Roman" panose="02020603050405020304" pitchFamily="18" charset="0"/>
                <a:cs typeface="Times New Roman" panose="02020603050405020304" pitchFamily="18" charset="0"/>
              </a:rPr>
              <a:t>Ayrıca,</a:t>
            </a:r>
            <a:r>
              <a:rPr lang="tr-TR" sz="4000" b="1" dirty="0" smtClean="0">
                <a:latin typeface="Times New Roman" panose="02020603050405020304" pitchFamily="18" charset="0"/>
                <a:cs typeface="Times New Roman" panose="02020603050405020304" pitchFamily="18" charset="0"/>
              </a:rPr>
              <a:t> aynı </a:t>
            </a:r>
            <a:r>
              <a:rPr lang="tr-TR" sz="4000" b="1" dirty="0">
                <a:latin typeface="Times New Roman" panose="02020603050405020304" pitchFamily="18" charset="0"/>
                <a:cs typeface="Times New Roman" panose="02020603050405020304" pitchFamily="18" charset="0"/>
              </a:rPr>
              <a:t>Malikin, aynı Mıntıkada bulunan, fakat yan yana olmayan birden fazla Taşınmazlarının Aynı Sayfaya Kaydı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a:t>
            </a:r>
            <a:r>
              <a:rPr lang="tr-TR" sz="4000" i="1"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1000 / IV) </a:t>
            </a:r>
            <a:r>
              <a:rPr lang="tr-TR" sz="4000" b="1" dirty="0">
                <a:latin typeface="Times New Roman" panose="02020603050405020304" pitchFamily="18" charset="0"/>
                <a:cs typeface="Times New Roman" panose="02020603050405020304" pitchFamily="18" charset="0"/>
              </a:rPr>
              <a:t>vardır</a:t>
            </a:r>
            <a:r>
              <a:rPr lang="tr-TR" sz="4000" dirty="0">
                <a:latin typeface="Times New Roman" panose="02020603050405020304" pitchFamily="18" charset="0"/>
                <a:cs typeface="Times New Roman" panose="02020603050405020304" pitchFamily="18" charset="0"/>
              </a:rPr>
              <a:t> ki, </a:t>
            </a:r>
            <a:r>
              <a:rPr lang="tr-TR" sz="4000" b="1" dirty="0">
                <a:latin typeface="Times New Roman" panose="02020603050405020304" pitchFamily="18" charset="0"/>
                <a:cs typeface="Times New Roman" panose="02020603050405020304" pitchFamily="18" charset="0"/>
              </a:rPr>
              <a:t>buna</a:t>
            </a:r>
            <a:r>
              <a:rPr lang="tr-TR" sz="4000" dirty="0">
                <a:latin typeface="Times New Roman" panose="02020603050405020304" pitchFamily="18" charset="0"/>
                <a:cs typeface="Times New Roman" panose="02020603050405020304" pitchFamily="18" charset="0"/>
              </a:rPr>
              <a:t> da </a:t>
            </a:r>
            <a:r>
              <a:rPr lang="tr-TR" sz="4000" b="1" u="sng" dirty="0">
                <a:latin typeface="Times New Roman" panose="02020603050405020304" pitchFamily="18" charset="0"/>
                <a:cs typeface="Times New Roman" panose="02020603050405020304" pitchFamily="18" charset="0"/>
              </a:rPr>
              <a:t>Müşterek Sayfa </a:t>
            </a:r>
            <a:r>
              <a:rPr lang="tr-TR" sz="4000" b="1" dirty="0">
                <a:latin typeface="Times New Roman" panose="02020603050405020304" pitchFamily="18" charset="0"/>
                <a:cs typeface="Times New Roman" panose="02020603050405020304" pitchFamily="18" charset="0"/>
              </a:rPr>
              <a:t>denir.</a:t>
            </a:r>
          </a:p>
          <a:p>
            <a:pPr marL="0" indent="0">
              <a:buNone/>
            </a:pPr>
            <a:endParaRPr lang="tr-TR" sz="40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1216355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2890"/>
            <a:ext cx="10515600" cy="1633714"/>
          </a:xfrm>
        </p:spPr>
        <p:txBody>
          <a:bodyPr>
            <a:normAutofit fontScale="90000"/>
          </a:bodyPr>
          <a:lstStyle/>
          <a:p>
            <a:r>
              <a:rPr lang="tr-TR" b="1" dirty="0" smtClean="0">
                <a:latin typeface="Times New Roman" panose="02020603050405020304" pitchFamily="18" charset="0"/>
                <a:cs typeface="Times New Roman" panose="02020603050405020304" pitchFamily="18" charset="0"/>
              </a:rPr>
              <a:t>Taşınmazın Teşhisine Yarayan Bilgilerin Kaydı </a:t>
            </a:r>
            <a:r>
              <a:rPr lang="tr-TR" dirty="0" smtClean="0">
                <a:latin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cs typeface="Times New Roman" panose="02020603050405020304" pitchFamily="18" charset="0"/>
              </a:rPr>
            </a:br>
            <a:r>
              <a:rPr lang="tr-TR" b="1" dirty="0" smtClean="0"/>
              <a:t>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b="1" i="1" dirty="0" smtClean="0">
                <a:latin typeface="Times New Roman" panose="02020603050405020304" pitchFamily="18" charset="0"/>
                <a:cs typeface="Times New Roman" panose="02020603050405020304" pitchFamily="18" charset="0"/>
              </a:rPr>
              <a:t>,</a:t>
            </a:r>
            <a:r>
              <a:rPr lang="tr-TR" sz="2700" dirty="0" smtClean="0">
                <a:latin typeface="Times New Roman" panose="02020603050405020304" pitchFamily="18" charset="0"/>
                <a:cs typeface="Times New Roman" panose="02020603050405020304" pitchFamily="18" charset="0"/>
              </a:rPr>
              <a:t> Şekli Eşya H., 9. B., s. 334) </a:t>
            </a:r>
            <a:br>
              <a:rPr lang="tr-TR" sz="2700" dirty="0" smtClean="0">
                <a:latin typeface="Times New Roman" panose="02020603050405020304" pitchFamily="18" charset="0"/>
                <a:cs typeface="Times New Roman" panose="02020603050405020304" pitchFamily="18" charset="0"/>
              </a:rPr>
            </a:br>
            <a:r>
              <a:rPr lang="tr-TR" sz="2700" dirty="0" smtClean="0"/>
              <a:t/>
            </a:r>
            <a:br>
              <a:rPr lang="tr-TR" sz="2700" dirty="0" smtClean="0"/>
            </a:br>
            <a:endParaRPr lang="tr-TR" sz="2700"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Tapu Kütüğünün </a:t>
            </a:r>
            <a:r>
              <a:rPr lang="tr-TR" sz="3600" b="1" dirty="0">
                <a:latin typeface="Times New Roman" panose="02020603050405020304" pitchFamily="18" charset="0"/>
                <a:cs typeface="Times New Roman" panose="02020603050405020304" pitchFamily="18" charset="0"/>
              </a:rPr>
              <a:t>sol taraftaki sayfasının üst </a:t>
            </a:r>
            <a:r>
              <a:rPr lang="tr-TR" sz="3600" b="1" dirty="0" smtClean="0">
                <a:latin typeface="Times New Roman" panose="02020603050405020304" pitchFamily="18" charset="0"/>
                <a:cs typeface="Times New Roman" panose="02020603050405020304" pitchFamily="18" charset="0"/>
              </a:rPr>
              <a:t>kısmı, </a:t>
            </a:r>
            <a:r>
              <a:rPr lang="tr-TR" sz="3600" b="1" i="1" dirty="0" smtClean="0">
                <a:latin typeface="Times New Roman" panose="02020603050405020304" pitchFamily="18" charset="0"/>
                <a:cs typeface="Times New Roman" panose="02020603050405020304" pitchFamily="18" charset="0"/>
              </a:rPr>
              <a:t>Taşınmazın Teşhisine Yarayan Bilgilerin </a:t>
            </a:r>
            <a:r>
              <a:rPr lang="tr-TR" sz="3600" b="1" dirty="0">
                <a:latin typeface="Times New Roman" panose="02020603050405020304" pitchFamily="18" charset="0"/>
                <a:cs typeface="Times New Roman" panose="02020603050405020304" pitchFamily="18" charset="0"/>
              </a:rPr>
              <a:t>yazılmasına ayrılmıştır. </a:t>
            </a:r>
          </a:p>
          <a:p>
            <a:pPr algn="just"/>
            <a:r>
              <a:rPr lang="tr-TR" sz="3600" dirty="0">
                <a:latin typeface="Times New Roman" panose="02020603050405020304" pitchFamily="18" charset="0"/>
                <a:cs typeface="Times New Roman" panose="02020603050405020304" pitchFamily="18" charset="0"/>
              </a:rPr>
              <a:t>Bu </a:t>
            </a:r>
            <a:r>
              <a:rPr lang="tr-TR" sz="3600" dirty="0" smtClean="0">
                <a:latin typeface="Times New Roman" panose="02020603050405020304" pitchFamily="18" charset="0"/>
                <a:cs typeface="Times New Roman" panose="02020603050405020304" pitchFamily="18" charset="0"/>
              </a:rPr>
              <a:t>kısma, Taşınmazın Numarası</a:t>
            </a:r>
            <a:r>
              <a:rPr lang="tr-TR" sz="3600" dirty="0">
                <a:latin typeface="Times New Roman" panose="02020603050405020304" pitchFamily="18" charset="0"/>
                <a:cs typeface="Times New Roman" panose="02020603050405020304" pitchFamily="18" charset="0"/>
              </a:rPr>
              <a:t>, bulunduğu semt, </a:t>
            </a:r>
            <a:r>
              <a:rPr lang="tr-TR" sz="3600" dirty="0" smtClean="0">
                <a:latin typeface="Times New Roman" panose="02020603050405020304" pitchFamily="18" charset="0"/>
                <a:cs typeface="Times New Roman" panose="02020603050405020304" pitchFamily="18" charset="0"/>
              </a:rPr>
              <a:t>Yüzölçümü</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Evsafı</a:t>
            </a:r>
            <a:r>
              <a:rPr lang="tr-TR" sz="3600" dirty="0">
                <a:latin typeface="Times New Roman" panose="02020603050405020304" pitchFamily="18" charset="0"/>
                <a:cs typeface="Times New Roman" panose="02020603050405020304" pitchFamily="18" charset="0"/>
              </a:rPr>
              <a:t>, yani tarla mı, arsa mı, yoksa binalı mı olduğu, </a:t>
            </a:r>
            <a:r>
              <a:rPr lang="tr-TR" sz="3600" dirty="0" smtClean="0">
                <a:latin typeface="Times New Roman" panose="02020603050405020304" pitchFamily="18" charset="0"/>
                <a:cs typeface="Times New Roman" panose="02020603050405020304" pitchFamily="18" charset="0"/>
              </a:rPr>
              <a:t>Kadastrosu </a:t>
            </a:r>
            <a:r>
              <a:rPr lang="tr-TR" sz="3600" dirty="0">
                <a:latin typeface="Times New Roman" panose="02020603050405020304" pitchFamily="18" charset="0"/>
                <a:cs typeface="Times New Roman" panose="02020603050405020304" pitchFamily="18" charset="0"/>
              </a:rPr>
              <a:t>yapılmış ise </a:t>
            </a:r>
            <a:r>
              <a:rPr lang="tr-TR" sz="3600" dirty="0" smtClean="0">
                <a:latin typeface="Times New Roman" panose="02020603050405020304" pitchFamily="18" charset="0"/>
                <a:cs typeface="Times New Roman" panose="02020603050405020304" pitchFamily="18" charset="0"/>
              </a:rPr>
              <a:t>Pafta</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Ada </a:t>
            </a:r>
            <a:r>
              <a:rPr lang="tr-TR" sz="3600" dirty="0">
                <a:latin typeface="Times New Roman" panose="02020603050405020304" pitchFamily="18" charset="0"/>
                <a:cs typeface="Times New Roman" panose="02020603050405020304" pitchFamily="18" charset="0"/>
              </a:rPr>
              <a:t>ve </a:t>
            </a:r>
            <a:r>
              <a:rPr lang="tr-TR" sz="3600" dirty="0" smtClean="0">
                <a:latin typeface="Times New Roman" panose="02020603050405020304" pitchFamily="18" charset="0"/>
                <a:cs typeface="Times New Roman" panose="02020603050405020304" pitchFamily="18" charset="0"/>
              </a:rPr>
              <a:t>Parsel </a:t>
            </a:r>
            <a:r>
              <a:rPr lang="tr-TR" sz="3600" dirty="0">
                <a:latin typeface="Times New Roman" panose="02020603050405020304" pitchFamily="18" charset="0"/>
                <a:cs typeface="Times New Roman" panose="02020603050405020304" pitchFamily="18" charset="0"/>
              </a:rPr>
              <a:t>numaraları, </a:t>
            </a:r>
            <a:r>
              <a:rPr lang="tr-TR" sz="3600" dirty="0" smtClean="0">
                <a:latin typeface="Times New Roman" panose="02020603050405020304" pitchFamily="18" charset="0"/>
                <a:cs typeface="Times New Roman" panose="02020603050405020304" pitchFamily="18" charset="0"/>
              </a:rPr>
              <a:t>Kadastrosu </a:t>
            </a:r>
            <a:r>
              <a:rPr lang="tr-TR" sz="3600" dirty="0">
                <a:latin typeface="Times New Roman" panose="02020603050405020304" pitchFamily="18" charset="0"/>
                <a:cs typeface="Times New Roman" panose="02020603050405020304" pitchFamily="18" charset="0"/>
              </a:rPr>
              <a:t>yapılmamış </a:t>
            </a:r>
            <a:r>
              <a:rPr lang="tr-TR" sz="3600" dirty="0" smtClean="0">
                <a:latin typeface="Times New Roman" panose="02020603050405020304" pitchFamily="18" charset="0"/>
                <a:cs typeface="Times New Roman" panose="02020603050405020304" pitchFamily="18" charset="0"/>
              </a:rPr>
              <a:t>ise, Sınırları </a:t>
            </a:r>
            <a:r>
              <a:rPr lang="tr-TR" sz="3600" dirty="0">
                <a:latin typeface="Times New Roman" panose="02020603050405020304" pitchFamily="18" charset="0"/>
                <a:cs typeface="Times New Roman" panose="02020603050405020304" pitchFamily="18" charset="0"/>
              </a:rPr>
              <a:t>yazılır. </a:t>
            </a:r>
          </a:p>
          <a:p>
            <a:pPr marL="0" indent="0">
              <a:buNone/>
            </a:pPr>
            <a:endParaRPr lang="tr-TR" dirty="0"/>
          </a:p>
          <a:p>
            <a:endParaRPr lang="tr-TR" dirty="0"/>
          </a:p>
        </p:txBody>
      </p:sp>
    </p:spTree>
    <p:extLst>
      <p:ext uri="{BB962C8B-B14F-4D97-AF65-F5344CB8AC3E}">
        <p14:creationId xmlns:p14="http://schemas.microsoft.com/office/powerpoint/2010/main" val="11848752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Anılan Kayıtlardan </a:t>
            </a:r>
            <a:r>
              <a:rPr lang="tr-TR" sz="3200" dirty="0">
                <a:latin typeface="Times New Roman" panose="02020603050405020304" pitchFamily="18" charset="0"/>
                <a:cs typeface="Times New Roman" panose="02020603050405020304" pitchFamily="18" charset="0"/>
              </a:rPr>
              <a:t>sadece </a:t>
            </a:r>
            <a:r>
              <a:rPr lang="tr-TR" sz="3200" i="1" dirty="0">
                <a:latin typeface="Times New Roman" panose="02020603050405020304" pitchFamily="18" charset="0"/>
                <a:cs typeface="Times New Roman" panose="02020603050405020304" pitchFamily="18" charset="0"/>
              </a:rPr>
              <a:t>T</a:t>
            </a:r>
            <a:r>
              <a:rPr lang="tr-TR" sz="3200" b="1" i="1" dirty="0">
                <a:latin typeface="Times New Roman" panose="02020603050405020304" pitchFamily="18" charset="0"/>
                <a:cs typeface="Times New Roman" panose="02020603050405020304" pitchFamily="18" charset="0"/>
              </a:rPr>
              <a:t>aşınmazın Yüzölçümüne İlişkin Bilgiler, </a:t>
            </a:r>
            <a:r>
              <a:rPr lang="tr-TR" sz="3200" b="1" dirty="0">
                <a:latin typeface="Times New Roman" panose="02020603050405020304" pitchFamily="18" charset="0"/>
                <a:cs typeface="Times New Roman" panose="02020603050405020304" pitchFamily="18" charset="0"/>
              </a:rPr>
              <a:t>hukuki değer taşır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Tapu Siciline ilişkin ilkelere tabi olur (</a:t>
            </a:r>
            <a:r>
              <a:rPr lang="tr-TR" sz="3200" i="1" dirty="0">
                <a:latin typeface="Times New Roman" panose="02020603050405020304" pitchFamily="18" charset="0"/>
                <a:cs typeface="Times New Roman" panose="02020603050405020304" pitchFamily="18" charset="0"/>
              </a:rPr>
              <a:t>TBK m. 244</a:t>
            </a:r>
            <a:r>
              <a:rPr lang="tr-TR" sz="3200" dirty="0">
                <a:latin typeface="Times New Roman" panose="02020603050405020304" pitchFamily="18" charset="0"/>
                <a:cs typeface="Times New Roman" panose="02020603050405020304" pitchFamily="18" charset="0"/>
              </a:rPr>
              <a:t>).</a:t>
            </a:r>
          </a:p>
          <a:p>
            <a:pPr algn="just"/>
            <a:r>
              <a:rPr lang="tr-TR" sz="3200" dirty="0" smtClean="0">
                <a:latin typeface="Times New Roman" panose="02020603050405020304" pitchFamily="18" charset="0"/>
                <a:cs typeface="Times New Roman" panose="02020603050405020304" pitchFamily="18" charset="0"/>
              </a:rPr>
              <a:t>Bu bağlamda, sadece </a:t>
            </a:r>
            <a:r>
              <a:rPr lang="tr-TR" sz="3200" b="1" dirty="0">
                <a:latin typeface="Times New Roman" panose="02020603050405020304" pitchFamily="18" charset="0"/>
                <a:cs typeface="Times New Roman" panose="02020603050405020304" pitchFamily="18" charset="0"/>
              </a:rPr>
              <a:t>Taşınmazın Yüzölçümüne İlişkin Bilgiler, </a:t>
            </a:r>
            <a:r>
              <a:rPr lang="tr-TR" sz="3200" b="1" i="1" dirty="0" err="1">
                <a:latin typeface="Times New Roman" panose="02020603050405020304" pitchFamily="18" charset="0"/>
                <a:cs typeface="Times New Roman" panose="02020603050405020304" pitchFamily="18" charset="0"/>
              </a:rPr>
              <a:t>İyiniyetle</a:t>
            </a:r>
            <a:r>
              <a:rPr lang="tr-TR" sz="3200" b="1" i="1" dirty="0">
                <a:latin typeface="Times New Roman" panose="02020603050405020304" pitchFamily="18" charset="0"/>
                <a:cs typeface="Times New Roman" panose="02020603050405020304" pitchFamily="18" charset="0"/>
              </a:rPr>
              <a:t> İktisaba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Satıcının ve Devletin Sorumluluğuna </a:t>
            </a:r>
            <a:r>
              <a:rPr lang="tr-TR" sz="3200" b="1" dirty="0">
                <a:latin typeface="Times New Roman" panose="02020603050405020304" pitchFamily="18" charset="0"/>
                <a:cs typeface="Times New Roman" panose="02020603050405020304" pitchFamily="18" charset="0"/>
              </a:rPr>
              <a:t>yol açar. </a:t>
            </a:r>
          </a:p>
          <a:p>
            <a:pPr algn="just"/>
            <a:r>
              <a:rPr lang="tr-TR" sz="3200" b="1" dirty="0">
                <a:latin typeface="Times New Roman" panose="02020603050405020304" pitchFamily="18" charset="0"/>
                <a:cs typeface="Times New Roman" panose="02020603050405020304" pitchFamily="18" charset="0"/>
              </a:rPr>
              <a:t>Bunun dışında kalan Kayıtlar ise</a:t>
            </a:r>
            <a:r>
              <a:rPr lang="tr-TR" sz="3200" dirty="0">
                <a:latin typeface="Times New Roman" panose="02020603050405020304" pitchFamily="18" charset="0"/>
                <a:cs typeface="Times New Roman" panose="02020603050405020304" pitchFamily="18" charset="0"/>
              </a:rPr>
              <a:t>, Basit Malumat türünden olup Kurucu ve Bağlayıcı Sonuçlar doğurmazlar. </a:t>
            </a:r>
          </a:p>
        </p:txBody>
      </p:sp>
    </p:spTree>
    <p:extLst>
      <p:ext uri="{BB962C8B-B14F-4D97-AF65-F5344CB8AC3E}">
        <p14:creationId xmlns:p14="http://schemas.microsoft.com/office/powerpoint/2010/main" val="957162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t>Kamu Malları </a:t>
            </a:r>
            <a:br>
              <a:rPr lang="tr-TR" sz="4000" b="1" dirty="0" smtClean="0"/>
            </a:br>
            <a:r>
              <a:rPr lang="tr-TR" sz="4000" dirty="0" smtClean="0"/>
              <a:t>(</a:t>
            </a:r>
            <a:r>
              <a:rPr lang="tr-TR" sz="3600" b="1" i="1" dirty="0" smtClean="0"/>
              <a:t>Hizmet Malları- Orta Malları </a:t>
            </a:r>
            <a:r>
              <a:rPr lang="tr-TR" sz="3600" dirty="0" smtClean="0"/>
              <a:t>ve </a:t>
            </a:r>
            <a:r>
              <a:rPr lang="tr-TR" sz="3600" b="1" i="1" dirty="0" smtClean="0"/>
              <a:t>Sahipsiz Mallar</a:t>
            </a:r>
            <a:r>
              <a:rPr lang="tr-TR" sz="3600" dirty="0" smtClean="0"/>
              <a:t>)</a:t>
            </a:r>
            <a:endParaRPr lang="tr-TR" sz="3600"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Kamu Malları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Hizmet Malları, Orta Malları </a:t>
            </a:r>
            <a:r>
              <a:rPr lang="tr-TR" sz="3600" dirty="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Sahipsiz Mallar </a:t>
            </a:r>
            <a:r>
              <a:rPr lang="tr-TR" sz="3600" dirty="0" smtClean="0">
                <a:latin typeface="Times New Roman" panose="02020603050405020304" pitchFamily="18" charset="0"/>
                <a:cs typeface="Times New Roman" panose="02020603050405020304" pitchFamily="18" charset="0"/>
              </a:rPr>
              <a:t>olarak </a:t>
            </a:r>
            <a:r>
              <a:rPr lang="tr-TR" sz="3600" dirty="0">
                <a:latin typeface="Times New Roman" panose="02020603050405020304" pitchFamily="18" charset="0"/>
                <a:cs typeface="Times New Roman" panose="02020603050405020304" pitchFamily="18" charset="0"/>
              </a:rPr>
              <a:t>üçlü bir ayırıma tabidir. </a:t>
            </a:r>
          </a:p>
          <a:p>
            <a:pPr algn="just"/>
            <a:r>
              <a:rPr lang="tr-TR" sz="3600" dirty="0">
                <a:latin typeface="Times New Roman" panose="02020603050405020304" pitchFamily="18" charset="0"/>
                <a:cs typeface="Times New Roman" panose="02020603050405020304" pitchFamily="18" charset="0"/>
              </a:rPr>
              <a:t>Bu M</a:t>
            </a:r>
            <a:r>
              <a:rPr lang="tr-TR" sz="3600" dirty="0" smtClean="0">
                <a:latin typeface="Times New Roman" panose="02020603050405020304" pitchFamily="18" charset="0"/>
                <a:cs typeface="Times New Roman" panose="02020603050405020304" pitchFamily="18" charset="0"/>
              </a:rPr>
              <a:t>allar, </a:t>
            </a:r>
            <a:r>
              <a:rPr lang="tr-TR" sz="3600" b="1" dirty="0">
                <a:latin typeface="Times New Roman" panose="02020603050405020304" pitchFamily="18" charset="0"/>
                <a:cs typeface="Times New Roman" panose="02020603050405020304" pitchFamily="18" charset="0"/>
              </a:rPr>
              <a:t>Kamu Malı niteliği taşıdığı sürece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Medeni Kanun’un uygulama alanı dışında </a:t>
            </a:r>
            <a:r>
              <a:rPr lang="tr-TR" sz="3600" dirty="0">
                <a:latin typeface="Times New Roman" panose="02020603050405020304" pitchFamily="18" charset="0"/>
                <a:cs typeface="Times New Roman" panose="02020603050405020304" pitchFamily="18" charset="0"/>
              </a:rPr>
              <a:t>kalır ve </a:t>
            </a:r>
            <a:r>
              <a:rPr lang="tr-TR" sz="3600" dirty="0" smtClean="0">
                <a:latin typeface="Times New Roman" panose="02020603050405020304" pitchFamily="18" charset="0"/>
                <a:cs typeface="Times New Roman" panose="02020603050405020304" pitchFamily="18" charset="0"/>
              </a:rPr>
              <a:t>dolayısıyla da bunlara ilişkin tescili gerekli bir Ayni </a:t>
            </a:r>
            <a:r>
              <a:rPr lang="tr-TR" sz="3600" dirty="0">
                <a:latin typeface="Times New Roman" panose="02020603050405020304" pitchFamily="18" charset="0"/>
                <a:cs typeface="Times New Roman" panose="02020603050405020304" pitchFamily="18" charset="0"/>
              </a:rPr>
              <a:t>H</a:t>
            </a:r>
            <a:r>
              <a:rPr lang="tr-TR" sz="3600" dirty="0" smtClean="0">
                <a:latin typeface="Times New Roman" panose="02020603050405020304" pitchFamily="18" charset="0"/>
                <a:cs typeface="Times New Roman" panose="02020603050405020304" pitchFamily="18" charset="0"/>
              </a:rPr>
              <a:t>ak olmadıkça, bunların </a:t>
            </a:r>
            <a:r>
              <a:rPr lang="tr-TR" sz="3600" b="1" dirty="0" smtClean="0">
                <a:latin typeface="Times New Roman" panose="02020603050405020304" pitchFamily="18" charset="0"/>
                <a:cs typeface="Times New Roman" panose="02020603050405020304" pitchFamily="18" charset="0"/>
              </a:rPr>
              <a:t>Tapu Kütüğüne </a:t>
            </a:r>
            <a:r>
              <a:rPr lang="tr-TR" sz="3600" b="1" dirty="0">
                <a:latin typeface="Times New Roman" panose="02020603050405020304" pitchFamily="18" charset="0"/>
                <a:cs typeface="Times New Roman" panose="02020603050405020304" pitchFamily="18" charset="0"/>
              </a:rPr>
              <a:t>kaydedilmesine gerek yoktur.</a:t>
            </a:r>
          </a:p>
          <a:p>
            <a:pPr marL="0" indent="0">
              <a:buNone/>
            </a:pPr>
            <a:endParaRPr lang="tr-TR" dirty="0"/>
          </a:p>
        </p:txBody>
      </p:sp>
    </p:spTree>
    <p:extLst>
      <p:ext uri="{BB962C8B-B14F-4D97-AF65-F5344CB8AC3E}">
        <p14:creationId xmlns:p14="http://schemas.microsoft.com/office/powerpoint/2010/main" val="68848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Kamu Malı niteliğini bir Tahsis işlemi sonucu kazanan Hizmet Malları ve Orta Malları, </a:t>
            </a:r>
            <a:r>
              <a:rPr lang="tr-TR" sz="3600" b="1" i="1" dirty="0">
                <a:latin typeface="Times New Roman" panose="02020603050405020304" pitchFamily="18" charset="0"/>
                <a:cs typeface="Times New Roman" panose="02020603050405020304" pitchFamily="18" charset="0"/>
              </a:rPr>
              <a:t>Tahsisten Önce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Tahsis İşlemi ortadan kaldırıldıktan sonra </a:t>
            </a:r>
            <a:r>
              <a:rPr lang="tr-TR" sz="3600" b="1" dirty="0">
                <a:latin typeface="Times New Roman" panose="02020603050405020304" pitchFamily="18" charset="0"/>
                <a:cs typeface="Times New Roman" panose="02020603050405020304" pitchFamily="18" charset="0"/>
              </a:rPr>
              <a:t>Özel Mal durumundadır.</a:t>
            </a:r>
          </a:p>
          <a:p>
            <a:pPr algn="just"/>
            <a:r>
              <a:rPr lang="tr-TR" sz="3600" dirty="0">
                <a:latin typeface="Times New Roman" panose="02020603050405020304" pitchFamily="18" charset="0"/>
                <a:cs typeface="Times New Roman" panose="02020603050405020304" pitchFamily="18" charset="0"/>
              </a:rPr>
              <a:t>Bu bağlamda, belirtilen </a:t>
            </a:r>
            <a:r>
              <a:rPr lang="tr-TR" sz="3600" b="1" i="1" dirty="0">
                <a:latin typeface="Times New Roman" panose="02020603050405020304" pitchFamily="18" charset="0"/>
                <a:cs typeface="Times New Roman" panose="02020603050405020304" pitchFamily="18" charset="0"/>
              </a:rPr>
              <a:t>Hizmet Malları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Orta Mallarının </a:t>
            </a:r>
            <a:r>
              <a:rPr lang="tr-TR" sz="3600" dirty="0">
                <a:latin typeface="Times New Roman" panose="02020603050405020304" pitchFamily="18" charset="0"/>
                <a:cs typeface="Times New Roman" panose="02020603050405020304" pitchFamily="18" charset="0"/>
              </a:rPr>
              <a:t>artık </a:t>
            </a:r>
            <a:r>
              <a:rPr lang="tr-TR" sz="3600" b="1" dirty="0">
                <a:latin typeface="Times New Roman" panose="02020603050405020304" pitchFamily="18" charset="0"/>
                <a:cs typeface="Times New Roman" panose="02020603050405020304" pitchFamily="18" charset="0"/>
              </a:rPr>
              <a:t>Tapu Siciline kaydedilmesi gerekir. </a:t>
            </a:r>
          </a:p>
          <a:p>
            <a:pPr marL="0" indent="0">
              <a:buNone/>
            </a:pPr>
            <a:endParaRPr lang="tr-TR" sz="3600" dirty="0"/>
          </a:p>
        </p:txBody>
      </p:sp>
    </p:spTree>
    <p:extLst>
      <p:ext uri="{BB962C8B-B14F-4D97-AF65-F5344CB8AC3E}">
        <p14:creationId xmlns:p14="http://schemas.microsoft.com/office/powerpoint/2010/main" val="2015399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4400" b="1" dirty="0">
                <a:latin typeface="Times New Roman" panose="02020603050405020304" pitchFamily="18" charset="0"/>
                <a:cs typeface="Times New Roman" panose="02020603050405020304" pitchFamily="18" charset="0"/>
              </a:rPr>
              <a:t>5018 sayılı Kamu Mali Yönetim ve Kontrol Kanunu’nun 45. </a:t>
            </a:r>
            <a:r>
              <a:rPr lang="tr-TR" sz="4400" b="1" dirty="0" smtClean="0">
                <a:latin typeface="Times New Roman" panose="02020603050405020304" pitchFamily="18" charset="0"/>
                <a:cs typeface="Times New Roman" panose="02020603050405020304" pitchFamily="18" charset="0"/>
              </a:rPr>
              <a:t>maddesinin 1. fıkrasında,</a:t>
            </a:r>
            <a:r>
              <a:rPr lang="tr-TR" sz="4400" dirty="0" smtClean="0">
                <a:latin typeface="Times New Roman" panose="02020603050405020304" pitchFamily="18" charset="0"/>
                <a:cs typeface="Times New Roman" panose="02020603050405020304" pitchFamily="18" charset="0"/>
              </a:rPr>
              <a:t> Kamu Hizmetlerinin zorunlu </a:t>
            </a:r>
            <a:r>
              <a:rPr lang="tr-TR" sz="4400" dirty="0">
                <a:latin typeface="Times New Roman" panose="02020603050405020304" pitchFamily="18" charset="0"/>
                <a:cs typeface="Times New Roman" panose="02020603050405020304" pitchFamily="18" charset="0"/>
              </a:rPr>
              <a:t>kıldığı durumlarda edinilen </a:t>
            </a:r>
            <a:r>
              <a:rPr lang="tr-TR" sz="4400" dirty="0" smtClean="0">
                <a:latin typeface="Times New Roman" panose="02020603050405020304" pitchFamily="18" charset="0"/>
                <a:cs typeface="Times New Roman" panose="02020603050405020304" pitchFamily="18" charset="0"/>
              </a:rPr>
              <a:t>Taşınmazların Tapu Siciline </a:t>
            </a:r>
            <a:r>
              <a:rPr lang="tr-TR" sz="4400" dirty="0">
                <a:latin typeface="Times New Roman" panose="02020603050405020304" pitchFamily="18" charset="0"/>
                <a:cs typeface="Times New Roman" panose="02020603050405020304" pitchFamily="18" charset="0"/>
              </a:rPr>
              <a:t>kaydını </a:t>
            </a:r>
            <a:r>
              <a:rPr lang="tr-TR" sz="4400" dirty="0" smtClean="0">
                <a:latin typeface="Times New Roman" panose="02020603050405020304" pitchFamily="18" charset="0"/>
                <a:cs typeface="Times New Roman" panose="02020603050405020304" pitchFamily="18" charset="0"/>
              </a:rPr>
              <a:t>öngörülmüştür</a:t>
            </a:r>
            <a:r>
              <a:rPr lang="tr-TR" sz="4400" dirty="0">
                <a:latin typeface="Times New Roman" panose="02020603050405020304" pitchFamily="18" charset="0"/>
                <a:cs typeface="Times New Roman" panose="02020603050405020304" pitchFamily="18" charset="0"/>
              </a:rPr>
              <a:t>. </a:t>
            </a:r>
            <a:endParaRPr lang="tr-TR" sz="4400" dirty="0" smtClean="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57776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5018 sayılı Kanunun bu hükmüne rağmen, </a:t>
            </a:r>
            <a:r>
              <a:rPr lang="tr-TR" sz="3200" b="1" dirty="0">
                <a:latin typeface="Times New Roman" panose="02020603050405020304" pitchFamily="18" charset="0"/>
                <a:cs typeface="Times New Roman" panose="02020603050405020304" pitchFamily="18" charset="0"/>
              </a:rPr>
              <a:t>edinildiği sırada </a:t>
            </a:r>
            <a:r>
              <a:rPr lang="tr-TR" sz="3200" b="1" i="1" dirty="0">
                <a:latin typeface="Times New Roman" panose="02020603050405020304" pitchFamily="18" charset="0"/>
                <a:cs typeface="Times New Roman" panose="02020603050405020304" pitchFamily="18" charset="0"/>
              </a:rPr>
              <a:t>Özel Mal niteliğindeki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Taşınmaz</a:t>
            </a:r>
            <a:r>
              <a:rPr lang="tr-TR" sz="3200" b="1" dirty="0">
                <a:latin typeface="Times New Roman" panose="02020603050405020304" pitchFamily="18" charset="0"/>
                <a:cs typeface="Times New Roman" panose="02020603050405020304" pitchFamily="18" charset="0"/>
              </a:rPr>
              <a:t> tahsisle Kamu Malı niteliğini kazanır</a:t>
            </a:r>
            <a:r>
              <a:rPr lang="tr-TR" sz="3200" dirty="0">
                <a:latin typeface="Times New Roman" panose="02020603050405020304" pitchFamily="18" charset="0"/>
                <a:cs typeface="Times New Roman" panose="02020603050405020304" pitchFamily="18" charset="0"/>
              </a:rPr>
              <a:t> ise, </a:t>
            </a:r>
            <a:r>
              <a:rPr lang="tr-TR" sz="3200" b="1" i="1" dirty="0">
                <a:latin typeface="Times New Roman" panose="02020603050405020304" pitchFamily="18" charset="0"/>
                <a:cs typeface="Times New Roman" panose="02020603050405020304" pitchFamily="18" charset="0"/>
              </a:rPr>
              <a:t>kayda tabi olmayan bir Taşınmaza </a:t>
            </a:r>
            <a:r>
              <a:rPr lang="tr-TR" sz="3200" b="1" dirty="0">
                <a:latin typeface="Times New Roman" panose="02020603050405020304" pitchFamily="18" charset="0"/>
                <a:cs typeface="Times New Roman" panose="02020603050405020304" pitchFamily="18" charset="0"/>
              </a:rPr>
              <a:t>dönüştüğünden», </a:t>
            </a:r>
            <a:r>
              <a:rPr lang="tr-TR" sz="3200" dirty="0">
                <a:latin typeface="Times New Roman" panose="02020603050405020304" pitchFamily="18" charset="0"/>
                <a:cs typeface="Times New Roman" panose="02020603050405020304" pitchFamily="18" charset="0"/>
              </a:rPr>
              <a:t>Tapu Kütüğündeki </a:t>
            </a:r>
            <a:r>
              <a:rPr lang="tr-TR" sz="3200" b="1" dirty="0">
                <a:latin typeface="Times New Roman" panose="02020603050405020304" pitchFamily="18" charset="0"/>
                <a:cs typeface="Times New Roman" panose="02020603050405020304" pitchFamily="18" charset="0"/>
              </a:rPr>
              <a:t>kayıt terkin edilerek Taşınmaz, Tapu Sicilinden çıkarılır (</a:t>
            </a:r>
            <a:r>
              <a:rPr lang="tr-TR" sz="3200" i="1" dirty="0">
                <a:latin typeface="Times New Roman" panose="02020603050405020304" pitchFamily="18" charset="0"/>
                <a:cs typeface="Times New Roman" panose="02020603050405020304" pitchFamily="18" charset="0"/>
              </a:rPr>
              <a:t>MK m. 999 / II, TST m. 8 /3). </a:t>
            </a:r>
            <a:endParaRPr lang="tr-TR" sz="3200"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Bu duruma, </a:t>
            </a:r>
            <a:r>
              <a:rPr lang="tr-TR" sz="3200" dirty="0">
                <a:latin typeface="Times New Roman" panose="02020603050405020304" pitchFamily="18" charset="0"/>
                <a:cs typeface="Times New Roman" panose="02020603050405020304" pitchFamily="18" charset="0"/>
              </a:rPr>
              <a:t>Özel Mal niteliğindeki Taşınmazın üzerinde otoyol inşa edilmiş olması nedeniyle </a:t>
            </a:r>
            <a:r>
              <a:rPr lang="tr-TR" sz="3200" b="1" i="1" dirty="0">
                <a:latin typeface="Times New Roman" panose="02020603050405020304" pitchFamily="18" charset="0"/>
                <a:cs typeface="Times New Roman" panose="02020603050405020304" pitchFamily="18" charset="0"/>
              </a:rPr>
              <a:t>Orta Malı </a:t>
            </a:r>
            <a:r>
              <a:rPr lang="tr-TR" sz="3200" dirty="0">
                <a:latin typeface="Times New Roman" panose="02020603050405020304" pitchFamily="18" charset="0"/>
                <a:cs typeface="Times New Roman" panose="02020603050405020304" pitchFamily="18" charset="0"/>
              </a:rPr>
              <a:t>durumuna gelmesi </a:t>
            </a:r>
            <a:r>
              <a:rPr lang="tr-TR" sz="3200" b="1" dirty="0">
                <a:latin typeface="Times New Roman" panose="02020603050405020304" pitchFamily="18" charset="0"/>
                <a:cs typeface="Times New Roman" panose="02020603050405020304" pitchFamily="18" charset="0"/>
              </a:rPr>
              <a:t>örnek olarak </a:t>
            </a:r>
            <a:r>
              <a:rPr lang="tr-TR" sz="3200" dirty="0">
                <a:latin typeface="Times New Roman" panose="02020603050405020304" pitchFamily="18" charset="0"/>
                <a:cs typeface="Times New Roman" panose="02020603050405020304" pitchFamily="18" charset="0"/>
              </a:rPr>
              <a:t>gösterilmektedir. </a:t>
            </a:r>
          </a:p>
          <a:p>
            <a:pPr marL="0" indent="0">
              <a:buNone/>
            </a:pPr>
            <a:endParaRPr lang="tr-TR" sz="3200" dirty="0"/>
          </a:p>
        </p:txBody>
      </p:sp>
    </p:spTree>
    <p:extLst>
      <p:ext uri="{BB962C8B-B14F-4D97-AF65-F5344CB8AC3E}">
        <p14:creationId xmlns:p14="http://schemas.microsoft.com/office/powerpoint/2010/main" val="1516603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smtClean="0">
                <a:latin typeface="Times New Roman" panose="02020603050405020304" pitchFamily="18" charset="0"/>
                <a:cs typeface="Times New Roman" panose="02020603050405020304" pitchFamily="18" charset="0"/>
              </a:rPr>
              <a:t>Burada, </a:t>
            </a:r>
            <a:r>
              <a:rPr lang="tr-TR" sz="4000" b="1" dirty="0">
                <a:latin typeface="Times New Roman" panose="02020603050405020304" pitchFamily="18" charset="0"/>
                <a:cs typeface="Times New Roman" panose="02020603050405020304" pitchFamily="18" charset="0"/>
              </a:rPr>
              <a:t>Kamu Hizmetinin zorunlu kıldığı durumlarda edinilen Taşınmazların neler olduğunu</a:t>
            </a:r>
            <a:r>
              <a:rPr lang="tr-TR" sz="4000" dirty="0">
                <a:latin typeface="Times New Roman" panose="02020603050405020304" pitchFamily="18" charset="0"/>
                <a:cs typeface="Times New Roman" panose="02020603050405020304" pitchFamily="18" charset="0"/>
              </a:rPr>
              <a:t> ve bunların </a:t>
            </a:r>
            <a:r>
              <a:rPr lang="tr-TR" sz="4000" b="1" i="1" dirty="0">
                <a:latin typeface="Times New Roman" panose="02020603050405020304" pitchFamily="18" charset="0"/>
                <a:cs typeface="Times New Roman" panose="02020603050405020304" pitchFamily="18" charset="0"/>
              </a:rPr>
              <a:t>Tapu Siciline nasıl kaydedileceğini </a:t>
            </a:r>
            <a:r>
              <a:rPr lang="tr-TR" sz="4000" b="1" dirty="0">
                <a:latin typeface="Times New Roman" panose="02020603050405020304" pitchFamily="18" charset="0"/>
                <a:cs typeface="Times New Roman" panose="02020603050405020304" pitchFamily="18" charset="0"/>
              </a:rPr>
              <a:t>b</a:t>
            </a:r>
            <a:r>
              <a:rPr lang="tr-TR" sz="4000" dirty="0">
                <a:latin typeface="Times New Roman" panose="02020603050405020304" pitchFamily="18" charset="0"/>
                <a:cs typeface="Times New Roman" panose="02020603050405020304" pitchFamily="18" charset="0"/>
              </a:rPr>
              <a:t>elirlemek gerekir.</a:t>
            </a:r>
          </a:p>
          <a:p>
            <a:pPr algn="just"/>
            <a:r>
              <a:rPr lang="tr-TR" sz="4000" dirty="0">
                <a:latin typeface="Times New Roman" panose="02020603050405020304" pitchFamily="18" charset="0"/>
                <a:cs typeface="Times New Roman" panose="02020603050405020304" pitchFamily="18" charset="0"/>
              </a:rPr>
              <a:t>Bu belirlemeyi yapabilmek için ise, </a:t>
            </a:r>
            <a:r>
              <a:rPr lang="tr-TR" sz="4000" b="1" dirty="0">
                <a:latin typeface="Times New Roman" panose="02020603050405020304" pitchFamily="18" charset="0"/>
                <a:cs typeface="Times New Roman" panose="02020603050405020304" pitchFamily="18" charset="0"/>
              </a:rPr>
              <a:t>bu hükmü, 3402 sayı</a:t>
            </a:r>
            <a:r>
              <a:rPr lang="tr-TR" sz="4000" dirty="0">
                <a:latin typeface="Times New Roman" panose="02020603050405020304" pitchFamily="18" charset="0"/>
                <a:cs typeface="Times New Roman" panose="02020603050405020304" pitchFamily="18" charset="0"/>
              </a:rPr>
              <a:t>lı </a:t>
            </a:r>
            <a:r>
              <a:rPr lang="tr-TR" sz="4000" b="1" dirty="0">
                <a:latin typeface="Times New Roman" panose="02020603050405020304" pitchFamily="18" charset="0"/>
                <a:cs typeface="Times New Roman" panose="02020603050405020304" pitchFamily="18" charset="0"/>
              </a:rPr>
              <a:t>Kadastro Kanunu’nun 16. </a:t>
            </a:r>
            <a:r>
              <a:rPr lang="tr-TR" sz="4000" b="1" dirty="0" smtClean="0">
                <a:latin typeface="Times New Roman" panose="02020603050405020304" pitchFamily="18" charset="0"/>
                <a:cs typeface="Times New Roman" panose="02020603050405020304" pitchFamily="18" charset="0"/>
              </a:rPr>
              <a:t>maddesi </a:t>
            </a:r>
            <a:r>
              <a:rPr lang="tr-TR" sz="4000" dirty="0" smtClean="0">
                <a:latin typeface="Times New Roman" panose="02020603050405020304" pitchFamily="18" charset="0"/>
                <a:cs typeface="Times New Roman" panose="02020603050405020304" pitchFamily="18" charset="0"/>
              </a:rPr>
              <a:t>ile</a:t>
            </a:r>
            <a:r>
              <a:rPr lang="tr-TR" sz="4000" b="1" dirty="0" smtClean="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birlikte </a:t>
            </a:r>
            <a:r>
              <a:rPr lang="tr-TR" sz="4000" dirty="0">
                <a:latin typeface="Times New Roman" panose="02020603050405020304" pitchFamily="18" charset="0"/>
                <a:cs typeface="Times New Roman" panose="02020603050405020304" pitchFamily="18" charset="0"/>
              </a:rPr>
              <a:t>ele almak gerekir. </a:t>
            </a:r>
          </a:p>
          <a:p>
            <a:pPr marL="0" indent="0">
              <a:buNone/>
            </a:pPr>
            <a:endParaRPr lang="tr-TR" sz="4000" dirty="0"/>
          </a:p>
        </p:txBody>
      </p:sp>
    </p:spTree>
    <p:extLst>
      <p:ext uri="{BB962C8B-B14F-4D97-AF65-F5344CB8AC3E}">
        <p14:creationId xmlns:p14="http://schemas.microsoft.com/office/powerpoint/2010/main" val="24141564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1090</TotalTime>
  <Words>2862</Words>
  <Application>Microsoft Office PowerPoint</Application>
  <PresentationFormat>Geniş ekran</PresentationFormat>
  <Paragraphs>130</Paragraphs>
  <Slides>45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45</vt:i4>
      </vt:variant>
    </vt:vector>
  </HeadingPairs>
  <TitlesOfParts>
    <vt:vector size="50" baseType="lpstr">
      <vt:lpstr>Arial</vt:lpstr>
      <vt:lpstr>Calibri</vt:lpstr>
      <vt:lpstr>Calibri Light</vt:lpstr>
      <vt:lpstr>Times New Roman</vt:lpstr>
      <vt:lpstr>Office Teması</vt:lpstr>
      <vt:lpstr>  A.Ü.H.F.  3/A EŞYA HUKUKU DERS NOTLARI (İkinci Dönem – 1. Hafta) 19.2.2020  </vt:lpstr>
      <vt:lpstr>Kütüğe Kaydı Gerekmeyen Taşınmazlar (Sirmen, Eşya H., 7. B., s. 170 vd.; Oğuzman / Seliçi / Oktay- Özdemir, Eşya H., 17. B., s. 188 vd.; Ertaş, Eşya H, 11. B., s. 109 vd.)</vt:lpstr>
      <vt:lpstr>PowerPoint Sunusu</vt:lpstr>
      <vt:lpstr>PowerPoint Sunusu</vt:lpstr>
      <vt:lpstr>Kamu Malları  (Hizmet Malları- Orta Malları ve Sahipsiz Mallar)</vt:lpstr>
      <vt:lpstr>PowerPoint Sunusu</vt:lpstr>
      <vt:lpstr>PowerPoint Sunusu</vt:lpstr>
      <vt:lpstr>PowerPoint Sunusu</vt:lpstr>
      <vt:lpstr>PowerPoint Sunusu</vt:lpstr>
      <vt:lpstr>3402 sayılı Kadastro Kanunu’nun 16. maddesi </vt:lpstr>
      <vt:lpstr>PowerPoint Sunusu</vt:lpstr>
      <vt:lpstr>PowerPoint Sunusu</vt:lpstr>
      <vt:lpstr>PowerPoint Sunusu</vt:lpstr>
      <vt:lpstr>PowerPoint Sunusu</vt:lpstr>
      <vt:lpstr>PowerPoint Sunusu</vt:lpstr>
      <vt:lpstr>PowerPoint Sunusu</vt:lpstr>
      <vt:lpstr>Kayıtların Bölge Esasına Göre Yapılması   </vt:lpstr>
      <vt:lpstr>PowerPoint Sunusu</vt:lpstr>
      <vt:lpstr>PowerPoint Sunusu</vt:lpstr>
      <vt:lpstr>Ortak Sayfa</vt:lpstr>
      <vt:lpstr>PowerPoint Sunusu</vt:lpstr>
      <vt:lpstr>PowerPoint Sunusu</vt:lpstr>
      <vt:lpstr>Tapulu Taşınmazın Bölünmesi ve Birleştirilmesi  (Ünal / Başpınar, Şekli Eşya Hukuku, 9. Bası, Ankara 2017, s. 332-333; Sirmen, Eşya Hukuku, 7. Bası, Ankara 2019, s. 173- 175; Oğuzman / Seliçi / Oktay – Özdemir, Eşya Hukuku, 17 . Bası, İstanbul 2014, s. 193 vd. ; Oğuzman / Seliçi / Oktay- Özdemir, Eşya Hukuku, Kısaltılmış Ders Kitabı, 1. Bası, İstanbul 2018, s. 106- 107) </vt:lpstr>
      <vt:lpstr>Taksim (Bölünme) ve Birleştirme ile ilgili Çeşitli Kanunlardaki Hükümler</vt:lpstr>
      <vt:lpstr>PowerPoint Sunusu</vt:lpstr>
      <vt:lpstr>PowerPoint Sunusu</vt:lpstr>
      <vt:lpstr>PowerPoint Sunusu</vt:lpstr>
      <vt:lpstr>Bölünme </vt:lpstr>
      <vt:lpstr>PowerPoint Sunusu</vt:lpstr>
      <vt:lpstr>PowerPoint Sunusu</vt:lpstr>
      <vt:lpstr>Birleştirilme </vt:lpstr>
      <vt:lpstr>PowerPoint Sunusu</vt:lpstr>
      <vt:lpstr>Birleştirilme (Tevhit)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Taşınmazın Teşhisine Yarayan Bilgilerin Kaydı   (Ünal / Başpınar, Şekli Eşya H., 9. B., s. 334)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A.Ü.H.F.  3/A EŞYA HUKUKU DERS NOTLARI (12.Hafta- 9.12.2015)</dc:title>
  <dc:creator>user</dc:creator>
  <cp:lastModifiedBy>user</cp:lastModifiedBy>
  <cp:revision>252</cp:revision>
  <cp:lastPrinted>2020-02-17T10:10:07Z</cp:lastPrinted>
  <dcterms:created xsi:type="dcterms:W3CDTF">2015-12-08T18:28:49Z</dcterms:created>
  <dcterms:modified xsi:type="dcterms:W3CDTF">2020-04-01T22:23:55Z</dcterms:modified>
</cp:coreProperties>
</file>