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57" r:id="rId3"/>
    <p:sldId id="258" r:id="rId4"/>
    <p:sldId id="259" r:id="rId5"/>
    <p:sldId id="260" r:id="rId6"/>
    <p:sldId id="278" r:id="rId7"/>
    <p:sldId id="279" r:id="rId8"/>
    <p:sldId id="280" r:id="rId9"/>
    <p:sldId id="281" r:id="rId10"/>
    <p:sldId id="282" r:id="rId11"/>
    <p:sldId id="283" r:id="rId12"/>
    <p:sldId id="285" r:id="rId13"/>
    <p:sldId id="286" r:id="rId14"/>
    <p:sldId id="287" r:id="rId15"/>
    <p:sldId id="288" r:id="rId16"/>
    <p:sldId id="289" r:id="rId17"/>
    <p:sldId id="290" r:id="rId18"/>
    <p:sldId id="291" r:id="rId19"/>
    <p:sldId id="292" r:id="rId20"/>
    <p:sldId id="293" r:id="rId21"/>
    <p:sldId id="294" r:id="rId22"/>
    <p:sldId id="295" r:id="rId23"/>
    <p:sldId id="296" r:id="rId24"/>
    <p:sldId id="297" r:id="rId25"/>
    <p:sldId id="298" r:id="rId26"/>
    <p:sldId id="299" r:id="rId27"/>
    <p:sldId id="284" r:id="rId28"/>
    <p:sldId id="300" r:id="rId29"/>
    <p:sldId id="319" r:id="rId30"/>
    <p:sldId id="320" r:id="rId3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920" autoAdjust="0"/>
  </p:normalViewPr>
  <p:slideViewPr>
    <p:cSldViewPr>
      <p:cViewPr varScale="1">
        <p:scale>
          <a:sx n="50" d="100"/>
          <a:sy n="50" d="100"/>
        </p:scale>
        <p:origin x="1411" y="3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A4A267-361E-4047-9E25-6360DD5F7FD1}" type="datetimeFigureOut">
              <a:rPr lang="tr-TR" smtClean="0"/>
              <a:t>2.05.2019</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32EDFD-D2D3-4ABC-8137-6715CFEE28C2}" type="slidenum">
              <a:rPr lang="tr-TR" smtClean="0"/>
              <a:t>‹#›</a:t>
            </a:fld>
            <a:endParaRPr lang="tr-TR"/>
          </a:p>
        </p:txBody>
      </p:sp>
    </p:spTree>
    <p:extLst>
      <p:ext uri="{BB962C8B-B14F-4D97-AF65-F5344CB8AC3E}">
        <p14:creationId xmlns:p14="http://schemas.microsoft.com/office/powerpoint/2010/main" val="2520326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1143000" y="685800"/>
            <a:ext cx="4572000" cy="3429000"/>
          </a:xfrm>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A77557F-03C5-4309-BF7A-BE91AE8EAC87}" type="slidenum">
              <a:rPr lang="tr-TR" smtClean="0"/>
              <a:pPr/>
              <a:t>1</a:t>
            </a:fld>
            <a:endParaRPr lang="tr-TR"/>
          </a:p>
        </p:txBody>
      </p:sp>
    </p:spTree>
    <p:extLst>
      <p:ext uri="{BB962C8B-B14F-4D97-AF65-F5344CB8AC3E}">
        <p14:creationId xmlns:p14="http://schemas.microsoft.com/office/powerpoint/2010/main" val="13473333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4732EDFD-D2D3-4ABC-8137-6715CFEE28C2}" type="slidenum">
              <a:rPr lang="tr-TR" smtClean="0"/>
              <a:t>29</a:t>
            </a:fld>
            <a:endParaRPr lang="tr-TR"/>
          </a:p>
        </p:txBody>
      </p:sp>
    </p:spTree>
    <p:extLst>
      <p:ext uri="{BB962C8B-B14F-4D97-AF65-F5344CB8AC3E}">
        <p14:creationId xmlns:p14="http://schemas.microsoft.com/office/powerpoint/2010/main" val="21041864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Başlıklı Resim">
    <p:spTree>
      <p:nvGrpSpPr>
        <p:cNvPr id="1" name=""/>
        <p:cNvGrpSpPr/>
        <p:nvPr/>
      </p:nvGrpSpPr>
      <p:grpSpPr>
        <a:xfrm>
          <a:off x="0" y="0"/>
          <a:ext cx="0" cy="0"/>
          <a:chOff x="0" y="0"/>
          <a:chExt cx="0" cy="0"/>
        </a:xfrm>
      </p:grpSpPr>
      <p:sp>
        <p:nvSpPr>
          <p:cNvPr id="5" name="4 Dikdörtgen"/>
          <p:cNvSpPr>
            <a:spLocks noChangeArrowheads="1"/>
          </p:cNvSpPr>
          <p:nvPr/>
        </p:nvSpPr>
        <p:spPr bwMode="auto">
          <a:xfrm>
            <a:off x="0" y="3068960"/>
            <a:ext cx="1512000" cy="657353"/>
          </a:xfrm>
          <a:prstGeom prst="rect">
            <a:avLst/>
          </a:prstGeom>
          <a:solidFill>
            <a:schemeClr val="accent3">
              <a:lumMod val="60000"/>
              <a:lumOff val="40000"/>
            </a:schemeClr>
          </a:solidFill>
          <a:ln w="50800" cap="rnd" cmpd="dbl" algn="ctr">
            <a:noFill/>
            <a:miter lim="800000"/>
            <a:headEnd/>
            <a:tailEnd/>
          </a:ln>
        </p:spPr>
        <p:txBody>
          <a:bodyPr lIns="111063" tIns="55531" rIns="111063" bIns="55531" anchor="ctr"/>
          <a:lstStyle/>
          <a:p>
            <a:pPr algn="ctr" defTabSz="1111810" fontAlgn="auto">
              <a:spcBef>
                <a:spcPts val="0"/>
              </a:spcBef>
              <a:spcAft>
                <a:spcPts val="0"/>
              </a:spcAft>
              <a:defRPr/>
            </a:pPr>
            <a:endParaRPr lang="en-US" dirty="0">
              <a:solidFill>
                <a:schemeClr val="lt1"/>
              </a:solidFill>
              <a:latin typeface="+mn-lt"/>
              <a:cs typeface="+mn-cs"/>
            </a:endParaRPr>
          </a:p>
        </p:txBody>
      </p:sp>
      <p:sp>
        <p:nvSpPr>
          <p:cNvPr id="6" name="5 Dikdörtgen"/>
          <p:cNvSpPr>
            <a:spLocks noChangeArrowheads="1"/>
          </p:cNvSpPr>
          <p:nvPr/>
        </p:nvSpPr>
        <p:spPr bwMode="auto">
          <a:xfrm>
            <a:off x="1545866" y="3075929"/>
            <a:ext cx="7598142" cy="650384"/>
          </a:xfrm>
          <a:prstGeom prst="rect">
            <a:avLst/>
          </a:prstGeom>
          <a:solidFill>
            <a:schemeClr val="tx2">
              <a:lumMod val="60000"/>
              <a:lumOff val="40000"/>
            </a:schemeClr>
          </a:solidFill>
          <a:ln w="50800" cap="rnd" cmpd="dbl" algn="ctr">
            <a:noFill/>
            <a:miter lim="800000"/>
            <a:headEnd/>
            <a:tailEnd/>
          </a:ln>
        </p:spPr>
        <p:txBody>
          <a:bodyPr lIns="111063" tIns="55531" rIns="111063" bIns="55531" anchor="ctr"/>
          <a:lstStyle/>
          <a:p>
            <a:pPr algn="ctr" defTabSz="1111810" fontAlgn="auto">
              <a:spcBef>
                <a:spcPts val="0"/>
              </a:spcBef>
              <a:spcAft>
                <a:spcPts val="0"/>
              </a:spcAft>
              <a:defRPr/>
            </a:pPr>
            <a:endParaRPr lang="en-US" dirty="0">
              <a:solidFill>
                <a:schemeClr val="lt1"/>
              </a:solidFill>
              <a:latin typeface="+mn-lt"/>
              <a:cs typeface="+mn-cs"/>
            </a:endParaRPr>
          </a:p>
        </p:txBody>
      </p:sp>
      <p:sp>
        <p:nvSpPr>
          <p:cNvPr id="8" name="7 Dikdörtgen"/>
          <p:cNvSpPr/>
          <p:nvPr userDrawn="1"/>
        </p:nvSpPr>
        <p:spPr>
          <a:xfrm>
            <a:off x="1" y="3789040"/>
            <a:ext cx="9144000" cy="306896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97673" tIns="48836" rIns="97673" bIns="48836" anchor="ctr"/>
          <a:lstStyle/>
          <a:p>
            <a:pPr algn="ctr">
              <a:defRPr/>
            </a:pPr>
            <a:endParaRPr lang="tr-TR"/>
          </a:p>
        </p:txBody>
      </p:sp>
      <p:sp>
        <p:nvSpPr>
          <p:cNvPr id="4" name="3 Metin Yer Tutucusu"/>
          <p:cNvSpPr>
            <a:spLocks noGrp="1"/>
          </p:cNvSpPr>
          <p:nvPr>
            <p:ph type="body" sz="half" idx="2"/>
          </p:nvPr>
        </p:nvSpPr>
        <p:spPr>
          <a:xfrm>
            <a:off x="1600200" y="3823319"/>
            <a:ext cx="6716217" cy="685801"/>
          </a:xfrm>
          <a:prstGeom prst="rect">
            <a:avLst/>
          </a:prstGeom>
        </p:spPr>
        <p:txBody>
          <a:bodyPr/>
          <a:lstStyle>
            <a:lvl1pPr marL="0" indent="0">
              <a:buFontTx/>
              <a:buNone/>
              <a:defRPr sz="2100"/>
            </a:lvl1pPr>
            <a:lvl2pPr>
              <a:buFontTx/>
              <a:buNone/>
              <a:defRPr sz="1400"/>
            </a:lvl2pPr>
            <a:lvl3pPr>
              <a:buFontTx/>
              <a:buNone/>
              <a:defRPr sz="1200"/>
            </a:lvl3pPr>
            <a:lvl4pPr>
              <a:buFontTx/>
              <a:buNone/>
              <a:defRPr sz="1100"/>
            </a:lvl4pPr>
            <a:lvl5pPr>
              <a:buFontTx/>
              <a:buNone/>
              <a:defRPr sz="1100"/>
            </a:lvl5pPr>
          </a:lstStyle>
          <a:p>
            <a:pPr lvl="0"/>
            <a:r>
              <a:rPr lang="tr-TR"/>
              <a:t>Asıl metin stillerini düzenlemek için tıklatın</a:t>
            </a:r>
          </a:p>
        </p:txBody>
      </p:sp>
      <p:sp>
        <p:nvSpPr>
          <p:cNvPr id="2" name="1 Başlık"/>
          <p:cNvSpPr>
            <a:spLocks noGrp="1"/>
          </p:cNvSpPr>
          <p:nvPr>
            <p:ph type="title"/>
          </p:nvPr>
        </p:nvSpPr>
        <p:spPr>
          <a:xfrm>
            <a:off x="1687338" y="3160480"/>
            <a:ext cx="4252815" cy="434345"/>
          </a:xfrm>
          <a:prstGeom prst="rect">
            <a:avLst/>
          </a:prstGeom>
        </p:spPr>
        <p:txBody>
          <a:bodyPr/>
          <a:lstStyle>
            <a:lvl1pPr algn="l">
              <a:buNone/>
              <a:defRPr sz="3400" b="0">
                <a:solidFill>
                  <a:srgbClr val="FFFFFF"/>
                </a:solidFill>
              </a:defRPr>
            </a:lvl1pPr>
          </a:lstStyle>
          <a:p>
            <a:r>
              <a:rPr lang="tr-TR" dirty="0"/>
              <a:t>Asıl başlık stili için tıklatın</a:t>
            </a:r>
            <a:endParaRPr lang="en-US" dirty="0"/>
          </a:p>
        </p:txBody>
      </p:sp>
      <p:sp>
        <p:nvSpPr>
          <p:cNvPr id="9" name="11 Veri Yer Tutucusu"/>
          <p:cNvSpPr>
            <a:spLocks noGrp="1"/>
          </p:cNvSpPr>
          <p:nvPr>
            <p:ph type="dt" sz="half" idx="10"/>
          </p:nvPr>
        </p:nvSpPr>
        <p:spPr>
          <a:xfrm>
            <a:off x="6249018" y="6248990"/>
            <a:ext cx="2666185" cy="365128"/>
          </a:xfrm>
        </p:spPr>
        <p:txBody>
          <a:bodyPr/>
          <a:lstStyle>
            <a:lvl1pPr>
              <a:defRPr/>
            </a:lvl1pPr>
          </a:lstStyle>
          <a:p>
            <a:pPr>
              <a:defRPr/>
            </a:pPr>
            <a:fld id="{F4F5C2C6-4272-4991-B50C-12AA22C1C9DE}" type="datetime1">
              <a:rPr lang="tr-TR" smtClean="0"/>
              <a:pPr>
                <a:defRPr/>
              </a:pPr>
              <a:t>2.05.2019</a:t>
            </a:fld>
            <a:endParaRPr lang="tr-TR"/>
          </a:p>
        </p:txBody>
      </p:sp>
      <p:sp>
        <p:nvSpPr>
          <p:cNvPr id="10" name="13 Altbilgi Yer Tutucusu"/>
          <p:cNvSpPr>
            <a:spLocks noGrp="1"/>
          </p:cNvSpPr>
          <p:nvPr>
            <p:ph type="ftr" sz="quarter" idx="11"/>
          </p:nvPr>
        </p:nvSpPr>
        <p:spPr>
          <a:xfrm>
            <a:off x="1600272" y="6246202"/>
            <a:ext cx="4572001" cy="365128"/>
          </a:xfrm>
        </p:spPr>
        <p:txBody>
          <a:bodyPr/>
          <a:lstStyle>
            <a:lvl1pPr>
              <a:defRPr/>
            </a:lvl1pPr>
          </a:lstStyle>
          <a:p>
            <a:pPr>
              <a:defRPr/>
            </a:pPr>
            <a:endParaRPr lang="tr-TR" dirty="0"/>
          </a:p>
        </p:txBody>
      </p:sp>
      <p:sp>
        <p:nvSpPr>
          <p:cNvPr id="11" name="Unvan 1"/>
          <p:cNvSpPr txBox="1">
            <a:spLocks/>
          </p:cNvSpPr>
          <p:nvPr userDrawn="1"/>
        </p:nvSpPr>
        <p:spPr>
          <a:xfrm rot="19943020">
            <a:off x="23580" y="2740501"/>
            <a:ext cx="9096840" cy="1376998"/>
          </a:xfrm>
          <a:prstGeom prst="rect">
            <a:avLst/>
          </a:prstGeom>
          <a:noFill/>
          <a:ln>
            <a:noFill/>
          </a:ln>
        </p:spPr>
        <p:txBody>
          <a:bodyPr anchor="b">
            <a:normAutofit fontScale="77500" lnSpcReduction="20000"/>
          </a:bodyPr>
          <a:ls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tr-TR" sz="8800"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1083005"/>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
        <p:nvSpPr>
          <p:cNvPr id="5" name="Unvan 1"/>
          <p:cNvSpPr txBox="1">
            <a:spLocks/>
          </p:cNvSpPr>
          <p:nvPr userDrawn="1"/>
        </p:nvSpPr>
        <p:spPr>
          <a:xfrm rot="19943020">
            <a:off x="23580" y="2740501"/>
            <a:ext cx="9096840" cy="1376998"/>
          </a:xfrm>
          <a:prstGeom prst="rect">
            <a:avLst/>
          </a:prstGeom>
          <a:noFill/>
          <a:ln>
            <a:noFill/>
          </a:ln>
        </p:spPr>
        <p:txBody>
          <a:bodyPr anchor="b">
            <a:normAutofit fontScale="77500" lnSpcReduction="20000"/>
          </a:bodyPr>
          <a:ls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tr-TR" sz="8800"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2.05.2019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2.05.2019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Veri Yer Tutucusu"/>
          <p:cNvSpPr>
            <a:spLocks noGrp="1"/>
          </p:cNvSpPr>
          <p:nvPr>
            <p:ph type="dt" sz="quarter" idx="10"/>
          </p:nvPr>
        </p:nvSpPr>
        <p:spPr>
          <a:xfrm>
            <a:off x="7589478" y="6381328"/>
            <a:ext cx="1230994" cy="365128"/>
          </a:xfrm>
        </p:spPr>
        <p:txBody>
          <a:bodyPr/>
          <a:lstStyle/>
          <a:p>
            <a:pPr>
              <a:defRPr/>
            </a:pPr>
            <a:fld id="{83B264C0-35AC-412E-9356-0C6C68E5B980}" type="datetime1">
              <a:rPr lang="tr-TR" smtClean="0">
                <a:effectLst>
                  <a:outerShdw blurRad="38100" dist="38100" dir="2700000" algn="tl">
                    <a:srgbClr val="000000">
                      <a:alpha val="43137"/>
                    </a:srgbClr>
                  </a:outerShdw>
                </a:effectLst>
              </a:rPr>
              <a:pPr>
                <a:defRPr/>
              </a:pPr>
              <a:t>2.05.2019</a:t>
            </a:fld>
            <a:endParaRPr lang="tr-TR" dirty="0">
              <a:effectLst>
                <a:outerShdw blurRad="38100" dist="38100" dir="2700000" algn="tl">
                  <a:srgbClr val="000000">
                    <a:alpha val="43137"/>
                  </a:srgbClr>
                </a:outerShdw>
              </a:effectLst>
            </a:endParaRPr>
          </a:p>
        </p:txBody>
      </p:sp>
      <p:sp>
        <p:nvSpPr>
          <p:cNvPr id="6" name="5 Altbilgi Yer Tutucusu"/>
          <p:cNvSpPr>
            <a:spLocks noGrp="1"/>
          </p:cNvSpPr>
          <p:nvPr>
            <p:ph type="ftr" sz="quarter" idx="11"/>
          </p:nvPr>
        </p:nvSpPr>
        <p:spPr>
          <a:xfrm>
            <a:off x="107505" y="6381328"/>
            <a:ext cx="1812772" cy="365128"/>
          </a:xfrm>
        </p:spPr>
        <p:txBody>
          <a:bodyPr/>
          <a:lstStyle/>
          <a:p>
            <a:pPr>
              <a:defRPr/>
            </a:pPr>
            <a:endParaRPr lang="tr-TR" dirty="0">
              <a:effectLst>
                <a:outerShdw blurRad="38100" dist="38100" dir="2700000" algn="tl">
                  <a:srgbClr val="000000">
                    <a:alpha val="43137"/>
                  </a:srgbClr>
                </a:outerShdw>
              </a:effectLst>
            </a:endParaRPr>
          </a:p>
        </p:txBody>
      </p:sp>
      <p:sp>
        <p:nvSpPr>
          <p:cNvPr id="9" name="8 Dikdörtgen"/>
          <p:cNvSpPr/>
          <p:nvPr/>
        </p:nvSpPr>
        <p:spPr>
          <a:xfrm>
            <a:off x="2123728" y="3068960"/>
            <a:ext cx="6775728" cy="661720"/>
          </a:xfrm>
          <a:prstGeom prst="rect">
            <a:avLst/>
          </a:prstGeom>
          <a:noFill/>
        </p:spPr>
        <p:txBody>
          <a:bodyPr wrap="square" lIns="97673" tIns="0" rIns="97673" bIns="0" anchor="ctr" anchorCtr="0">
            <a:spAutoFit/>
            <a:scene3d>
              <a:camera prst="orthographicFront"/>
              <a:lightRig rig="soft" dir="t">
                <a:rot lat="0" lon="0" rev="10800000"/>
              </a:lightRig>
            </a:scene3d>
            <a:sp3d>
              <a:bevelT w="27940" h="12700"/>
              <a:contourClr>
                <a:srgbClr val="DDDDDD"/>
              </a:contourClr>
            </a:sp3d>
          </a:bodyPr>
          <a:lstStyle/>
          <a:p>
            <a:pPr algn="ctr">
              <a:defRPr/>
            </a:pPr>
            <a:r>
              <a:rPr lang="tr-TR" sz="4300" b="1" spc="161" dirty="0">
                <a:ln w="11430"/>
                <a:solidFill>
                  <a:srgbClr val="F8F8F8"/>
                </a:solidFill>
                <a:effectLst>
                  <a:outerShdw blurRad="38100" dist="38100" dir="2700000" algn="tl">
                    <a:srgbClr val="000000">
                      <a:alpha val="43137"/>
                    </a:srgbClr>
                  </a:outerShdw>
                </a:effectLst>
              </a:rPr>
              <a:t>ÖNBÜRO YÖNETİMİ</a:t>
            </a:r>
          </a:p>
        </p:txBody>
      </p:sp>
      <p:sp>
        <p:nvSpPr>
          <p:cNvPr id="7" name="1 Başlık"/>
          <p:cNvSpPr txBox="1">
            <a:spLocks/>
          </p:cNvSpPr>
          <p:nvPr/>
        </p:nvSpPr>
        <p:spPr bwMode="auto">
          <a:xfrm>
            <a:off x="1429893" y="404664"/>
            <a:ext cx="6245961" cy="231461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7673" tIns="48836" rIns="97673" bIns="48836">
            <a:spAutoFit/>
          </a:bodyPr>
          <a:lstStyle>
            <a:defPPr>
              <a:defRPr lang="tr-TR"/>
            </a:defPPr>
            <a:lvl1pPr algn="ctr">
              <a:lnSpc>
                <a:spcPct val="150000"/>
              </a:lnSpc>
              <a:defRPr sz="4300" b="1">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reflection blurRad="6350" stA="50000" endA="300" endPos="50000" dist="29997" dir="5400000" sy="-100000" algn="bl" rotWithShape="0"/>
                </a:effectLst>
              </a:defRPr>
            </a:lvl1pPr>
          </a:lstStyle>
          <a:p>
            <a:r>
              <a:rPr lang="tr-TR" sz="3200" dirty="0">
                <a:effectLst>
                  <a:outerShdw blurRad="50800" algn="tl" rotWithShape="0">
                    <a:srgbClr val="000000"/>
                  </a:outerShdw>
                  <a:reflection blurRad="12700" stA="17000" endPos="50000" dist="50800" dir="5400000" sy="-100000" algn="bl" rotWithShape="0"/>
                </a:effectLst>
              </a:rPr>
              <a:t>Ankara Üniversitesi </a:t>
            </a:r>
          </a:p>
          <a:p>
            <a:r>
              <a:rPr lang="tr-TR" sz="3200" dirty="0">
                <a:effectLst>
                  <a:outerShdw blurRad="50800" algn="tl" rotWithShape="0">
                    <a:srgbClr val="000000"/>
                  </a:outerShdw>
                  <a:reflection blurRad="12700" stA="17000" endPos="50000" dist="50800" dir="5400000" sy="-100000" algn="bl" rotWithShape="0"/>
                </a:effectLst>
              </a:rPr>
              <a:t>Beypazarı Meslek Yüksekokulu</a:t>
            </a:r>
          </a:p>
          <a:p>
            <a:r>
              <a:rPr lang="tr-TR" sz="3200" dirty="0">
                <a:effectLst>
                  <a:outerShdw blurRad="50800" algn="tl" rotWithShape="0">
                    <a:srgbClr val="000000"/>
                  </a:outerShdw>
                  <a:reflection blurRad="12700" stA="17000" endPos="50000" dist="50800" dir="5400000" sy="-100000" algn="bl" rotWithShape="0"/>
                </a:effectLst>
              </a:rPr>
              <a:t>Turizm ve Otel İşletmeciliği</a:t>
            </a:r>
          </a:p>
        </p:txBody>
      </p:sp>
      <p:sp>
        <p:nvSpPr>
          <p:cNvPr id="3" name="Dikdörtgen 2"/>
          <p:cNvSpPr/>
          <p:nvPr/>
        </p:nvSpPr>
        <p:spPr>
          <a:xfrm>
            <a:off x="107504" y="4437112"/>
            <a:ext cx="9036496" cy="2246769"/>
          </a:xfrm>
          <a:prstGeom prst="rect">
            <a:avLst/>
          </a:prstGeom>
        </p:spPr>
        <p:txBody>
          <a:bodyPr wrap="square">
            <a:spAutoFit/>
          </a:bodyPr>
          <a:lstStyle/>
          <a:p>
            <a:r>
              <a:rPr lang="tr-TR" sz="2800" b="1" dirty="0">
                <a:latin typeface="Times New Roman" panose="02020603050405020304" pitchFamily="18" charset="0"/>
                <a:cs typeface="Times New Roman" panose="02020603050405020304" pitchFamily="18" charset="0"/>
              </a:rPr>
              <a:t>Dersin kodu: </a:t>
            </a:r>
            <a:r>
              <a:rPr lang="tr-TR" sz="2800" dirty="0" smtClean="0">
                <a:latin typeface="Times New Roman" panose="02020603050405020304" pitchFamily="18" charset="0"/>
                <a:cs typeface="Times New Roman" panose="02020603050405020304" pitchFamily="18" charset="0"/>
              </a:rPr>
              <a:t>BTO249</a:t>
            </a:r>
            <a:endParaRPr lang="tr-TR" sz="2800" dirty="0">
              <a:latin typeface="Times New Roman" panose="02020603050405020304" pitchFamily="18" charset="0"/>
              <a:cs typeface="Times New Roman" panose="02020603050405020304" pitchFamily="18" charset="0"/>
            </a:endParaRPr>
          </a:p>
          <a:p>
            <a:r>
              <a:rPr lang="tr-TR" sz="2800" b="1" dirty="0">
                <a:latin typeface="Times New Roman" panose="02020603050405020304" pitchFamily="18" charset="0"/>
                <a:cs typeface="Times New Roman" panose="02020603050405020304" pitchFamily="18" charset="0"/>
              </a:rPr>
              <a:t>Sorumlu:</a:t>
            </a:r>
            <a:r>
              <a:rPr lang="tr-TR" sz="2800" dirty="0">
                <a:latin typeface="Times New Roman" panose="02020603050405020304" pitchFamily="18" charset="0"/>
                <a:cs typeface="Times New Roman" panose="02020603050405020304" pitchFamily="18" charset="0"/>
              </a:rPr>
              <a:t> </a:t>
            </a:r>
            <a:r>
              <a:rPr lang="tr-TR" sz="2800" dirty="0" err="1">
                <a:latin typeface="Times New Roman" panose="02020603050405020304" pitchFamily="18" charset="0"/>
                <a:cs typeface="Times New Roman" panose="02020603050405020304" pitchFamily="18" charset="0"/>
              </a:rPr>
              <a:t>Öğr</a:t>
            </a:r>
            <a:r>
              <a:rPr lang="tr-TR" sz="2800" dirty="0">
                <a:latin typeface="Times New Roman" panose="02020603050405020304" pitchFamily="18" charset="0"/>
                <a:cs typeface="Times New Roman" panose="02020603050405020304" pitchFamily="18" charset="0"/>
              </a:rPr>
              <a:t>. Gör. Fuat ATASOY</a:t>
            </a:r>
          </a:p>
          <a:p>
            <a:r>
              <a:rPr lang="tr-TR" sz="2800" b="1" dirty="0">
                <a:latin typeface="Times New Roman" panose="02020603050405020304" pitchFamily="18" charset="0"/>
                <a:cs typeface="Times New Roman" panose="02020603050405020304" pitchFamily="18" charset="0"/>
              </a:rPr>
              <a:t>Ünite:</a:t>
            </a:r>
            <a:r>
              <a:rPr lang="tr-TR" sz="2800" dirty="0">
                <a:latin typeface="Times New Roman" panose="02020603050405020304" pitchFamily="18" charset="0"/>
                <a:cs typeface="Times New Roman" panose="02020603050405020304" pitchFamily="18" charset="0"/>
              </a:rPr>
              <a:t> 10-1. kısım</a:t>
            </a:r>
          </a:p>
          <a:p>
            <a:r>
              <a:rPr lang="tr-TR" sz="2800" b="1" dirty="0">
                <a:latin typeface="Times New Roman" panose="02020603050405020304" pitchFamily="18" charset="0"/>
                <a:cs typeface="Times New Roman" panose="02020603050405020304" pitchFamily="18" charset="0"/>
              </a:rPr>
              <a:t>Ünitenin </a:t>
            </a:r>
            <a:r>
              <a:rPr lang="tr-TR" sz="2800" b="1" dirty="0" err="1">
                <a:latin typeface="Times New Roman" panose="02020603050405020304" pitchFamily="18" charset="0"/>
                <a:cs typeface="Times New Roman" panose="02020603050405020304" pitchFamily="18" charset="0"/>
              </a:rPr>
              <a:t>adı:Konukların</a:t>
            </a:r>
            <a:r>
              <a:rPr lang="tr-TR" sz="2800" b="1" dirty="0">
                <a:latin typeface="Times New Roman" panose="02020603050405020304" pitchFamily="18" charset="0"/>
                <a:cs typeface="Times New Roman" panose="02020603050405020304" pitchFamily="18" charset="0"/>
              </a:rPr>
              <a:t> Beklentileri</a:t>
            </a:r>
            <a:r>
              <a:rPr lang="tr-TR" sz="2800" dirty="0">
                <a:latin typeface="Times New Roman" panose="02020603050405020304" pitchFamily="18" charset="0"/>
                <a:cs typeface="Times New Roman" panose="02020603050405020304" pitchFamily="18" charset="0"/>
              </a:rPr>
              <a:t/>
            </a:r>
            <a:br>
              <a:rPr lang="tr-TR" sz="2800" dirty="0">
                <a:latin typeface="Times New Roman" panose="02020603050405020304" pitchFamily="18" charset="0"/>
                <a:cs typeface="Times New Roman" panose="02020603050405020304" pitchFamily="18" charset="0"/>
              </a:rPr>
            </a:br>
            <a:endParaRPr lang="tr-TR" sz="2800" dirty="0">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700908873"/>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6BA797C-7C5E-47FA-83E6-D5844EFDEF42}"/>
              </a:ext>
            </a:extLst>
          </p:cNvPr>
          <p:cNvSpPr/>
          <p:nvPr/>
        </p:nvSpPr>
        <p:spPr>
          <a:xfrm>
            <a:off x="179512" y="188640"/>
            <a:ext cx="8784976" cy="8340745"/>
          </a:xfrm>
          <a:prstGeom prst="rect">
            <a:avLst/>
          </a:prstGeom>
        </p:spPr>
        <p:txBody>
          <a:bodyPr wrap="square">
            <a:spAutoFit/>
          </a:bodyPr>
          <a:lstStyle/>
          <a:p>
            <a:r>
              <a:rPr lang="tr-TR" sz="2400" b="1" dirty="0">
                <a:solidFill>
                  <a:srgbClr val="FF0000"/>
                </a:solidFill>
                <a:latin typeface="Times New Roman" panose="02020603050405020304" pitchFamily="18" charset="0"/>
                <a:cs typeface="Times New Roman" panose="02020603050405020304" pitchFamily="18" charset="0"/>
              </a:rPr>
              <a:t>Konukların Konaklama İşletmelerinden Standart Beklentileri</a:t>
            </a:r>
          </a:p>
          <a:p>
            <a:pPr algn="ctr"/>
            <a:endParaRPr lang="tr-TR" b="1" dirty="0"/>
          </a:p>
          <a:p>
            <a:pPr algn="ctr"/>
            <a:r>
              <a:rPr lang="tr-TR" sz="2400" b="1" dirty="0">
                <a:latin typeface="Times New Roman" panose="02020603050405020304" pitchFamily="18" charset="0"/>
                <a:cs typeface="Times New Roman" panose="02020603050405020304" pitchFamily="18" charset="0"/>
              </a:rPr>
              <a:t>Sağlıklı ve Hijyenik Ortam</a:t>
            </a:r>
            <a:br>
              <a:rPr lang="tr-TR" sz="2400" b="1"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Konuklar kaldıkları odanın, girdikleri havuzun, servis edilen yiyecek</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ve içeceklerin sağlıklı ve hijyenik olmasını isterler. Bu isteklerinin</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karşılanması konukları kendi evlerinde gibi hissettirir. Konuklar, içleri rahat bir şekilde tatillerini tamamlar.</a:t>
            </a:r>
          </a:p>
          <a:p>
            <a:pPr algn="ct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r>
              <a:rPr lang="tr-TR" sz="2400" b="1" dirty="0">
                <a:latin typeface="Times New Roman" panose="02020603050405020304" pitchFamily="18" charset="0"/>
                <a:cs typeface="Times New Roman" panose="02020603050405020304" pitchFamily="18" charset="0"/>
              </a:rPr>
              <a:t>Ödediği Ücretin Karşılığını Alma</a:t>
            </a:r>
            <a:br>
              <a:rPr lang="tr-TR" sz="2400" b="1"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Hangi sınıfa dahil olursa olsun konaklama işletmeleri sundukları</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hizmete karşı konuklardan bir bedel almaktadır. Konuklar da işte bu</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ödedikleri bedelin karşılığında; memnuniyet duyacakları, </a:t>
            </a:r>
            <a:r>
              <a:rPr lang="tr-TR" sz="2400" b="1" dirty="0">
                <a:latin typeface="Times New Roman" panose="02020603050405020304" pitchFamily="18" charset="0"/>
                <a:cs typeface="Times New Roman" panose="02020603050405020304" pitchFamily="18" charset="0"/>
              </a:rPr>
              <a:t>ödediği</a:t>
            </a:r>
            <a:br>
              <a:rPr lang="tr-TR" sz="2400" b="1" dirty="0">
                <a:latin typeface="Times New Roman" panose="02020603050405020304" pitchFamily="18" charset="0"/>
                <a:cs typeface="Times New Roman" panose="02020603050405020304" pitchFamily="18" charset="0"/>
              </a:rPr>
            </a:br>
            <a:r>
              <a:rPr lang="tr-TR" sz="2400" b="1" dirty="0">
                <a:latin typeface="Times New Roman" panose="02020603050405020304" pitchFamily="18" charset="0"/>
                <a:cs typeface="Times New Roman" panose="02020603050405020304" pitchFamily="18" charset="0"/>
              </a:rPr>
              <a:t>bedelden pişman olmayacakları hizmetler </a:t>
            </a:r>
            <a:r>
              <a:rPr lang="tr-TR" sz="2400" dirty="0">
                <a:latin typeface="Times New Roman" panose="02020603050405020304" pitchFamily="18" charset="0"/>
                <a:cs typeface="Times New Roman" panose="02020603050405020304" pitchFamily="18" charset="0"/>
              </a:rPr>
              <a:t>beklerler. Konaklama işletmeleri bu doğrultuda hizmetlerini sunmalıdır. Çünkü </a:t>
            </a:r>
            <a:r>
              <a:rPr lang="tr-TR" sz="2400" dirty="0">
                <a:solidFill>
                  <a:srgbClr val="FF0000"/>
                </a:solidFill>
                <a:latin typeface="Times New Roman" panose="02020603050405020304" pitchFamily="18" charset="0"/>
                <a:cs typeface="Times New Roman" panose="02020603050405020304" pitchFamily="18" charset="0"/>
              </a:rPr>
              <a:t>yeterli hizmet almadığını düşünen konuklar hem işletmenin geleceğini hem de konukların konaklama işletmelerine bakış açılarını olumsuz yönde</a:t>
            </a: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etkileyeceklerdir </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r>
              <a:rPr lang="tr-TR" sz="2200" dirty="0"/>
              <a:t/>
            </a:r>
            <a:br>
              <a:rPr lang="tr-TR" sz="2200" dirty="0"/>
            </a:br>
            <a:r>
              <a:rPr lang="tr-TR" sz="2200" dirty="0"/>
              <a:t/>
            </a:r>
            <a:br>
              <a:rPr lang="tr-TR" sz="2200" dirty="0"/>
            </a:br>
            <a:r>
              <a:rPr lang="tr-TR" sz="2200" dirty="0">
                <a:solidFill>
                  <a:srgbClr val="FF0000"/>
                </a:solidFill>
                <a:latin typeface="Times New Roman" panose="02020603050405020304" pitchFamily="18" charset="0"/>
                <a:cs typeface="Times New Roman" panose="02020603050405020304" pitchFamily="18" charset="0"/>
              </a:rPr>
              <a:t> </a:t>
            </a:r>
            <a:br>
              <a:rPr lang="tr-TR" sz="2200" dirty="0">
                <a:solidFill>
                  <a:srgbClr val="FF0000"/>
                </a:solidFill>
                <a:latin typeface="Times New Roman" panose="02020603050405020304" pitchFamily="18" charset="0"/>
                <a:cs typeface="Times New Roman" panose="02020603050405020304" pitchFamily="18" charset="0"/>
              </a:rPr>
            </a:br>
            <a:endParaRPr lang="tr-TR" sz="2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98753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6BA797C-7C5E-47FA-83E6-D5844EFDEF42}"/>
              </a:ext>
            </a:extLst>
          </p:cNvPr>
          <p:cNvSpPr/>
          <p:nvPr/>
        </p:nvSpPr>
        <p:spPr>
          <a:xfrm>
            <a:off x="179512" y="188640"/>
            <a:ext cx="8784976" cy="8463855"/>
          </a:xfrm>
          <a:prstGeom prst="rect">
            <a:avLst/>
          </a:prstGeom>
        </p:spPr>
        <p:txBody>
          <a:bodyPr wrap="square">
            <a:spAutoFit/>
          </a:bodyPr>
          <a:lstStyle/>
          <a:p>
            <a:pPr algn="ctr"/>
            <a:r>
              <a:rPr lang="tr-TR" sz="2400" b="1" dirty="0">
                <a:solidFill>
                  <a:srgbClr val="FF0000"/>
                </a:solidFill>
                <a:latin typeface="Times New Roman" panose="02020603050405020304" pitchFamily="18" charset="0"/>
                <a:cs typeface="Times New Roman" panose="02020603050405020304" pitchFamily="18" charset="0"/>
              </a:rPr>
              <a:t>Konukların Konaklama İşletmelerinden Kişisel Beklentileri</a:t>
            </a:r>
            <a:r>
              <a:rPr lang="tr-TR" sz="3200" dirty="0">
                <a:solidFill>
                  <a:srgbClr val="FF0000"/>
                </a:solidFill>
                <a:latin typeface="Times New Roman" panose="02020603050405020304" pitchFamily="18" charset="0"/>
                <a:cs typeface="Times New Roman" panose="02020603050405020304" pitchFamily="18" charset="0"/>
              </a:rPr>
              <a:t> </a:t>
            </a:r>
            <a:br>
              <a:rPr lang="tr-TR" sz="3200" dirty="0">
                <a:solidFill>
                  <a:srgbClr val="FF0000"/>
                </a:solidFill>
                <a:latin typeface="Times New Roman" panose="02020603050405020304" pitchFamily="18" charset="0"/>
                <a:cs typeface="Times New Roman" panose="02020603050405020304" pitchFamily="18" charset="0"/>
              </a:rPr>
            </a:br>
            <a:endParaRPr lang="tr-TR" sz="2400" b="1" dirty="0">
              <a:solidFill>
                <a:srgbClr val="FF0000"/>
              </a:solidFill>
              <a:latin typeface="Times New Roman" panose="02020603050405020304" pitchFamily="18" charset="0"/>
              <a:cs typeface="Times New Roman" panose="02020603050405020304" pitchFamily="18" charset="0"/>
            </a:endParaRPr>
          </a:p>
          <a:p>
            <a:pPr algn="ctr"/>
            <a:r>
              <a:rPr lang="tr-TR" sz="2400" dirty="0">
                <a:latin typeface="Times New Roman" panose="02020603050405020304" pitchFamily="18" charset="0"/>
                <a:cs typeface="Times New Roman" panose="02020603050405020304" pitchFamily="18" charset="0"/>
              </a:rPr>
              <a:t>• Kişiliği</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Ekonomik durumu</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Eğitim ve kültür düzeyi</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Yaşı</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Cinsiyeti</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Medeni hali</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Gelenek ve görenekler</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Sağlık durumu</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Yaşadığı yer</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Tatil alışkanlıkları</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Zaman</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Özel ilgi alanları</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İnançları</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Özel durumu</a:t>
            </a:r>
            <a:r>
              <a:rPr lang="tr-TR" sz="3200" dirty="0">
                <a:latin typeface="Times New Roman" panose="02020603050405020304" pitchFamily="18" charset="0"/>
                <a:cs typeface="Times New Roman" panose="02020603050405020304" pitchFamily="18" charset="0"/>
              </a:rPr>
              <a:t> </a:t>
            </a:r>
            <a:br>
              <a:rPr lang="tr-TR" sz="3200" dirty="0">
                <a:latin typeface="Times New Roman" panose="02020603050405020304" pitchFamily="18" charset="0"/>
                <a:cs typeface="Times New Roman" panose="02020603050405020304" pitchFamily="18" charset="0"/>
              </a:rPr>
            </a:br>
            <a:r>
              <a:rPr lang="tr-TR" sz="3200" dirty="0">
                <a:latin typeface="Times New Roman" panose="02020603050405020304" pitchFamily="18" charset="0"/>
                <a:cs typeface="Times New Roman" panose="02020603050405020304" pitchFamily="18" charset="0"/>
              </a:rPr>
              <a:t/>
            </a:r>
            <a:br>
              <a:rPr lang="tr-TR" sz="3200"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
            </a:r>
            <a:br>
              <a:rPr lang="tr-TR" sz="2800" dirty="0">
                <a:latin typeface="Times New Roman" panose="02020603050405020304" pitchFamily="18" charset="0"/>
                <a:cs typeface="Times New Roman" panose="02020603050405020304" pitchFamily="18" charset="0"/>
              </a:rPr>
            </a:br>
            <a:r>
              <a:rPr lang="tr-TR" sz="2200" dirty="0"/>
              <a:t/>
            </a:r>
            <a:br>
              <a:rPr lang="tr-TR" sz="2200" dirty="0"/>
            </a:br>
            <a:r>
              <a:rPr lang="tr-TR" sz="2200" dirty="0"/>
              <a:t/>
            </a:r>
            <a:br>
              <a:rPr lang="tr-TR" sz="2200" dirty="0"/>
            </a:br>
            <a:r>
              <a:rPr lang="tr-TR" sz="2200" dirty="0">
                <a:solidFill>
                  <a:srgbClr val="FF0000"/>
                </a:solidFill>
                <a:latin typeface="Times New Roman" panose="02020603050405020304" pitchFamily="18" charset="0"/>
                <a:cs typeface="Times New Roman" panose="02020603050405020304" pitchFamily="18" charset="0"/>
              </a:rPr>
              <a:t> </a:t>
            </a:r>
            <a:br>
              <a:rPr lang="tr-TR" sz="2200" dirty="0">
                <a:solidFill>
                  <a:srgbClr val="FF0000"/>
                </a:solidFill>
                <a:latin typeface="Times New Roman" panose="02020603050405020304" pitchFamily="18" charset="0"/>
                <a:cs typeface="Times New Roman" panose="02020603050405020304" pitchFamily="18" charset="0"/>
              </a:rPr>
            </a:br>
            <a:endParaRPr lang="tr-TR" sz="2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8923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6BA797C-7C5E-47FA-83E6-D5844EFDEF42}"/>
              </a:ext>
            </a:extLst>
          </p:cNvPr>
          <p:cNvSpPr/>
          <p:nvPr/>
        </p:nvSpPr>
        <p:spPr>
          <a:xfrm>
            <a:off x="179512" y="188640"/>
            <a:ext cx="8784976" cy="8987076"/>
          </a:xfrm>
          <a:prstGeom prst="rect">
            <a:avLst/>
          </a:prstGeom>
        </p:spPr>
        <p:txBody>
          <a:bodyPr wrap="square">
            <a:spAutoFit/>
          </a:bodyPr>
          <a:lstStyle/>
          <a:p>
            <a:pPr algn="ctr"/>
            <a:r>
              <a:rPr lang="tr-TR" sz="2400" b="1" dirty="0">
                <a:solidFill>
                  <a:srgbClr val="FF0000"/>
                </a:solidFill>
                <a:latin typeface="Times New Roman" panose="02020603050405020304" pitchFamily="18" charset="0"/>
                <a:cs typeface="Times New Roman" panose="02020603050405020304" pitchFamily="18" charset="0"/>
              </a:rPr>
              <a:t>Konukların Konaklama İşletmelerinden Kişisel Beklentileri</a:t>
            </a:r>
            <a:r>
              <a:rPr lang="tr-TR" sz="3200" dirty="0">
                <a:solidFill>
                  <a:srgbClr val="FF0000"/>
                </a:solidFill>
                <a:latin typeface="Times New Roman" panose="02020603050405020304" pitchFamily="18" charset="0"/>
                <a:cs typeface="Times New Roman" panose="02020603050405020304" pitchFamily="18" charset="0"/>
              </a:rPr>
              <a:t> </a:t>
            </a:r>
            <a:br>
              <a:rPr lang="tr-TR" sz="3200" dirty="0">
                <a:solidFill>
                  <a:srgbClr val="FF0000"/>
                </a:solidFill>
                <a:latin typeface="Times New Roman" panose="02020603050405020304" pitchFamily="18" charset="0"/>
                <a:cs typeface="Times New Roman" panose="02020603050405020304" pitchFamily="18" charset="0"/>
              </a:rPr>
            </a:br>
            <a:endParaRPr lang="tr-TR" sz="2400" b="1" dirty="0">
              <a:solidFill>
                <a:srgbClr val="FF0000"/>
              </a:solidFill>
              <a:latin typeface="Times New Roman" panose="02020603050405020304" pitchFamily="18" charset="0"/>
              <a:cs typeface="Times New Roman" panose="02020603050405020304" pitchFamily="18" charset="0"/>
            </a:endParaRPr>
          </a:p>
          <a:p>
            <a:pPr algn="just"/>
            <a:r>
              <a:rPr lang="tr-TR" sz="2200" b="1" dirty="0">
                <a:latin typeface="Times New Roman" panose="02020603050405020304" pitchFamily="18" charset="0"/>
                <a:cs typeface="Times New Roman" panose="02020603050405020304" pitchFamily="18" charset="0"/>
              </a:rPr>
              <a:t>Kişiliği</a:t>
            </a:r>
            <a:br>
              <a:rPr lang="tr-TR" sz="2200" b="1"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Konuklar, tatil planlarını yaparken kendi kişiliklerini bu plana yansı</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tırlar. Seçtikleri konaklama işletmelerinin kişiliklerine uygun hizmetleri sunmaktaki yeterliliklerini dikkate alırlar. Konukların kişilik</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özellikleri, aşağıdaki şekilde gruplandırılabilir.</a:t>
            </a:r>
          </a:p>
          <a:p>
            <a:pPr algn="ctr"/>
            <a:r>
              <a:rPr lang="tr-TR" sz="2200" dirty="0">
                <a:latin typeface="Times New Roman" panose="02020603050405020304" pitchFamily="18" charset="0"/>
                <a:cs typeface="Times New Roman" panose="02020603050405020304" pitchFamily="18" charset="0"/>
              </a:rPr>
              <a:t>• </a:t>
            </a:r>
            <a:r>
              <a:rPr lang="tr-TR" sz="2200" b="1" dirty="0">
                <a:latin typeface="Times New Roman" panose="02020603050405020304" pitchFamily="18" charset="0"/>
                <a:cs typeface="Times New Roman" panose="02020603050405020304" pitchFamily="18" charset="0"/>
              </a:rPr>
              <a:t>İyimser-Kötümser</a:t>
            </a:r>
            <a:br>
              <a:rPr lang="tr-TR" sz="2200" b="1" dirty="0">
                <a:latin typeface="Times New Roman" panose="02020603050405020304" pitchFamily="18" charset="0"/>
                <a:cs typeface="Times New Roman" panose="02020603050405020304" pitchFamily="18" charset="0"/>
              </a:rPr>
            </a:br>
            <a:r>
              <a:rPr lang="tr-TR" sz="2200" b="1" dirty="0">
                <a:latin typeface="Times New Roman" panose="02020603050405020304" pitchFamily="18" charset="0"/>
                <a:cs typeface="Times New Roman" panose="02020603050405020304" pitchFamily="18" charset="0"/>
              </a:rPr>
              <a:t>• Alçak Gönüllü- Kendini Beğenmiş</a:t>
            </a:r>
            <a:br>
              <a:rPr lang="tr-TR" sz="2200" b="1" dirty="0">
                <a:latin typeface="Times New Roman" panose="02020603050405020304" pitchFamily="18" charset="0"/>
                <a:cs typeface="Times New Roman" panose="02020603050405020304" pitchFamily="18" charset="0"/>
              </a:rPr>
            </a:br>
            <a:r>
              <a:rPr lang="tr-TR" sz="2200" b="1" dirty="0">
                <a:latin typeface="Times New Roman" panose="02020603050405020304" pitchFamily="18" charset="0"/>
                <a:cs typeface="Times New Roman" panose="02020603050405020304" pitchFamily="18" charset="0"/>
              </a:rPr>
              <a:t>• İçe Dönük- Dışa Dönük</a:t>
            </a:r>
            <a:br>
              <a:rPr lang="tr-TR" sz="2200" b="1" dirty="0">
                <a:latin typeface="Times New Roman" panose="02020603050405020304" pitchFamily="18" charset="0"/>
                <a:cs typeface="Times New Roman" panose="02020603050405020304" pitchFamily="18" charset="0"/>
              </a:rPr>
            </a:br>
            <a:r>
              <a:rPr lang="tr-TR" sz="2200" b="1" dirty="0">
                <a:latin typeface="Times New Roman" panose="02020603050405020304" pitchFamily="18" charset="0"/>
                <a:cs typeface="Times New Roman" panose="02020603050405020304" pitchFamily="18" charset="0"/>
              </a:rPr>
              <a:t>• Soğukkanlı- Telaşlı</a:t>
            </a:r>
            <a:br>
              <a:rPr lang="tr-TR" sz="2200" b="1" dirty="0">
                <a:latin typeface="Times New Roman" panose="02020603050405020304" pitchFamily="18" charset="0"/>
                <a:cs typeface="Times New Roman" panose="02020603050405020304" pitchFamily="18" charset="0"/>
              </a:rPr>
            </a:br>
            <a:r>
              <a:rPr lang="tr-TR" sz="2200" b="1" dirty="0">
                <a:latin typeface="Times New Roman" panose="02020603050405020304" pitchFamily="18" charset="0"/>
                <a:cs typeface="Times New Roman" panose="02020603050405020304" pitchFamily="18" charset="0"/>
              </a:rPr>
              <a:t>• Modern- Muhafazakâr</a:t>
            </a:r>
            <a:br>
              <a:rPr lang="tr-TR" sz="2200" b="1" dirty="0">
                <a:latin typeface="Times New Roman" panose="02020603050405020304" pitchFamily="18" charset="0"/>
                <a:cs typeface="Times New Roman" panose="02020603050405020304" pitchFamily="18" charset="0"/>
              </a:rPr>
            </a:br>
            <a:r>
              <a:rPr lang="tr-TR" sz="2200" b="1" dirty="0">
                <a:latin typeface="Times New Roman" panose="02020603050405020304" pitchFamily="18" charset="0"/>
                <a:cs typeface="Times New Roman" panose="02020603050405020304" pitchFamily="18" charset="0"/>
              </a:rPr>
              <a:t>• Kaba ve Görgüsüz- Nazik ve Anlayışlı</a:t>
            </a:r>
            <a:br>
              <a:rPr lang="tr-TR" sz="2200" b="1" dirty="0">
                <a:latin typeface="Times New Roman" panose="02020603050405020304" pitchFamily="18" charset="0"/>
                <a:cs typeface="Times New Roman" panose="02020603050405020304" pitchFamily="18" charset="0"/>
              </a:rPr>
            </a:br>
            <a:r>
              <a:rPr lang="tr-TR" sz="2200" b="1" dirty="0">
                <a:latin typeface="Times New Roman" panose="02020603050405020304" pitchFamily="18" charset="0"/>
                <a:cs typeface="Times New Roman" panose="02020603050405020304" pitchFamily="18" charset="0"/>
              </a:rPr>
              <a:t>• Titiz</a:t>
            </a:r>
            <a:br>
              <a:rPr lang="tr-TR" sz="2200" b="1" dirty="0">
                <a:latin typeface="Times New Roman" panose="02020603050405020304" pitchFamily="18" charset="0"/>
                <a:cs typeface="Times New Roman" panose="02020603050405020304" pitchFamily="18" charset="0"/>
              </a:rPr>
            </a:br>
            <a:r>
              <a:rPr lang="tr-TR" sz="2200" b="1" dirty="0">
                <a:latin typeface="Times New Roman" panose="02020603050405020304" pitchFamily="18" charset="0"/>
                <a:cs typeface="Times New Roman" panose="02020603050405020304" pitchFamily="18" charset="0"/>
              </a:rPr>
              <a:t>• Dalgın ve Unutkan</a:t>
            </a:r>
            <a:br>
              <a:rPr lang="tr-TR" sz="2200" b="1" dirty="0">
                <a:latin typeface="Times New Roman" panose="02020603050405020304" pitchFamily="18" charset="0"/>
                <a:cs typeface="Times New Roman" panose="02020603050405020304" pitchFamily="18" charset="0"/>
              </a:rPr>
            </a:br>
            <a:r>
              <a:rPr lang="tr-TR" sz="2200" b="1" dirty="0">
                <a:latin typeface="Times New Roman" panose="02020603050405020304" pitchFamily="18" charset="0"/>
                <a:cs typeface="Times New Roman" panose="02020603050405020304" pitchFamily="18" charset="0"/>
              </a:rPr>
              <a:t>• Sorumsuz</a:t>
            </a:r>
            <a:br>
              <a:rPr lang="tr-TR" sz="2200" b="1" dirty="0">
                <a:latin typeface="Times New Roman" panose="02020603050405020304" pitchFamily="18" charset="0"/>
                <a:cs typeface="Times New Roman" panose="02020603050405020304" pitchFamily="18" charset="0"/>
              </a:rPr>
            </a:br>
            <a:r>
              <a:rPr lang="tr-TR" sz="2200" b="1" dirty="0">
                <a:latin typeface="Times New Roman" panose="02020603050405020304" pitchFamily="18" charset="0"/>
                <a:cs typeface="Times New Roman" panose="02020603050405020304" pitchFamily="18" charset="0"/>
              </a:rPr>
              <a:t>• Dürüst</a:t>
            </a:r>
            <a:br>
              <a:rPr lang="tr-TR" sz="2200" b="1" dirty="0">
                <a:latin typeface="Times New Roman" panose="02020603050405020304" pitchFamily="18" charset="0"/>
                <a:cs typeface="Times New Roman" panose="02020603050405020304" pitchFamily="18" charset="0"/>
              </a:rPr>
            </a:br>
            <a:r>
              <a:rPr lang="tr-TR" sz="2200" b="1" dirty="0">
                <a:latin typeface="Times New Roman" panose="02020603050405020304" pitchFamily="18" charset="0"/>
                <a:cs typeface="Times New Roman" panose="02020603050405020304" pitchFamily="18" charset="0"/>
              </a:rPr>
              <a:t>• Şüpheci</a:t>
            </a:r>
            <a:br>
              <a:rPr lang="tr-TR" sz="2200" b="1" dirty="0">
                <a:latin typeface="Times New Roman" panose="02020603050405020304" pitchFamily="18" charset="0"/>
                <a:cs typeface="Times New Roman" panose="02020603050405020304" pitchFamily="18" charset="0"/>
              </a:rPr>
            </a:br>
            <a:r>
              <a:rPr lang="tr-TR" sz="2200" b="1" dirty="0">
                <a:latin typeface="Times New Roman" panose="02020603050405020304" pitchFamily="18" charset="0"/>
                <a:cs typeface="Times New Roman" panose="02020603050405020304" pitchFamily="18" charset="0"/>
              </a:rPr>
              <a:t>• İnatçı </a:t>
            </a:r>
            <a:br>
              <a:rPr lang="tr-TR" sz="2200" b="1" dirty="0">
                <a:latin typeface="Times New Roman" panose="02020603050405020304" pitchFamily="18" charset="0"/>
                <a:cs typeface="Times New Roman" panose="02020603050405020304" pitchFamily="18" charset="0"/>
              </a:rPr>
            </a:br>
            <a:r>
              <a:rPr lang="tr-TR" sz="3200" dirty="0">
                <a:latin typeface="Times New Roman" panose="02020603050405020304" pitchFamily="18" charset="0"/>
                <a:cs typeface="Times New Roman" panose="02020603050405020304" pitchFamily="18" charset="0"/>
              </a:rPr>
              <a:t/>
            </a:r>
            <a:br>
              <a:rPr lang="tr-TR" sz="3200"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
            </a:r>
            <a:br>
              <a:rPr lang="tr-TR" sz="2800" dirty="0">
                <a:latin typeface="Times New Roman" panose="02020603050405020304" pitchFamily="18" charset="0"/>
                <a:cs typeface="Times New Roman" panose="02020603050405020304" pitchFamily="18" charset="0"/>
              </a:rPr>
            </a:br>
            <a:r>
              <a:rPr lang="tr-TR" sz="2200" dirty="0"/>
              <a:t/>
            </a:r>
            <a:br>
              <a:rPr lang="tr-TR" sz="2200" dirty="0"/>
            </a:br>
            <a:r>
              <a:rPr lang="tr-TR" sz="2200" dirty="0"/>
              <a:t/>
            </a:r>
            <a:br>
              <a:rPr lang="tr-TR" sz="2200" dirty="0"/>
            </a:br>
            <a:r>
              <a:rPr lang="tr-TR" sz="2200" dirty="0">
                <a:solidFill>
                  <a:srgbClr val="FF0000"/>
                </a:solidFill>
                <a:latin typeface="Times New Roman" panose="02020603050405020304" pitchFamily="18" charset="0"/>
                <a:cs typeface="Times New Roman" panose="02020603050405020304" pitchFamily="18" charset="0"/>
              </a:rPr>
              <a:t> </a:t>
            </a:r>
            <a:br>
              <a:rPr lang="tr-TR" sz="2200" dirty="0">
                <a:solidFill>
                  <a:srgbClr val="FF0000"/>
                </a:solidFill>
                <a:latin typeface="Times New Roman" panose="02020603050405020304" pitchFamily="18" charset="0"/>
                <a:cs typeface="Times New Roman" panose="02020603050405020304" pitchFamily="18" charset="0"/>
              </a:rPr>
            </a:br>
            <a:endParaRPr lang="tr-TR" sz="2200" dirty="0">
              <a:solidFill>
                <a:srgbClr val="FF0000"/>
              </a:solidFill>
              <a:latin typeface="Times New Roman" panose="02020603050405020304" pitchFamily="18" charset="0"/>
              <a:cs typeface="Times New Roman" panose="02020603050405020304" pitchFamily="18" charset="0"/>
            </a:endParaRPr>
          </a:p>
        </p:txBody>
      </p:sp>
      <p:sp>
        <p:nvSpPr>
          <p:cNvPr id="3" name="Dikdörtgen 2">
            <a:extLst>
              <a:ext uri="{FF2B5EF4-FFF2-40B4-BE49-F238E27FC236}">
                <a16:creationId xmlns:a16="http://schemas.microsoft.com/office/drawing/2014/main" id="{F9285CFC-6EF9-4AD4-AF62-E344DBA19483}"/>
              </a:ext>
            </a:extLst>
          </p:cNvPr>
          <p:cNvSpPr/>
          <p:nvPr/>
        </p:nvSpPr>
        <p:spPr>
          <a:xfrm>
            <a:off x="6948264" y="2564904"/>
            <a:ext cx="2339752" cy="4524315"/>
          </a:xfrm>
          <a:prstGeom prst="rect">
            <a:avLst/>
          </a:prstGeom>
        </p:spPr>
        <p:txBody>
          <a:bodyPr wrap="square">
            <a:spAutoFit/>
          </a:bodyPr>
          <a:lstStyle/>
          <a:p>
            <a:pPr algn="ctr"/>
            <a:r>
              <a:rPr lang="tr-TR" dirty="0">
                <a:solidFill>
                  <a:srgbClr val="000000"/>
                </a:solidFill>
                <a:latin typeface="Palatino-Roman"/>
              </a:rPr>
              <a:t>Bu kadar farklı kişiliklere sahip konukları memnun etmek için işletmeler, çok farklı türlerde hizmet sunmak zorundadır. Konuklar da</a:t>
            </a:r>
            <a:br>
              <a:rPr lang="tr-TR" dirty="0">
                <a:solidFill>
                  <a:srgbClr val="000000"/>
                </a:solidFill>
                <a:latin typeface="Palatino-Roman"/>
              </a:rPr>
            </a:br>
            <a:r>
              <a:rPr lang="tr-TR" dirty="0">
                <a:solidFill>
                  <a:srgbClr val="000000"/>
                </a:solidFill>
                <a:latin typeface="Palatino-Roman"/>
              </a:rPr>
              <a:t>kişisel özelliklerinden dolayı tatillerini sıkıntı yaşamadan tamamlayacakları işletmelere gitmelidir. </a:t>
            </a:r>
            <a:r>
              <a:rPr lang="tr-TR" dirty="0"/>
              <a:t/>
            </a:r>
            <a:br>
              <a:rPr lang="tr-TR" dirty="0"/>
            </a:br>
            <a:endParaRPr lang="tr-TR" dirty="0"/>
          </a:p>
        </p:txBody>
      </p:sp>
    </p:spTree>
    <p:extLst>
      <p:ext uri="{BB962C8B-B14F-4D97-AF65-F5344CB8AC3E}">
        <p14:creationId xmlns:p14="http://schemas.microsoft.com/office/powerpoint/2010/main" val="10873653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6BA797C-7C5E-47FA-83E6-D5844EFDEF42}"/>
              </a:ext>
            </a:extLst>
          </p:cNvPr>
          <p:cNvSpPr/>
          <p:nvPr/>
        </p:nvSpPr>
        <p:spPr>
          <a:xfrm>
            <a:off x="179512" y="188640"/>
            <a:ext cx="8784976" cy="8463855"/>
          </a:xfrm>
          <a:prstGeom prst="rect">
            <a:avLst/>
          </a:prstGeom>
        </p:spPr>
        <p:txBody>
          <a:bodyPr wrap="square">
            <a:spAutoFit/>
          </a:bodyPr>
          <a:lstStyle/>
          <a:p>
            <a:pPr algn="ctr"/>
            <a:r>
              <a:rPr lang="tr-TR" sz="2400" b="1" dirty="0">
                <a:solidFill>
                  <a:srgbClr val="FF0000"/>
                </a:solidFill>
                <a:latin typeface="Times New Roman" panose="02020603050405020304" pitchFamily="18" charset="0"/>
                <a:cs typeface="Times New Roman" panose="02020603050405020304" pitchFamily="18" charset="0"/>
              </a:rPr>
              <a:t>Konukların Konaklama İşletmelerinden Kişisel Beklentileri</a:t>
            </a:r>
            <a:r>
              <a:rPr lang="tr-TR" sz="3200" dirty="0">
                <a:solidFill>
                  <a:srgbClr val="FF0000"/>
                </a:solidFill>
                <a:latin typeface="Times New Roman" panose="02020603050405020304" pitchFamily="18" charset="0"/>
                <a:cs typeface="Times New Roman" panose="02020603050405020304" pitchFamily="18" charset="0"/>
              </a:rPr>
              <a:t> </a:t>
            </a:r>
            <a:br>
              <a:rPr lang="tr-TR" sz="3200" dirty="0">
                <a:solidFill>
                  <a:srgbClr val="FF0000"/>
                </a:solidFill>
                <a:latin typeface="Times New Roman" panose="02020603050405020304" pitchFamily="18" charset="0"/>
                <a:cs typeface="Times New Roman" panose="02020603050405020304" pitchFamily="18" charset="0"/>
              </a:rPr>
            </a:br>
            <a:endParaRPr lang="tr-TR" sz="2400" b="1" dirty="0">
              <a:solidFill>
                <a:srgbClr val="FF0000"/>
              </a:solidFill>
              <a:latin typeface="Times New Roman" panose="02020603050405020304" pitchFamily="18" charset="0"/>
              <a:cs typeface="Times New Roman" panose="02020603050405020304" pitchFamily="18" charset="0"/>
            </a:endParaRPr>
          </a:p>
          <a:p>
            <a:pPr algn="ctr"/>
            <a:r>
              <a:rPr lang="tr-TR" sz="2200" b="1" dirty="0">
                <a:latin typeface="Times New Roman" panose="02020603050405020304" pitchFamily="18" charset="0"/>
                <a:cs typeface="Times New Roman" panose="02020603050405020304" pitchFamily="18" charset="0"/>
              </a:rPr>
              <a:t>Ekonomik Durumu</a:t>
            </a:r>
          </a:p>
          <a:p>
            <a:pPr algn="ctr"/>
            <a:r>
              <a:rPr lang="tr-TR" sz="2200" b="1" dirty="0"/>
              <a:t/>
            </a:r>
            <a:br>
              <a:rPr lang="tr-TR" sz="2200" b="1" dirty="0"/>
            </a:br>
            <a:r>
              <a:rPr lang="tr-TR" sz="2200" dirty="0">
                <a:latin typeface="Times New Roman" panose="02020603050405020304" pitchFamily="18" charset="0"/>
                <a:cs typeface="Times New Roman" panose="02020603050405020304" pitchFamily="18" charset="0"/>
              </a:rPr>
              <a:t>Maddi açıdan elindeki imkanlar, konukların tatil planlarını yapmada</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önemli diğer bir etkendir. </a:t>
            </a:r>
            <a:r>
              <a:rPr lang="tr-TR" sz="2200" b="1" dirty="0">
                <a:latin typeface="Times New Roman" panose="02020603050405020304" pitchFamily="18" charset="0"/>
                <a:cs typeface="Times New Roman" panose="02020603050405020304" pitchFamily="18" charset="0"/>
              </a:rPr>
              <a:t>Zengin konuklar, en kaliteli konaklama</a:t>
            </a:r>
            <a:br>
              <a:rPr lang="tr-TR" sz="2200" b="1" dirty="0">
                <a:latin typeface="Times New Roman" panose="02020603050405020304" pitchFamily="18" charset="0"/>
                <a:cs typeface="Times New Roman" panose="02020603050405020304" pitchFamily="18" charset="0"/>
              </a:rPr>
            </a:br>
            <a:r>
              <a:rPr lang="tr-TR" sz="2200" b="1" dirty="0">
                <a:latin typeface="Times New Roman" panose="02020603050405020304" pitchFamily="18" charset="0"/>
                <a:cs typeface="Times New Roman" panose="02020603050405020304" pitchFamily="18" charset="0"/>
              </a:rPr>
              <a:t>işletmelerinde alabilecekleri tüm hizmetleri isterler. </a:t>
            </a:r>
            <a:r>
              <a:rPr lang="tr-TR" sz="2200" dirty="0">
                <a:solidFill>
                  <a:srgbClr val="FF0000"/>
                </a:solidFill>
                <a:latin typeface="Times New Roman" panose="02020603050405020304" pitchFamily="18" charset="0"/>
                <a:cs typeface="Times New Roman" panose="02020603050405020304" pitchFamily="18" charset="0"/>
              </a:rPr>
              <a:t>Orta halli konuklar ise ancak tatile ayırdıkları paraya yetecek düzeydeki konaklama</a:t>
            </a:r>
            <a:br>
              <a:rPr lang="tr-TR" sz="2200" dirty="0">
                <a:solidFill>
                  <a:srgbClr val="FF0000"/>
                </a:solidFill>
                <a:latin typeface="Times New Roman" panose="02020603050405020304" pitchFamily="18" charset="0"/>
                <a:cs typeface="Times New Roman" panose="02020603050405020304" pitchFamily="18" charset="0"/>
              </a:rPr>
            </a:br>
            <a:r>
              <a:rPr lang="tr-TR" sz="2200" dirty="0">
                <a:solidFill>
                  <a:srgbClr val="FF0000"/>
                </a:solidFill>
                <a:latin typeface="Times New Roman" panose="02020603050405020304" pitchFamily="18" charset="0"/>
                <a:cs typeface="Times New Roman" panose="02020603050405020304" pitchFamily="18" charset="0"/>
              </a:rPr>
              <a:t>işletmelerinin verdiği hizmetleri satın alırlar.</a:t>
            </a:r>
            <a:br>
              <a:rPr lang="tr-TR" sz="2200" dirty="0">
                <a:solidFill>
                  <a:srgbClr val="FF0000"/>
                </a:solidFill>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İşletmeler konuklarının standart beklentilerini eşit şekilde karşılarken, kişisel beklentilerini onların özel istekleri doğrultusunda karşılar. </a:t>
            </a:r>
          </a:p>
          <a:p>
            <a:pPr algn="ctr"/>
            <a:endParaRPr lang="tr-TR" sz="2200" dirty="0">
              <a:latin typeface="Times New Roman" panose="02020603050405020304" pitchFamily="18" charset="0"/>
              <a:cs typeface="Times New Roman" panose="02020603050405020304" pitchFamily="18" charset="0"/>
            </a:endParaRPr>
          </a:p>
          <a:p>
            <a:pPr algn="ctr"/>
            <a:r>
              <a:rPr lang="tr-TR" sz="2200" dirty="0">
                <a:latin typeface="Times New Roman" panose="02020603050405020304" pitchFamily="18" charset="0"/>
                <a:cs typeface="Times New Roman" panose="02020603050405020304" pitchFamily="18" charset="0"/>
              </a:rPr>
              <a:t>Oda tiplerinde öğrendiğimiz odaların kullanımında da aynı</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ayrıntılar geçerli değil midir? Genel olarak zengin bir konuk kral dairesinde konaklarken orta halli bir konuk normal odada konaklamayı</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tercih eder. Ancak temizlik, hizmet kalitesi, ilgi ve itibar gibi standart</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beklentiler </a:t>
            </a:r>
            <a:r>
              <a:rPr lang="tr-TR" sz="3200" b="1" dirty="0">
                <a:solidFill>
                  <a:srgbClr val="FF0000"/>
                </a:solidFill>
                <a:latin typeface="Times New Roman" panose="02020603050405020304" pitchFamily="18" charset="0"/>
                <a:cs typeface="Times New Roman" panose="02020603050405020304" pitchFamily="18" charset="0"/>
              </a:rPr>
              <a:t>her iki konukta da eşit olarak</a:t>
            </a:r>
            <a:r>
              <a:rPr lang="tr-TR" sz="2200" b="1" dirty="0">
                <a:solidFill>
                  <a:srgbClr val="FF0000"/>
                </a:solidFill>
                <a:latin typeface="Times New Roman" panose="02020603050405020304" pitchFamily="18" charset="0"/>
                <a:cs typeface="Times New Roman" panose="02020603050405020304" pitchFamily="18" charset="0"/>
              </a:rPr>
              <a:t> </a:t>
            </a:r>
            <a:r>
              <a:rPr lang="tr-TR" sz="2200" dirty="0">
                <a:latin typeface="Times New Roman" panose="02020603050405020304" pitchFamily="18" charset="0"/>
                <a:cs typeface="Times New Roman" panose="02020603050405020304" pitchFamily="18" charset="0"/>
              </a:rPr>
              <a:t>karşılanmalıdır. </a:t>
            </a:r>
            <a:br>
              <a:rPr lang="tr-TR" sz="2200" dirty="0">
                <a:latin typeface="Times New Roman" panose="02020603050405020304" pitchFamily="18" charset="0"/>
                <a:cs typeface="Times New Roman" panose="02020603050405020304" pitchFamily="18" charset="0"/>
              </a:rPr>
            </a:br>
            <a:r>
              <a:rPr lang="tr-TR" sz="3600" dirty="0">
                <a:latin typeface="Times New Roman" panose="02020603050405020304" pitchFamily="18" charset="0"/>
                <a:cs typeface="Times New Roman" panose="02020603050405020304" pitchFamily="18" charset="0"/>
              </a:rPr>
              <a:t/>
            </a:r>
            <a:br>
              <a:rPr lang="tr-TR" sz="3600"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
            </a:r>
            <a:br>
              <a:rPr lang="tr-TR" sz="2800" dirty="0">
                <a:latin typeface="Times New Roman" panose="02020603050405020304" pitchFamily="18" charset="0"/>
                <a:cs typeface="Times New Roman" panose="02020603050405020304" pitchFamily="18" charset="0"/>
              </a:rPr>
            </a:br>
            <a:r>
              <a:rPr lang="tr-TR" sz="2200" dirty="0"/>
              <a:t/>
            </a:r>
            <a:br>
              <a:rPr lang="tr-TR" sz="2200" dirty="0"/>
            </a:br>
            <a:r>
              <a:rPr lang="tr-TR" sz="2200" dirty="0"/>
              <a:t/>
            </a:r>
            <a:br>
              <a:rPr lang="tr-TR" sz="2200" dirty="0"/>
            </a:br>
            <a:r>
              <a:rPr lang="tr-TR" sz="2200" dirty="0">
                <a:solidFill>
                  <a:srgbClr val="FF0000"/>
                </a:solidFill>
                <a:latin typeface="Times New Roman" panose="02020603050405020304" pitchFamily="18" charset="0"/>
                <a:cs typeface="Times New Roman" panose="02020603050405020304" pitchFamily="18" charset="0"/>
              </a:rPr>
              <a:t> </a:t>
            </a:r>
            <a:br>
              <a:rPr lang="tr-TR" sz="2200" dirty="0">
                <a:solidFill>
                  <a:srgbClr val="FF0000"/>
                </a:solidFill>
                <a:latin typeface="Times New Roman" panose="02020603050405020304" pitchFamily="18" charset="0"/>
                <a:cs typeface="Times New Roman" panose="02020603050405020304" pitchFamily="18" charset="0"/>
              </a:rPr>
            </a:br>
            <a:endParaRPr lang="tr-TR" sz="2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31305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6BA797C-7C5E-47FA-83E6-D5844EFDEF42}"/>
              </a:ext>
            </a:extLst>
          </p:cNvPr>
          <p:cNvSpPr/>
          <p:nvPr/>
        </p:nvSpPr>
        <p:spPr>
          <a:xfrm>
            <a:off x="179512" y="188640"/>
            <a:ext cx="8784976" cy="9079409"/>
          </a:xfrm>
          <a:prstGeom prst="rect">
            <a:avLst/>
          </a:prstGeom>
        </p:spPr>
        <p:txBody>
          <a:bodyPr wrap="square">
            <a:spAutoFit/>
          </a:bodyPr>
          <a:lstStyle/>
          <a:p>
            <a:pPr algn="ctr"/>
            <a:r>
              <a:rPr lang="tr-TR" sz="2400" b="1" dirty="0">
                <a:solidFill>
                  <a:srgbClr val="FF0000"/>
                </a:solidFill>
                <a:latin typeface="Times New Roman" panose="02020603050405020304" pitchFamily="18" charset="0"/>
                <a:cs typeface="Times New Roman" panose="02020603050405020304" pitchFamily="18" charset="0"/>
              </a:rPr>
              <a:t>Konukların Konaklama İşletmelerinden Kişisel Beklentileri</a:t>
            </a:r>
            <a:r>
              <a:rPr lang="tr-TR" sz="3200" dirty="0">
                <a:solidFill>
                  <a:srgbClr val="FF0000"/>
                </a:solidFill>
                <a:latin typeface="Times New Roman" panose="02020603050405020304" pitchFamily="18" charset="0"/>
                <a:cs typeface="Times New Roman" panose="02020603050405020304" pitchFamily="18" charset="0"/>
              </a:rPr>
              <a:t> </a:t>
            </a:r>
            <a:br>
              <a:rPr lang="tr-TR" sz="3200" dirty="0">
                <a:solidFill>
                  <a:srgbClr val="FF0000"/>
                </a:solidFill>
                <a:latin typeface="Times New Roman" panose="02020603050405020304" pitchFamily="18" charset="0"/>
                <a:cs typeface="Times New Roman" panose="02020603050405020304" pitchFamily="18" charset="0"/>
              </a:rPr>
            </a:br>
            <a:endParaRPr lang="tr-TR" sz="2400" b="1" dirty="0">
              <a:solidFill>
                <a:srgbClr val="FF0000"/>
              </a:solidFill>
              <a:latin typeface="Times New Roman" panose="02020603050405020304" pitchFamily="18" charset="0"/>
              <a:cs typeface="Times New Roman" panose="02020603050405020304" pitchFamily="18" charset="0"/>
            </a:endParaRPr>
          </a:p>
          <a:p>
            <a:pPr algn="ctr"/>
            <a:r>
              <a:rPr lang="tr-TR" sz="2800" b="1" dirty="0">
                <a:latin typeface="Times New Roman" panose="02020603050405020304" pitchFamily="18" charset="0"/>
                <a:cs typeface="Times New Roman" panose="02020603050405020304" pitchFamily="18" charset="0"/>
              </a:rPr>
              <a:t>Eğitim ve Kültür Düzeyi</a:t>
            </a:r>
          </a:p>
          <a:p>
            <a:pPr algn="ctr"/>
            <a:r>
              <a:rPr lang="tr-TR" sz="2800" b="1" dirty="0">
                <a:latin typeface="Times New Roman" panose="02020603050405020304" pitchFamily="18" charset="0"/>
                <a:cs typeface="Times New Roman" panose="02020603050405020304" pitchFamily="18" charset="0"/>
              </a:rPr>
              <a:t/>
            </a:r>
            <a:br>
              <a:rPr lang="tr-TR" sz="2800" b="1"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Konukların eğitim ve kültür düzeyleri dikkate alındığında, farklı tercihler içerisinde bulundukları saptanacaktır. Bazı konuklar imkanları olduğu halde kaliteli işletmelere girmekten, oralarda küçümsenmekten çekinirler. Konaklayan diğer konuklarla aynı türden davranışları</a:t>
            </a:r>
            <a:br>
              <a:rPr lang="tr-TR" sz="2800"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sergileyememek kaygısı taşırlar. Bu durum onları daha farklı işletmelere yönlendirir. </a:t>
            </a:r>
            <a:r>
              <a:rPr lang="tr-TR" sz="2800" b="1" dirty="0">
                <a:latin typeface="Times New Roman" panose="02020603050405020304" pitchFamily="18" charset="0"/>
                <a:cs typeface="Times New Roman" panose="02020603050405020304" pitchFamily="18" charset="0"/>
              </a:rPr>
              <a:t>Eğitimli ve kültürlü kişiler ise konaklama işletmelerinin kendilerine vermesi gereken hizmetleri bilerek isterler.</a:t>
            </a:r>
            <a:r>
              <a:rPr lang="tr-TR" sz="2800" dirty="0">
                <a:latin typeface="Times New Roman" panose="02020603050405020304" pitchFamily="18" charset="0"/>
                <a:cs typeface="Times New Roman" panose="02020603050405020304" pitchFamily="18" charset="0"/>
              </a:rPr>
              <a:t> Bu hizmetler verilmediğinde de rahatsızlıklarını bildirirler.</a:t>
            </a:r>
            <a:r>
              <a:rPr lang="tr-TR" sz="3600" dirty="0">
                <a:latin typeface="Times New Roman" panose="02020603050405020304" pitchFamily="18" charset="0"/>
                <a:cs typeface="Times New Roman" panose="02020603050405020304" pitchFamily="18" charset="0"/>
              </a:rPr>
              <a:t> </a:t>
            </a:r>
            <a:br>
              <a:rPr lang="tr-TR" sz="3600" dirty="0">
                <a:latin typeface="Times New Roman" panose="02020603050405020304" pitchFamily="18" charset="0"/>
                <a:cs typeface="Times New Roman" panose="02020603050405020304" pitchFamily="18" charset="0"/>
              </a:rPr>
            </a:br>
            <a:r>
              <a:rPr lang="tr-TR" sz="3200" dirty="0">
                <a:latin typeface="Times New Roman" panose="02020603050405020304" pitchFamily="18" charset="0"/>
                <a:cs typeface="Times New Roman" panose="02020603050405020304" pitchFamily="18" charset="0"/>
              </a:rPr>
              <a:t/>
            </a:r>
            <a:br>
              <a:rPr lang="tr-TR" sz="3200" dirty="0">
                <a:latin typeface="Times New Roman" panose="02020603050405020304" pitchFamily="18" charset="0"/>
                <a:cs typeface="Times New Roman" panose="02020603050405020304" pitchFamily="18" charset="0"/>
              </a:rPr>
            </a:br>
            <a:r>
              <a:rPr lang="tr-TR" sz="3600" dirty="0">
                <a:latin typeface="Times New Roman" panose="02020603050405020304" pitchFamily="18" charset="0"/>
                <a:cs typeface="Times New Roman" panose="02020603050405020304" pitchFamily="18" charset="0"/>
              </a:rPr>
              <a:t/>
            </a:r>
            <a:br>
              <a:rPr lang="tr-TR" sz="3600"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
            </a:r>
            <a:br>
              <a:rPr lang="tr-TR" sz="2800" dirty="0">
                <a:latin typeface="Times New Roman" panose="02020603050405020304" pitchFamily="18" charset="0"/>
                <a:cs typeface="Times New Roman" panose="02020603050405020304" pitchFamily="18" charset="0"/>
              </a:rPr>
            </a:br>
            <a:r>
              <a:rPr lang="tr-TR" sz="2200" dirty="0"/>
              <a:t/>
            </a:r>
            <a:br>
              <a:rPr lang="tr-TR" sz="2200" dirty="0"/>
            </a:br>
            <a:r>
              <a:rPr lang="tr-TR" sz="2200" dirty="0"/>
              <a:t/>
            </a:r>
            <a:br>
              <a:rPr lang="tr-TR" sz="2200" dirty="0"/>
            </a:br>
            <a:r>
              <a:rPr lang="tr-TR" sz="2200" dirty="0">
                <a:solidFill>
                  <a:srgbClr val="FF0000"/>
                </a:solidFill>
                <a:latin typeface="Times New Roman" panose="02020603050405020304" pitchFamily="18" charset="0"/>
                <a:cs typeface="Times New Roman" panose="02020603050405020304" pitchFamily="18" charset="0"/>
              </a:rPr>
              <a:t> </a:t>
            </a:r>
            <a:br>
              <a:rPr lang="tr-TR" sz="2200" dirty="0">
                <a:solidFill>
                  <a:srgbClr val="FF0000"/>
                </a:solidFill>
                <a:latin typeface="Times New Roman" panose="02020603050405020304" pitchFamily="18" charset="0"/>
                <a:cs typeface="Times New Roman" panose="02020603050405020304" pitchFamily="18" charset="0"/>
              </a:rPr>
            </a:br>
            <a:endParaRPr lang="tr-TR" sz="2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23120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6BA797C-7C5E-47FA-83E6-D5844EFDEF42}"/>
              </a:ext>
            </a:extLst>
          </p:cNvPr>
          <p:cNvSpPr/>
          <p:nvPr/>
        </p:nvSpPr>
        <p:spPr>
          <a:xfrm>
            <a:off x="179512" y="188640"/>
            <a:ext cx="8784976" cy="8863965"/>
          </a:xfrm>
          <a:prstGeom prst="rect">
            <a:avLst/>
          </a:prstGeom>
        </p:spPr>
        <p:txBody>
          <a:bodyPr wrap="square">
            <a:spAutoFit/>
          </a:bodyPr>
          <a:lstStyle/>
          <a:p>
            <a:pPr algn="ctr"/>
            <a:r>
              <a:rPr lang="tr-TR" sz="2400" b="1" dirty="0">
                <a:solidFill>
                  <a:srgbClr val="FF0000"/>
                </a:solidFill>
                <a:latin typeface="Times New Roman" panose="02020603050405020304" pitchFamily="18" charset="0"/>
                <a:cs typeface="Times New Roman" panose="02020603050405020304" pitchFamily="18" charset="0"/>
              </a:rPr>
              <a:t>Konukların Konaklama İşletmelerinden Kişisel Beklentileri</a:t>
            </a:r>
            <a:r>
              <a:rPr lang="tr-TR" sz="3200" dirty="0">
                <a:solidFill>
                  <a:srgbClr val="FF0000"/>
                </a:solidFill>
                <a:latin typeface="Times New Roman" panose="02020603050405020304" pitchFamily="18" charset="0"/>
                <a:cs typeface="Times New Roman" panose="02020603050405020304" pitchFamily="18" charset="0"/>
              </a:rPr>
              <a:t> </a:t>
            </a:r>
            <a:br>
              <a:rPr lang="tr-TR" sz="3200" dirty="0">
                <a:solidFill>
                  <a:srgbClr val="FF0000"/>
                </a:solidFill>
                <a:latin typeface="Times New Roman" panose="02020603050405020304" pitchFamily="18" charset="0"/>
                <a:cs typeface="Times New Roman" panose="02020603050405020304" pitchFamily="18" charset="0"/>
              </a:rPr>
            </a:br>
            <a:endParaRPr lang="tr-TR" sz="2400" b="1" dirty="0">
              <a:solidFill>
                <a:srgbClr val="FF0000"/>
              </a:solidFill>
              <a:latin typeface="Times New Roman" panose="02020603050405020304" pitchFamily="18" charset="0"/>
              <a:cs typeface="Times New Roman" panose="02020603050405020304" pitchFamily="18" charset="0"/>
            </a:endParaRPr>
          </a:p>
          <a:p>
            <a:pPr algn="ctr"/>
            <a:r>
              <a:rPr lang="tr-TR" sz="2200" b="1" dirty="0">
                <a:latin typeface="Times New Roman" panose="02020603050405020304" pitchFamily="18" charset="0"/>
                <a:cs typeface="Times New Roman" panose="02020603050405020304" pitchFamily="18" charset="0"/>
              </a:rPr>
              <a:t>Konuğun Yaşı</a:t>
            </a:r>
          </a:p>
          <a:p>
            <a:pPr algn="ctr"/>
            <a:r>
              <a:rPr lang="tr-TR" sz="2200" b="1" dirty="0">
                <a:latin typeface="Times New Roman" panose="02020603050405020304" pitchFamily="18" charset="0"/>
                <a:cs typeface="Times New Roman" panose="02020603050405020304" pitchFamily="18" charset="0"/>
              </a:rPr>
              <a:t/>
            </a:r>
            <a:br>
              <a:rPr lang="tr-TR" sz="2200" b="1"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Konuklar, kendi yaş gruplarına uygun aktivitelere katılmak isterler.</a:t>
            </a:r>
            <a:br>
              <a:rPr lang="tr-TR" sz="2200" dirty="0">
                <a:latin typeface="Times New Roman" panose="02020603050405020304" pitchFamily="18" charset="0"/>
                <a:cs typeface="Times New Roman" panose="02020603050405020304" pitchFamily="18" charset="0"/>
              </a:rPr>
            </a:br>
            <a:r>
              <a:rPr lang="tr-TR" sz="2200" b="1" dirty="0">
                <a:latin typeface="Times New Roman" panose="02020603050405020304" pitchFamily="18" charset="0"/>
                <a:cs typeface="Times New Roman" panose="02020603050405020304" pitchFamily="18" charset="0"/>
              </a:rPr>
              <a:t>Genç bir konuk, daha hareketli, heyecan veren hizmetlerin işletmede</a:t>
            </a:r>
            <a:br>
              <a:rPr lang="tr-TR" sz="2200" b="1" dirty="0">
                <a:latin typeface="Times New Roman" panose="02020603050405020304" pitchFamily="18" charset="0"/>
                <a:cs typeface="Times New Roman" panose="02020603050405020304" pitchFamily="18" charset="0"/>
              </a:rPr>
            </a:br>
            <a:r>
              <a:rPr lang="tr-TR" sz="2200" b="1" dirty="0">
                <a:latin typeface="Times New Roman" panose="02020603050405020304" pitchFamily="18" charset="0"/>
                <a:cs typeface="Times New Roman" panose="02020603050405020304" pitchFamily="18" charset="0"/>
              </a:rPr>
              <a:t>kendisine sunulması beklentisi içindedir. </a:t>
            </a:r>
            <a:r>
              <a:rPr lang="tr-TR" sz="2200" dirty="0">
                <a:solidFill>
                  <a:srgbClr val="FF0000"/>
                </a:solidFill>
                <a:latin typeface="Times New Roman" panose="02020603050405020304" pitchFamily="18" charset="0"/>
                <a:cs typeface="Times New Roman" panose="02020603050405020304" pitchFamily="18" charset="0"/>
              </a:rPr>
              <a:t>Basketbol, voleybol gibi</a:t>
            </a:r>
            <a:br>
              <a:rPr lang="tr-TR" sz="2200" dirty="0">
                <a:solidFill>
                  <a:srgbClr val="FF0000"/>
                </a:solidFill>
                <a:latin typeface="Times New Roman" panose="02020603050405020304" pitchFamily="18" charset="0"/>
                <a:cs typeface="Times New Roman" panose="02020603050405020304" pitchFamily="18" charset="0"/>
              </a:rPr>
            </a:br>
            <a:r>
              <a:rPr lang="tr-TR" sz="2200" dirty="0">
                <a:solidFill>
                  <a:srgbClr val="FF0000"/>
                </a:solidFill>
                <a:latin typeface="Times New Roman" panose="02020603050405020304" pitchFamily="18" charset="0"/>
                <a:cs typeface="Times New Roman" panose="02020603050405020304" pitchFamily="18" charset="0"/>
              </a:rPr>
              <a:t>sportif, yamaç paraşütü, banana, </a:t>
            </a:r>
            <a:r>
              <a:rPr lang="tr-TR" sz="2200" dirty="0" err="1">
                <a:solidFill>
                  <a:srgbClr val="FF0000"/>
                </a:solidFill>
                <a:latin typeface="Times New Roman" panose="02020603050405020304" pitchFamily="18" charset="0"/>
                <a:cs typeface="Times New Roman" panose="02020603050405020304" pitchFamily="18" charset="0"/>
              </a:rPr>
              <a:t>bungee</a:t>
            </a:r>
            <a:r>
              <a:rPr lang="tr-TR" sz="2200" dirty="0">
                <a:solidFill>
                  <a:srgbClr val="FF0000"/>
                </a:solidFill>
                <a:latin typeface="Times New Roman" panose="02020603050405020304" pitchFamily="18" charset="0"/>
                <a:cs typeface="Times New Roman" panose="02020603050405020304" pitchFamily="18" charset="0"/>
              </a:rPr>
              <a:t> </a:t>
            </a:r>
            <a:r>
              <a:rPr lang="tr-TR" sz="2200" dirty="0" err="1">
                <a:solidFill>
                  <a:srgbClr val="FF0000"/>
                </a:solidFill>
                <a:latin typeface="Times New Roman" panose="02020603050405020304" pitchFamily="18" charset="0"/>
                <a:cs typeface="Times New Roman" panose="02020603050405020304" pitchFamily="18" charset="0"/>
              </a:rPr>
              <a:t>jumping</a:t>
            </a:r>
            <a:r>
              <a:rPr lang="tr-TR" sz="2200" dirty="0">
                <a:solidFill>
                  <a:srgbClr val="FF0000"/>
                </a:solidFill>
                <a:latin typeface="Times New Roman" panose="02020603050405020304" pitchFamily="18" charset="0"/>
                <a:cs typeface="Times New Roman" panose="02020603050405020304" pitchFamily="18" charset="0"/>
              </a:rPr>
              <a:t> gibi heyecan veren</a:t>
            </a:r>
            <a:br>
              <a:rPr lang="tr-TR" sz="2200" dirty="0">
                <a:solidFill>
                  <a:srgbClr val="FF0000"/>
                </a:solidFill>
                <a:latin typeface="Times New Roman" panose="02020603050405020304" pitchFamily="18" charset="0"/>
                <a:cs typeface="Times New Roman" panose="02020603050405020304" pitchFamily="18" charset="0"/>
              </a:rPr>
            </a:br>
            <a:r>
              <a:rPr lang="tr-TR" sz="2200" dirty="0">
                <a:solidFill>
                  <a:srgbClr val="FF0000"/>
                </a:solidFill>
                <a:latin typeface="Times New Roman" panose="02020603050405020304" pitchFamily="18" charset="0"/>
                <a:cs typeface="Times New Roman" panose="02020603050405020304" pitchFamily="18" charset="0"/>
              </a:rPr>
              <a:t>etkinliklere katılabilmek onun beklentileri arasındadır. </a:t>
            </a:r>
            <a:r>
              <a:rPr lang="tr-TR" sz="2200" b="1" dirty="0">
                <a:latin typeface="Times New Roman" panose="02020603050405020304" pitchFamily="18" charset="0"/>
                <a:cs typeface="Times New Roman" panose="02020603050405020304" pitchFamily="18" charset="0"/>
              </a:rPr>
              <a:t>Orta yaşın</a:t>
            </a:r>
            <a:br>
              <a:rPr lang="tr-TR" sz="2200" b="1" dirty="0">
                <a:latin typeface="Times New Roman" panose="02020603050405020304" pitchFamily="18" charset="0"/>
                <a:cs typeface="Times New Roman" panose="02020603050405020304" pitchFamily="18" charset="0"/>
              </a:rPr>
            </a:br>
            <a:r>
              <a:rPr lang="tr-TR" sz="2200" b="1" dirty="0">
                <a:latin typeface="Times New Roman" panose="02020603050405020304" pitchFamily="18" charset="0"/>
                <a:cs typeface="Times New Roman" panose="02020603050405020304" pitchFamily="18" charset="0"/>
              </a:rPr>
              <a:t>üzerinde bir konuk ise sağlıklı yaşamla ilgili yaşına uygun egzersizlerin yapıldığı etkinliklere katılır. </a:t>
            </a:r>
            <a:r>
              <a:rPr lang="tr-TR" sz="2200" dirty="0">
                <a:solidFill>
                  <a:srgbClr val="FF0000"/>
                </a:solidFill>
                <a:latin typeface="Times New Roman" panose="02020603050405020304" pitchFamily="18" charset="0"/>
                <a:cs typeface="Times New Roman" panose="02020603050405020304" pitchFamily="18" charset="0"/>
              </a:rPr>
              <a:t>Satranç, briç gibi bedenen kendilerini</a:t>
            </a:r>
            <a:br>
              <a:rPr lang="tr-TR" sz="2200" dirty="0">
                <a:solidFill>
                  <a:srgbClr val="FF0000"/>
                </a:solidFill>
                <a:latin typeface="Times New Roman" panose="02020603050405020304" pitchFamily="18" charset="0"/>
                <a:cs typeface="Times New Roman" panose="02020603050405020304" pitchFamily="18" charset="0"/>
              </a:rPr>
            </a:br>
            <a:r>
              <a:rPr lang="tr-TR" sz="2200" dirty="0">
                <a:solidFill>
                  <a:srgbClr val="FF0000"/>
                </a:solidFill>
                <a:latin typeface="Times New Roman" panose="02020603050405020304" pitchFamily="18" charset="0"/>
                <a:cs typeface="Times New Roman" panose="02020603050405020304" pitchFamily="18" charset="0"/>
              </a:rPr>
              <a:t>fazla yormayacak etkinliklere katılmak isterler. </a:t>
            </a:r>
            <a:r>
              <a:rPr lang="tr-TR" sz="2200" b="1" dirty="0">
                <a:latin typeface="Times New Roman" panose="02020603050405020304" pitchFamily="18" charset="0"/>
                <a:cs typeface="Times New Roman" panose="02020603050405020304" pitchFamily="18" charset="0"/>
              </a:rPr>
              <a:t>Çocuk konuklar için</a:t>
            </a:r>
            <a:br>
              <a:rPr lang="tr-TR" sz="2200" b="1" dirty="0">
                <a:latin typeface="Times New Roman" panose="02020603050405020304" pitchFamily="18" charset="0"/>
                <a:cs typeface="Times New Roman" panose="02020603050405020304" pitchFamily="18" charset="0"/>
              </a:rPr>
            </a:br>
            <a:r>
              <a:rPr lang="tr-TR" sz="2200" b="1" dirty="0">
                <a:latin typeface="Times New Roman" panose="02020603050405020304" pitchFamily="18" charset="0"/>
                <a:cs typeface="Times New Roman" panose="02020603050405020304" pitchFamily="18" charset="0"/>
              </a:rPr>
              <a:t>eğlenceli, eğitici hizmetlerin sunulması ailelerin yükünü azaltacak,</a:t>
            </a:r>
            <a:br>
              <a:rPr lang="tr-TR" sz="2200" b="1" dirty="0">
                <a:latin typeface="Times New Roman" panose="02020603050405020304" pitchFamily="18" charset="0"/>
                <a:cs typeface="Times New Roman" panose="02020603050405020304" pitchFamily="18" charset="0"/>
              </a:rPr>
            </a:br>
            <a:r>
              <a:rPr lang="tr-TR" sz="2200" b="1" dirty="0">
                <a:latin typeface="Times New Roman" panose="02020603050405020304" pitchFamily="18" charset="0"/>
                <a:cs typeface="Times New Roman" panose="02020603050405020304" pitchFamily="18" charset="0"/>
              </a:rPr>
              <a:t>onlara rahat bir tatil geçirtecek beklentiler içerisinde yer alır. </a:t>
            </a:r>
            <a:r>
              <a:rPr lang="tr-TR" sz="2200" dirty="0">
                <a:latin typeface="Times New Roman" panose="02020603050405020304" pitchFamily="18" charset="0"/>
                <a:cs typeface="Times New Roman" panose="02020603050405020304" pitchFamily="18" charset="0"/>
              </a:rPr>
              <a:t>Bu beklentiler elbette kişilere göre değişebilir. Genç bir konuk satranç oynayabileceği gibi yaşlı bir konuk ise jet-ski' ye binmek isteyebilir ama</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genel olarak konuklar, yaşlarına uygun hizmet beklentileri içerisindedir. </a:t>
            </a:r>
            <a:br>
              <a:rPr lang="tr-TR" sz="2200" dirty="0">
                <a:latin typeface="Times New Roman" panose="02020603050405020304" pitchFamily="18" charset="0"/>
                <a:cs typeface="Times New Roman" panose="02020603050405020304" pitchFamily="18" charset="0"/>
              </a:rPr>
            </a:br>
            <a:r>
              <a:rPr lang="tr-TR" sz="3200" dirty="0">
                <a:latin typeface="Times New Roman" panose="02020603050405020304" pitchFamily="18" charset="0"/>
                <a:cs typeface="Times New Roman" panose="02020603050405020304" pitchFamily="18" charset="0"/>
              </a:rPr>
              <a:t/>
            </a:r>
            <a:br>
              <a:rPr lang="tr-TR" sz="3200" dirty="0">
                <a:latin typeface="Times New Roman" panose="02020603050405020304" pitchFamily="18" charset="0"/>
                <a:cs typeface="Times New Roman" panose="02020603050405020304" pitchFamily="18" charset="0"/>
              </a:rPr>
            </a:br>
            <a:r>
              <a:rPr lang="tr-TR" sz="3600" dirty="0">
                <a:latin typeface="Times New Roman" panose="02020603050405020304" pitchFamily="18" charset="0"/>
                <a:cs typeface="Times New Roman" panose="02020603050405020304" pitchFamily="18" charset="0"/>
              </a:rPr>
              <a:t/>
            </a:r>
            <a:br>
              <a:rPr lang="tr-TR" sz="3600"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
            </a:r>
            <a:br>
              <a:rPr lang="tr-TR" sz="2800" dirty="0">
                <a:latin typeface="Times New Roman" panose="02020603050405020304" pitchFamily="18" charset="0"/>
                <a:cs typeface="Times New Roman" panose="02020603050405020304" pitchFamily="18" charset="0"/>
              </a:rPr>
            </a:br>
            <a:r>
              <a:rPr lang="tr-TR" sz="2200" dirty="0"/>
              <a:t/>
            </a:r>
            <a:br>
              <a:rPr lang="tr-TR" sz="2200" dirty="0"/>
            </a:br>
            <a:r>
              <a:rPr lang="tr-TR" sz="2200" dirty="0"/>
              <a:t/>
            </a:r>
            <a:br>
              <a:rPr lang="tr-TR" sz="2200" dirty="0"/>
            </a:br>
            <a:r>
              <a:rPr lang="tr-TR" sz="2200" dirty="0">
                <a:solidFill>
                  <a:srgbClr val="FF0000"/>
                </a:solidFill>
                <a:latin typeface="Times New Roman" panose="02020603050405020304" pitchFamily="18" charset="0"/>
                <a:cs typeface="Times New Roman" panose="02020603050405020304" pitchFamily="18" charset="0"/>
              </a:rPr>
              <a:t> </a:t>
            </a:r>
            <a:br>
              <a:rPr lang="tr-TR" sz="2200" dirty="0">
                <a:solidFill>
                  <a:srgbClr val="FF0000"/>
                </a:solidFill>
                <a:latin typeface="Times New Roman" panose="02020603050405020304" pitchFamily="18" charset="0"/>
                <a:cs typeface="Times New Roman" panose="02020603050405020304" pitchFamily="18" charset="0"/>
              </a:rPr>
            </a:br>
            <a:endParaRPr lang="tr-TR" sz="2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40385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6BA797C-7C5E-47FA-83E6-D5844EFDEF42}"/>
              </a:ext>
            </a:extLst>
          </p:cNvPr>
          <p:cNvSpPr/>
          <p:nvPr/>
        </p:nvSpPr>
        <p:spPr>
          <a:xfrm>
            <a:off x="179512" y="188640"/>
            <a:ext cx="8784976" cy="6309420"/>
          </a:xfrm>
          <a:prstGeom prst="rect">
            <a:avLst/>
          </a:prstGeom>
        </p:spPr>
        <p:txBody>
          <a:bodyPr wrap="square">
            <a:spAutoFit/>
          </a:bodyPr>
          <a:lstStyle/>
          <a:p>
            <a:pPr algn="ctr"/>
            <a:r>
              <a:rPr lang="tr-TR" sz="2400" b="1" dirty="0">
                <a:solidFill>
                  <a:srgbClr val="FF0000"/>
                </a:solidFill>
                <a:latin typeface="Times New Roman" panose="02020603050405020304" pitchFamily="18" charset="0"/>
                <a:cs typeface="Times New Roman" panose="02020603050405020304" pitchFamily="18" charset="0"/>
              </a:rPr>
              <a:t>Konukların Konaklama İşletmelerinden Kişisel Beklentileri</a:t>
            </a:r>
            <a:r>
              <a:rPr lang="tr-TR" sz="3200" dirty="0">
                <a:solidFill>
                  <a:srgbClr val="FF0000"/>
                </a:solidFill>
                <a:latin typeface="Times New Roman" panose="02020603050405020304" pitchFamily="18" charset="0"/>
                <a:cs typeface="Times New Roman" panose="02020603050405020304" pitchFamily="18" charset="0"/>
              </a:rPr>
              <a:t> </a:t>
            </a:r>
            <a:br>
              <a:rPr lang="tr-TR" sz="3200" dirty="0">
                <a:solidFill>
                  <a:srgbClr val="FF0000"/>
                </a:solidFill>
                <a:latin typeface="Times New Roman" panose="02020603050405020304" pitchFamily="18" charset="0"/>
                <a:cs typeface="Times New Roman" panose="02020603050405020304" pitchFamily="18" charset="0"/>
              </a:rPr>
            </a:br>
            <a:endParaRPr lang="tr-TR" sz="2400" b="1" dirty="0">
              <a:solidFill>
                <a:srgbClr val="FF0000"/>
              </a:solidFill>
              <a:latin typeface="Times New Roman" panose="02020603050405020304" pitchFamily="18" charset="0"/>
              <a:cs typeface="Times New Roman" panose="02020603050405020304" pitchFamily="18" charset="0"/>
            </a:endParaRPr>
          </a:p>
          <a:p>
            <a:pPr algn="ctr"/>
            <a:r>
              <a:rPr lang="tr-TR" sz="2800" b="1" dirty="0">
                <a:latin typeface="Times New Roman" panose="02020603050405020304" pitchFamily="18" charset="0"/>
                <a:cs typeface="Times New Roman" panose="02020603050405020304" pitchFamily="18" charset="0"/>
              </a:rPr>
              <a:t>Cinsiyeti</a:t>
            </a:r>
            <a:br>
              <a:rPr lang="tr-TR" sz="2800" b="1"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Konuklar, konaklama işletmelerinden cinsiyetlerine göre de farklı beklentiler içindedir. </a:t>
            </a:r>
            <a:r>
              <a:rPr lang="tr-TR" sz="2800" b="1" dirty="0">
                <a:latin typeface="Times New Roman" panose="02020603050405020304" pitchFamily="18" charset="0"/>
                <a:cs typeface="Times New Roman" panose="02020603050405020304" pitchFamily="18" charset="0"/>
              </a:rPr>
              <a:t>Bayan konuklar, </a:t>
            </a:r>
            <a:r>
              <a:rPr lang="tr-TR" sz="2800" dirty="0">
                <a:latin typeface="Times New Roman" panose="02020603050405020304" pitchFamily="18" charset="0"/>
                <a:cs typeface="Times New Roman" panose="02020603050405020304" pitchFamily="18" charset="0"/>
              </a:rPr>
              <a:t>işletmede bulunan güzellik merkezlerine daha fazla rağbet etmekte, kuaför, solaryum gibi hizmetlerden yararlanmaktadır. Yöresel el sanatlarının yapılışının öğretildiği etkinlikler, aerobik onların ilgisini çeker. </a:t>
            </a:r>
            <a:r>
              <a:rPr lang="tr-TR" sz="2800" b="1" dirty="0">
                <a:latin typeface="Times New Roman" panose="02020603050405020304" pitchFamily="18" charset="0"/>
                <a:cs typeface="Times New Roman" panose="02020603050405020304" pitchFamily="18" charset="0"/>
              </a:rPr>
              <a:t>Erkek konuklar </a:t>
            </a:r>
            <a:r>
              <a:rPr lang="tr-TR" sz="2800" dirty="0">
                <a:latin typeface="Times New Roman" panose="02020603050405020304" pitchFamily="18" charset="0"/>
                <a:cs typeface="Times New Roman" panose="02020603050405020304" pitchFamily="18" charset="0"/>
              </a:rPr>
              <a:t>ise,</a:t>
            </a:r>
            <a:br>
              <a:rPr lang="tr-TR" sz="2800"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daha hareketli bir tatil, macera içeren etkinliklerin yapıldığı beklentiler içerisindedir. Tabi cinsiyet etkeninde de tam sabit beklentiler yoktur. Kişiden kişiye değişir. Zaten onun için kişisel beklentileri etkileyen etkenler arasındadır.</a:t>
            </a:r>
            <a:r>
              <a:rPr lang="tr-TR" sz="3600" dirty="0">
                <a:latin typeface="Times New Roman" panose="02020603050405020304" pitchFamily="18" charset="0"/>
                <a:cs typeface="Times New Roman" panose="02020603050405020304" pitchFamily="18" charset="0"/>
              </a:rPr>
              <a:t> </a:t>
            </a:r>
            <a:br>
              <a:rPr lang="tr-TR" sz="3600" dirty="0">
                <a:latin typeface="Times New Roman" panose="02020603050405020304" pitchFamily="18" charset="0"/>
                <a:cs typeface="Times New Roman" panose="02020603050405020304" pitchFamily="18" charset="0"/>
              </a:rPr>
            </a:br>
            <a:endParaRPr lang="tr-TR"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8826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6BA797C-7C5E-47FA-83E6-D5844EFDEF42}"/>
              </a:ext>
            </a:extLst>
          </p:cNvPr>
          <p:cNvSpPr/>
          <p:nvPr/>
        </p:nvSpPr>
        <p:spPr>
          <a:xfrm>
            <a:off x="179512" y="188640"/>
            <a:ext cx="8784976" cy="6370975"/>
          </a:xfrm>
          <a:prstGeom prst="rect">
            <a:avLst/>
          </a:prstGeom>
        </p:spPr>
        <p:txBody>
          <a:bodyPr wrap="square">
            <a:spAutoFit/>
          </a:bodyPr>
          <a:lstStyle/>
          <a:p>
            <a:pPr algn="ctr"/>
            <a:r>
              <a:rPr lang="tr-TR" sz="2400" b="1" dirty="0">
                <a:solidFill>
                  <a:srgbClr val="FF0000"/>
                </a:solidFill>
                <a:latin typeface="Times New Roman" panose="02020603050405020304" pitchFamily="18" charset="0"/>
                <a:cs typeface="Times New Roman" panose="02020603050405020304" pitchFamily="18" charset="0"/>
              </a:rPr>
              <a:t>Konukların Konaklama İşletmelerinden Kişisel Beklentileri</a:t>
            </a:r>
            <a:r>
              <a:rPr lang="tr-TR" sz="3200" dirty="0">
                <a:solidFill>
                  <a:srgbClr val="FF0000"/>
                </a:solidFill>
                <a:latin typeface="Times New Roman" panose="02020603050405020304" pitchFamily="18" charset="0"/>
                <a:cs typeface="Times New Roman" panose="02020603050405020304" pitchFamily="18" charset="0"/>
              </a:rPr>
              <a:t> </a:t>
            </a:r>
            <a:br>
              <a:rPr lang="tr-TR" sz="3200" dirty="0">
                <a:solidFill>
                  <a:srgbClr val="FF0000"/>
                </a:solidFill>
                <a:latin typeface="Times New Roman" panose="02020603050405020304" pitchFamily="18" charset="0"/>
                <a:cs typeface="Times New Roman" panose="02020603050405020304" pitchFamily="18" charset="0"/>
              </a:rPr>
            </a:br>
            <a:endParaRPr lang="tr-TR" sz="2400" b="1" dirty="0">
              <a:solidFill>
                <a:srgbClr val="FF0000"/>
              </a:solidFill>
              <a:latin typeface="Times New Roman" panose="02020603050405020304" pitchFamily="18" charset="0"/>
              <a:cs typeface="Times New Roman" panose="02020603050405020304" pitchFamily="18" charset="0"/>
            </a:endParaRPr>
          </a:p>
          <a:p>
            <a:pPr algn="ctr"/>
            <a:r>
              <a:rPr lang="tr-TR" sz="2400" b="1" dirty="0">
                <a:latin typeface="Times New Roman" panose="02020603050405020304" pitchFamily="18" charset="0"/>
                <a:cs typeface="Times New Roman" panose="02020603050405020304" pitchFamily="18" charset="0"/>
              </a:rPr>
              <a:t>Medeni Hali</a:t>
            </a:r>
            <a:br>
              <a:rPr lang="tr-TR" sz="24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Bekar</a:t>
            </a:r>
            <a:r>
              <a:rPr lang="tr-TR" sz="2800" dirty="0">
                <a:latin typeface="Times New Roman" panose="02020603050405020304" pitchFamily="18" charset="0"/>
                <a:cs typeface="Times New Roman" panose="02020603050405020304" pitchFamily="18" charset="0"/>
              </a:rPr>
              <a:t> olarak tatile çıkan konuklar, konaklama işletmelerindeki hizmetlerden ferdi olarak yararlanırlar. </a:t>
            </a:r>
            <a:r>
              <a:rPr lang="tr-TR" sz="2800" b="1" dirty="0">
                <a:latin typeface="Times New Roman" panose="02020603050405020304" pitchFamily="18" charset="0"/>
                <a:cs typeface="Times New Roman" panose="02020603050405020304" pitchFamily="18" charset="0"/>
              </a:rPr>
              <a:t>Evli çiftler </a:t>
            </a:r>
            <a:r>
              <a:rPr lang="tr-TR" sz="2800" dirty="0">
                <a:latin typeface="Times New Roman" panose="02020603050405020304" pitchFamily="18" charset="0"/>
                <a:cs typeface="Times New Roman" panose="02020603050405020304" pitchFamily="18" charset="0"/>
              </a:rPr>
              <a:t>ise birlikte katılabilecekleri hizmetlere daha fazla rağbet ederler. </a:t>
            </a:r>
            <a:r>
              <a:rPr lang="tr-TR" sz="2800" b="1" dirty="0">
                <a:latin typeface="Times New Roman" panose="02020603050405020304" pitchFamily="18" charset="0"/>
                <a:cs typeface="Times New Roman" panose="02020603050405020304" pitchFamily="18" charset="0"/>
              </a:rPr>
              <a:t>Yeni evlenip </a:t>
            </a:r>
            <a:r>
              <a:rPr lang="tr-TR" sz="2800" dirty="0">
                <a:latin typeface="Times New Roman" panose="02020603050405020304" pitchFamily="18" charset="0"/>
                <a:cs typeface="Times New Roman" panose="02020603050405020304" pitchFamily="18" charset="0"/>
              </a:rPr>
              <a:t>balayına gelen bir çift ise beraber geçirecekleri ilk günlerin ileride güzel bir anı olarak hatırlanmasını ister. </a:t>
            </a:r>
            <a:r>
              <a:rPr lang="tr-TR" sz="2800" b="1" dirty="0">
                <a:latin typeface="Times New Roman" panose="02020603050405020304" pitchFamily="18" charset="0"/>
                <a:cs typeface="Times New Roman" panose="02020603050405020304" pitchFamily="18" charset="0"/>
              </a:rPr>
              <a:t>Evlilik yıl dönümünü </a:t>
            </a:r>
            <a:r>
              <a:rPr lang="tr-TR" sz="2800" dirty="0">
                <a:latin typeface="Times New Roman" panose="02020603050405020304" pitchFamily="18" charset="0"/>
                <a:cs typeface="Times New Roman" panose="02020603050405020304" pitchFamily="18" charset="0"/>
              </a:rPr>
              <a:t>işletmede geçireceği birkaç günle kutlamak isteyen konuklar da aynı düşünceler içinde olacaktır. Konaklama işletmelerinin bu tür konuklara daha fazla ilgi göstererek onları </a:t>
            </a:r>
            <a:r>
              <a:rPr lang="tr-TR" sz="2800" b="1" dirty="0">
                <a:latin typeface="Times New Roman" panose="02020603050405020304" pitchFamily="18" charset="0"/>
                <a:cs typeface="Times New Roman" panose="02020603050405020304" pitchFamily="18" charset="0"/>
              </a:rPr>
              <a:t>VIP (</a:t>
            </a:r>
            <a:r>
              <a:rPr lang="tr-TR" sz="2800" b="1" dirty="0" err="1">
                <a:latin typeface="Times New Roman" panose="02020603050405020304" pitchFamily="18" charset="0"/>
                <a:cs typeface="Times New Roman" panose="02020603050405020304" pitchFamily="18" charset="0"/>
              </a:rPr>
              <a:t>very</a:t>
            </a:r>
            <a:r>
              <a:rPr lang="tr-TR" sz="2800" b="1" dirty="0">
                <a:latin typeface="Times New Roman" panose="02020603050405020304" pitchFamily="18" charset="0"/>
                <a:cs typeface="Times New Roman" panose="02020603050405020304" pitchFamily="18" charset="0"/>
              </a:rPr>
              <a:t> </a:t>
            </a:r>
            <a:r>
              <a:rPr lang="tr-TR" sz="2800" b="1" dirty="0" err="1">
                <a:latin typeface="Times New Roman" panose="02020603050405020304" pitchFamily="18" charset="0"/>
                <a:cs typeface="Times New Roman" panose="02020603050405020304" pitchFamily="18" charset="0"/>
              </a:rPr>
              <a:t>important</a:t>
            </a:r>
            <a:r>
              <a:rPr lang="tr-TR" sz="2800" b="1" dirty="0">
                <a:latin typeface="Times New Roman" panose="02020603050405020304" pitchFamily="18" charset="0"/>
                <a:cs typeface="Times New Roman" panose="02020603050405020304" pitchFamily="18" charset="0"/>
              </a:rPr>
              <a:t> </a:t>
            </a:r>
            <a:r>
              <a:rPr lang="tr-TR" sz="2800" b="1" dirty="0" err="1">
                <a:latin typeface="Times New Roman" panose="02020603050405020304" pitchFamily="18" charset="0"/>
                <a:cs typeface="Times New Roman" panose="02020603050405020304" pitchFamily="18" charset="0"/>
              </a:rPr>
              <a:t>person</a:t>
            </a:r>
            <a:r>
              <a:rPr lang="tr-TR" sz="2800" b="1" dirty="0">
                <a:latin typeface="Times New Roman" panose="02020603050405020304" pitchFamily="18" charset="0"/>
                <a:cs typeface="Times New Roman" panose="02020603050405020304" pitchFamily="18" charset="0"/>
              </a:rPr>
              <a:t>)</a:t>
            </a:r>
            <a:r>
              <a:rPr lang="tr-TR" sz="2800" dirty="0">
                <a:latin typeface="Times New Roman" panose="02020603050405020304" pitchFamily="18" charset="0"/>
                <a:cs typeface="Times New Roman" panose="02020603050405020304" pitchFamily="18" charset="0"/>
              </a:rPr>
              <a:t> olarak ağırlamaları gerekir. </a:t>
            </a:r>
            <a:br>
              <a:rPr lang="tr-TR" sz="28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endParaRPr lang="tr-TR"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63181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6BA797C-7C5E-47FA-83E6-D5844EFDEF42}"/>
              </a:ext>
            </a:extLst>
          </p:cNvPr>
          <p:cNvSpPr/>
          <p:nvPr/>
        </p:nvSpPr>
        <p:spPr>
          <a:xfrm>
            <a:off x="179512" y="188640"/>
            <a:ext cx="8784976" cy="7417415"/>
          </a:xfrm>
          <a:prstGeom prst="rect">
            <a:avLst/>
          </a:prstGeom>
        </p:spPr>
        <p:txBody>
          <a:bodyPr wrap="square">
            <a:spAutoFit/>
          </a:bodyPr>
          <a:lstStyle/>
          <a:p>
            <a:pPr algn="ctr"/>
            <a:r>
              <a:rPr lang="tr-TR" sz="2400" b="1" dirty="0">
                <a:solidFill>
                  <a:srgbClr val="FF0000"/>
                </a:solidFill>
                <a:latin typeface="Times New Roman" panose="02020603050405020304" pitchFamily="18" charset="0"/>
                <a:cs typeface="Times New Roman" panose="02020603050405020304" pitchFamily="18" charset="0"/>
              </a:rPr>
              <a:t>Konukların Konaklama İşletmelerinden Kişisel Beklentileri</a:t>
            </a:r>
            <a:r>
              <a:rPr lang="tr-TR" sz="3200" dirty="0">
                <a:solidFill>
                  <a:srgbClr val="FF0000"/>
                </a:solidFill>
                <a:latin typeface="Times New Roman" panose="02020603050405020304" pitchFamily="18" charset="0"/>
                <a:cs typeface="Times New Roman" panose="02020603050405020304" pitchFamily="18" charset="0"/>
              </a:rPr>
              <a:t> </a:t>
            </a:r>
            <a:br>
              <a:rPr lang="tr-TR" sz="3200" dirty="0">
                <a:solidFill>
                  <a:srgbClr val="FF0000"/>
                </a:solidFill>
                <a:latin typeface="Times New Roman" panose="02020603050405020304" pitchFamily="18" charset="0"/>
                <a:cs typeface="Times New Roman" panose="02020603050405020304" pitchFamily="18" charset="0"/>
              </a:rPr>
            </a:br>
            <a:endParaRPr lang="tr-TR" sz="2400" b="1" dirty="0">
              <a:solidFill>
                <a:srgbClr val="FF0000"/>
              </a:solidFill>
              <a:latin typeface="Times New Roman" panose="02020603050405020304" pitchFamily="18" charset="0"/>
              <a:cs typeface="Times New Roman" panose="02020603050405020304" pitchFamily="18" charset="0"/>
            </a:endParaRPr>
          </a:p>
          <a:p>
            <a:pPr algn="ctr"/>
            <a:r>
              <a:rPr lang="tr-TR" sz="2800" b="1" dirty="0">
                <a:latin typeface="Times New Roman" panose="02020603050405020304" pitchFamily="18" charset="0"/>
                <a:cs typeface="Times New Roman" panose="02020603050405020304" pitchFamily="18" charset="0"/>
              </a:rPr>
              <a:t>Gelenek ve Görenekler</a:t>
            </a:r>
          </a:p>
          <a:p>
            <a:pPr algn="ctr"/>
            <a:r>
              <a:rPr lang="tr-TR" sz="2800" b="1" dirty="0">
                <a:latin typeface="Times New Roman" panose="02020603050405020304" pitchFamily="18" charset="0"/>
                <a:cs typeface="Times New Roman" panose="02020603050405020304" pitchFamily="18" charset="0"/>
              </a:rPr>
              <a:t/>
            </a:r>
            <a:br>
              <a:rPr lang="tr-TR" sz="2800" b="1"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Bazı konuklar, işletmelerden kendi ülke gelenek ve göreneklerine uygun hizmetler beklerler. </a:t>
            </a:r>
            <a:r>
              <a:rPr lang="tr-TR" sz="2800" b="1" dirty="0">
                <a:latin typeface="Times New Roman" panose="02020603050405020304" pitchFamily="18" charset="0"/>
                <a:cs typeface="Times New Roman" panose="02020603050405020304" pitchFamily="18" charset="0"/>
              </a:rPr>
              <a:t>Yapılacak sanatsal animasyon etkinliklerinde, hizmet veren yiyecek içecek ünitelerinin menülerinde gelenek ve göreneklerine uygun hizmetler görmek isterler.</a:t>
            </a:r>
            <a:r>
              <a:rPr lang="tr-TR" sz="2800" dirty="0">
                <a:latin typeface="Times New Roman" panose="02020603050405020304" pitchFamily="18" charset="0"/>
                <a:cs typeface="Times New Roman" panose="02020603050405020304" pitchFamily="18" charset="0"/>
              </a:rPr>
              <a:t> </a:t>
            </a:r>
            <a:r>
              <a:rPr lang="tr-TR" sz="2800" dirty="0">
                <a:solidFill>
                  <a:srgbClr val="FF0000"/>
                </a:solidFill>
                <a:latin typeface="Times New Roman" panose="02020603050405020304" pitchFamily="18" charset="0"/>
                <a:cs typeface="Times New Roman" panose="02020603050405020304" pitchFamily="18" charset="0"/>
              </a:rPr>
              <a:t>Bazı konuklar da bulundukları ülkenin gelenek ve göreneklerini tanımak isterler. Onlar gibi giyinip, onların kültürel özelliklerini yansıtan hizmetlere katılmak isterler. </a:t>
            </a:r>
            <a:r>
              <a:rPr lang="tr-TR" sz="2800" dirty="0">
                <a:latin typeface="Times New Roman" panose="02020603050405020304" pitchFamily="18" charset="0"/>
                <a:cs typeface="Times New Roman" panose="02020603050405020304" pitchFamily="18" charset="0"/>
              </a:rPr>
              <a:t>Konaklama işletmesinin bu tür hizmetler sunması, onların tatilini daha zevkli bir hale getirecektir</a:t>
            </a:r>
            <a:r>
              <a:rPr lang="tr-TR" sz="3600" dirty="0">
                <a:latin typeface="Times New Roman" panose="02020603050405020304" pitchFamily="18" charset="0"/>
                <a:cs typeface="Times New Roman" panose="02020603050405020304" pitchFamily="18" charset="0"/>
              </a:rPr>
              <a:t> </a:t>
            </a:r>
            <a:r>
              <a:rPr lang="tr-TR" sz="2800" dirty="0">
                <a:latin typeface="Times New Roman" panose="02020603050405020304" pitchFamily="18" charset="0"/>
                <a:cs typeface="Times New Roman" panose="02020603050405020304" pitchFamily="18" charset="0"/>
              </a:rPr>
              <a:t/>
            </a:r>
            <a:br>
              <a:rPr lang="tr-TR" sz="2800"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
            </a:r>
            <a:br>
              <a:rPr lang="tr-TR" sz="28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endParaRPr lang="tr-TR"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35066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6BA797C-7C5E-47FA-83E6-D5844EFDEF42}"/>
              </a:ext>
            </a:extLst>
          </p:cNvPr>
          <p:cNvSpPr/>
          <p:nvPr/>
        </p:nvSpPr>
        <p:spPr>
          <a:xfrm>
            <a:off x="179512" y="188640"/>
            <a:ext cx="8784976" cy="7894469"/>
          </a:xfrm>
          <a:prstGeom prst="rect">
            <a:avLst/>
          </a:prstGeom>
        </p:spPr>
        <p:txBody>
          <a:bodyPr wrap="square">
            <a:spAutoFit/>
          </a:bodyPr>
          <a:lstStyle/>
          <a:p>
            <a:pPr algn="ctr"/>
            <a:r>
              <a:rPr lang="tr-TR" sz="2400" b="1" dirty="0">
                <a:solidFill>
                  <a:srgbClr val="FF0000"/>
                </a:solidFill>
                <a:latin typeface="Times New Roman" panose="02020603050405020304" pitchFamily="18" charset="0"/>
                <a:cs typeface="Times New Roman" panose="02020603050405020304" pitchFamily="18" charset="0"/>
              </a:rPr>
              <a:t>Konukların Konaklama İşletmelerinden Kişisel Beklentileri</a:t>
            </a:r>
            <a:r>
              <a:rPr lang="tr-TR" sz="3200" dirty="0">
                <a:solidFill>
                  <a:srgbClr val="FF0000"/>
                </a:solidFill>
                <a:latin typeface="Times New Roman" panose="02020603050405020304" pitchFamily="18" charset="0"/>
                <a:cs typeface="Times New Roman" panose="02020603050405020304" pitchFamily="18" charset="0"/>
              </a:rPr>
              <a:t> </a:t>
            </a:r>
            <a:br>
              <a:rPr lang="tr-TR" sz="3200" dirty="0">
                <a:solidFill>
                  <a:srgbClr val="FF0000"/>
                </a:solidFill>
                <a:latin typeface="Times New Roman" panose="02020603050405020304" pitchFamily="18" charset="0"/>
                <a:cs typeface="Times New Roman" panose="02020603050405020304" pitchFamily="18" charset="0"/>
              </a:rPr>
            </a:br>
            <a:endParaRPr lang="tr-TR" sz="2400" b="1" dirty="0">
              <a:solidFill>
                <a:srgbClr val="FF0000"/>
              </a:solidFill>
              <a:latin typeface="Times New Roman" panose="02020603050405020304" pitchFamily="18" charset="0"/>
              <a:cs typeface="Times New Roman" panose="02020603050405020304" pitchFamily="18" charset="0"/>
            </a:endParaRPr>
          </a:p>
          <a:p>
            <a:pPr algn="ctr"/>
            <a:r>
              <a:rPr lang="tr-TR" sz="2200" b="1" dirty="0">
                <a:latin typeface="Times New Roman" panose="02020603050405020304" pitchFamily="18" charset="0"/>
                <a:cs typeface="Times New Roman" panose="02020603050405020304" pitchFamily="18" charset="0"/>
              </a:rPr>
              <a:t>Sağlık Durumu</a:t>
            </a:r>
          </a:p>
          <a:p>
            <a:pPr algn="ctr"/>
            <a:r>
              <a:rPr lang="tr-TR" sz="2200" b="1" dirty="0">
                <a:latin typeface="Times New Roman" panose="02020603050405020304" pitchFamily="18" charset="0"/>
                <a:cs typeface="Times New Roman" panose="02020603050405020304" pitchFamily="18" charset="0"/>
              </a:rPr>
              <a:t/>
            </a:r>
            <a:br>
              <a:rPr lang="tr-TR" sz="2200" b="1"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Konuklar, sağlıkları açısından yaşadıkları bazı sorunları  doktor kontrolünde satın alacakları sağlık hizmetleri ile gidermek isterler. Kalacakları konaklama işletmelerini seçerken bu tür işletmeleri tercih</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ederler. </a:t>
            </a:r>
            <a:r>
              <a:rPr lang="tr-TR" sz="2100" b="1" dirty="0">
                <a:latin typeface="Times New Roman" panose="02020603050405020304" pitchFamily="18" charset="0"/>
                <a:cs typeface="Times New Roman" panose="02020603050405020304" pitchFamily="18" charset="0"/>
              </a:rPr>
              <a:t>Alacakları kür programları, çamur banyosu, şifalı su kaynaklarının kullanımı, uzman kontrolünde uygulayabilecekleri diyetler</a:t>
            </a:r>
            <a:br>
              <a:rPr lang="tr-TR" sz="2100" b="1" dirty="0">
                <a:latin typeface="Times New Roman" panose="02020603050405020304" pitchFamily="18" charset="0"/>
                <a:cs typeface="Times New Roman" panose="02020603050405020304" pitchFamily="18" charset="0"/>
              </a:rPr>
            </a:br>
            <a:r>
              <a:rPr lang="tr-TR" sz="2100" b="1" dirty="0">
                <a:latin typeface="Times New Roman" panose="02020603050405020304" pitchFamily="18" charset="0"/>
                <a:cs typeface="Times New Roman" panose="02020603050405020304" pitchFamily="18" charset="0"/>
              </a:rPr>
              <a:t>onların beklentileri içerisindedir</a:t>
            </a:r>
            <a:r>
              <a:rPr lang="tr-TR" sz="2100" dirty="0">
                <a:latin typeface="Times New Roman" panose="02020603050405020304" pitchFamily="18" charset="0"/>
                <a:cs typeface="Times New Roman" panose="02020603050405020304" pitchFamily="18" charset="0"/>
              </a:rPr>
              <a:t>.</a:t>
            </a:r>
            <a:br>
              <a:rPr lang="tr-TR" sz="2100" dirty="0">
                <a:latin typeface="Times New Roman" panose="02020603050405020304" pitchFamily="18" charset="0"/>
                <a:cs typeface="Times New Roman" panose="02020603050405020304" pitchFamily="18" charset="0"/>
              </a:rPr>
            </a:br>
            <a:r>
              <a:rPr lang="tr-TR" sz="2100" dirty="0">
                <a:solidFill>
                  <a:srgbClr val="FF0000"/>
                </a:solidFill>
                <a:latin typeface="Times New Roman" panose="02020603050405020304" pitchFamily="18" charset="0"/>
                <a:cs typeface="Times New Roman" panose="02020603050405020304" pitchFamily="18" charset="0"/>
              </a:rPr>
              <a:t>Bedensel ve zihinsel özürlü konuklara </a:t>
            </a:r>
            <a:r>
              <a:rPr lang="tr-TR" sz="2100" dirty="0">
                <a:latin typeface="Times New Roman" panose="02020603050405020304" pitchFamily="18" charset="0"/>
                <a:cs typeface="Times New Roman" panose="02020603050405020304" pitchFamily="18" charset="0"/>
              </a:rPr>
              <a:t>uygun yapılan düzenlemeler</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de konuklar için tercih önceliği olacaktır. İşletmede konaklayan bu</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tür konuklar, fazla zorluk yaşamadan günlük etkinliklerini yapmak</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isterler. </a:t>
            </a:r>
            <a:r>
              <a:rPr lang="tr-TR" sz="2100" b="1" dirty="0">
                <a:latin typeface="Times New Roman" panose="02020603050405020304" pitchFamily="18" charset="0"/>
                <a:cs typeface="Times New Roman" panose="02020603050405020304" pitchFamily="18" charset="0"/>
              </a:rPr>
              <a:t>Onların yanında gelen herhangi bir özrü bulunmayan konuklar </a:t>
            </a:r>
            <a:r>
              <a:rPr lang="tr-TR" sz="2100" dirty="0">
                <a:latin typeface="Times New Roman" panose="02020603050405020304" pitchFamily="18" charset="0"/>
                <a:cs typeface="Times New Roman" panose="02020603050405020304" pitchFamily="18" charset="0"/>
              </a:rPr>
              <a:t>da belki kısa bir süre de olsa kendilerine yardımcı olabilecek</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bakım ve hizmet birimleri sayesinde biraz olsun dinlenmek isterler.</a:t>
            </a:r>
            <a:br>
              <a:rPr lang="tr-TR" sz="2100" dirty="0">
                <a:latin typeface="Times New Roman" panose="02020603050405020304" pitchFamily="18" charset="0"/>
                <a:cs typeface="Times New Roman" panose="02020603050405020304" pitchFamily="18" charset="0"/>
              </a:rPr>
            </a:br>
            <a:r>
              <a:rPr lang="tr-TR" sz="2100" dirty="0">
                <a:solidFill>
                  <a:srgbClr val="FF0000"/>
                </a:solidFill>
                <a:latin typeface="Times New Roman" panose="02020603050405020304" pitchFamily="18" charset="0"/>
                <a:cs typeface="Times New Roman" panose="02020603050405020304" pitchFamily="18" charset="0"/>
              </a:rPr>
              <a:t>Zihinsel özürlü çocuğunu teslim edebileceği, </a:t>
            </a:r>
            <a:r>
              <a:rPr lang="tr-TR" sz="2100" dirty="0">
                <a:latin typeface="Times New Roman" panose="02020603050405020304" pitchFamily="18" charset="0"/>
                <a:cs typeface="Times New Roman" panose="02020603050405020304" pitchFamily="18" charset="0"/>
              </a:rPr>
              <a:t>onu biraz olsun mutlu</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kılabilecek hizmetlere sahip bir birimin işletmede bulunması, konukları memnun edecektir. </a:t>
            </a:r>
            <a:br>
              <a:rPr lang="tr-TR" sz="21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endParaRPr lang="tr-TR"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45213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8E09736E-1D67-4647-910E-F09D07A403FE}"/>
              </a:ext>
            </a:extLst>
          </p:cNvPr>
          <p:cNvPicPr>
            <a:picLocks noChangeAspect="1"/>
          </p:cNvPicPr>
          <p:nvPr/>
        </p:nvPicPr>
        <p:blipFill>
          <a:blip r:embed="rId2"/>
          <a:stretch>
            <a:fillRect/>
          </a:stretch>
        </p:blipFill>
        <p:spPr>
          <a:xfrm>
            <a:off x="1187624" y="260648"/>
            <a:ext cx="6984776" cy="6480720"/>
          </a:xfrm>
          <a:prstGeom prst="rect">
            <a:avLst/>
          </a:prstGeom>
        </p:spPr>
      </p:pic>
    </p:spTree>
    <p:extLst>
      <p:ext uri="{BB962C8B-B14F-4D97-AF65-F5344CB8AC3E}">
        <p14:creationId xmlns:p14="http://schemas.microsoft.com/office/powerpoint/2010/main" val="3343197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6BA797C-7C5E-47FA-83E6-D5844EFDEF42}"/>
              </a:ext>
            </a:extLst>
          </p:cNvPr>
          <p:cNvSpPr/>
          <p:nvPr/>
        </p:nvSpPr>
        <p:spPr>
          <a:xfrm>
            <a:off x="179512" y="188640"/>
            <a:ext cx="8784976" cy="8156079"/>
          </a:xfrm>
          <a:prstGeom prst="rect">
            <a:avLst/>
          </a:prstGeom>
        </p:spPr>
        <p:txBody>
          <a:bodyPr wrap="square">
            <a:spAutoFit/>
          </a:bodyPr>
          <a:lstStyle/>
          <a:p>
            <a:pPr algn="ctr"/>
            <a:r>
              <a:rPr lang="tr-TR" sz="2400" b="1" dirty="0">
                <a:solidFill>
                  <a:srgbClr val="FF0000"/>
                </a:solidFill>
                <a:latin typeface="Times New Roman" panose="02020603050405020304" pitchFamily="18" charset="0"/>
                <a:cs typeface="Times New Roman" panose="02020603050405020304" pitchFamily="18" charset="0"/>
              </a:rPr>
              <a:t>Konukların Konaklama İşletmelerinden Kişisel Beklentileri</a:t>
            </a:r>
            <a:r>
              <a:rPr lang="tr-TR" sz="3200" dirty="0">
                <a:solidFill>
                  <a:srgbClr val="FF0000"/>
                </a:solidFill>
                <a:latin typeface="Times New Roman" panose="02020603050405020304" pitchFamily="18" charset="0"/>
                <a:cs typeface="Times New Roman" panose="02020603050405020304" pitchFamily="18" charset="0"/>
              </a:rPr>
              <a:t> </a:t>
            </a:r>
            <a:br>
              <a:rPr lang="tr-TR" sz="3200" dirty="0">
                <a:solidFill>
                  <a:srgbClr val="FF0000"/>
                </a:solidFill>
                <a:latin typeface="Times New Roman" panose="02020603050405020304" pitchFamily="18" charset="0"/>
                <a:cs typeface="Times New Roman" panose="02020603050405020304" pitchFamily="18" charset="0"/>
              </a:rPr>
            </a:br>
            <a:endParaRPr lang="tr-TR" sz="2400" b="1" dirty="0">
              <a:solidFill>
                <a:srgbClr val="FF0000"/>
              </a:solidFill>
              <a:latin typeface="Times New Roman" panose="02020603050405020304" pitchFamily="18" charset="0"/>
              <a:cs typeface="Times New Roman" panose="02020603050405020304" pitchFamily="18" charset="0"/>
            </a:endParaRPr>
          </a:p>
          <a:p>
            <a:pPr algn="ctr"/>
            <a:r>
              <a:rPr lang="tr-TR" sz="2400" b="1" dirty="0">
                <a:latin typeface="Times New Roman" panose="02020603050405020304" pitchFamily="18" charset="0"/>
                <a:cs typeface="Times New Roman" panose="02020603050405020304" pitchFamily="18" charset="0"/>
              </a:rPr>
              <a:t>Yaşadığı Yer</a:t>
            </a:r>
            <a:br>
              <a:rPr lang="tr-TR" sz="2400" b="1"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Bulundukları coğrafyanın dışında başka yerler tanıma isteği, konukların tatil beklentilerini şekillendirecektir. Kaldığı ev; deniz kenarında, bol güneşli bir yerleşim merkezinde olan konuk kayak yapabileceği bir konaklama işletmesini tercih edebilir. Soğuk, denizi olmayan bir ülkede yaşayan konuklar gittikleri konaklama işletmesinde akşama kadar sahilde güneşlenmek isterler. Kısaca bazı konukların beklentileri sadece deniz, güneş ve kum olabilir.</a:t>
            </a:r>
            <a:r>
              <a:rPr lang="tr-TR" sz="3200" dirty="0">
                <a:latin typeface="Times New Roman" panose="02020603050405020304" pitchFamily="18" charset="0"/>
                <a:cs typeface="Times New Roman" panose="02020603050405020304" pitchFamily="18" charset="0"/>
              </a:rPr>
              <a:t> </a:t>
            </a:r>
            <a:br>
              <a:rPr lang="tr-TR" sz="3200" dirty="0">
                <a:latin typeface="Times New Roman" panose="02020603050405020304" pitchFamily="18" charset="0"/>
                <a:cs typeface="Times New Roman" panose="02020603050405020304" pitchFamily="18" charset="0"/>
              </a:rPr>
            </a:br>
            <a:endParaRPr lang="tr-TR" sz="3200" dirty="0">
              <a:latin typeface="Times New Roman" panose="02020603050405020304" pitchFamily="18" charset="0"/>
              <a:cs typeface="Times New Roman" panose="02020603050405020304" pitchFamily="18" charset="0"/>
            </a:endParaRPr>
          </a:p>
          <a:p>
            <a:pPr algn="ctr"/>
            <a:r>
              <a:rPr lang="tr-TR" sz="2400" b="1" dirty="0">
                <a:latin typeface="Times New Roman" panose="02020603050405020304" pitchFamily="18" charset="0"/>
                <a:cs typeface="Times New Roman" panose="02020603050405020304" pitchFamily="18" charset="0"/>
              </a:rPr>
              <a:t>Tatil Alışkanlıkları</a:t>
            </a:r>
            <a:br>
              <a:rPr lang="tr-TR" sz="2400" b="1"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Sürekli tatile çıkan bir konuk daha önce çıktığı tatilde konakladıkları</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işletmeden memnun kaldıkları hizmetleri yeni kalacağı işletmeden de</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bekler; bu yüzden tatilde yapılması gereken bir alışkanlık olarak</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düşündüğü bu hizmetlerin verildiği işletmeleri tercih eder.</a:t>
            </a:r>
            <a:br>
              <a:rPr lang="tr-TR" sz="2400" dirty="0">
                <a:latin typeface="Times New Roman" panose="02020603050405020304" pitchFamily="18" charset="0"/>
                <a:cs typeface="Times New Roman" panose="02020603050405020304" pitchFamily="18" charset="0"/>
              </a:rPr>
            </a:br>
            <a:r>
              <a:rPr lang="tr-TR" sz="2400" dirty="0"/>
              <a:t/>
            </a:r>
            <a:br>
              <a:rPr lang="tr-TR" sz="2400" dirty="0"/>
            </a:b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endParaRPr lang="tr-TR"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27095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6BA797C-7C5E-47FA-83E6-D5844EFDEF42}"/>
              </a:ext>
            </a:extLst>
          </p:cNvPr>
          <p:cNvSpPr/>
          <p:nvPr/>
        </p:nvSpPr>
        <p:spPr>
          <a:xfrm>
            <a:off x="179512" y="188640"/>
            <a:ext cx="8784976" cy="6771084"/>
          </a:xfrm>
          <a:prstGeom prst="rect">
            <a:avLst/>
          </a:prstGeom>
        </p:spPr>
        <p:txBody>
          <a:bodyPr wrap="square">
            <a:spAutoFit/>
          </a:bodyPr>
          <a:lstStyle/>
          <a:p>
            <a:pPr algn="ctr"/>
            <a:r>
              <a:rPr lang="tr-TR" sz="2400" b="1" dirty="0">
                <a:solidFill>
                  <a:srgbClr val="FF0000"/>
                </a:solidFill>
                <a:latin typeface="Times New Roman" panose="02020603050405020304" pitchFamily="18" charset="0"/>
                <a:cs typeface="Times New Roman" panose="02020603050405020304" pitchFamily="18" charset="0"/>
              </a:rPr>
              <a:t>Konukların Konaklama İşletmelerinden Kişisel Beklentileri</a:t>
            </a:r>
            <a:r>
              <a:rPr lang="tr-TR" sz="3200" dirty="0">
                <a:solidFill>
                  <a:srgbClr val="FF0000"/>
                </a:solidFill>
                <a:latin typeface="Times New Roman" panose="02020603050405020304" pitchFamily="18" charset="0"/>
                <a:cs typeface="Times New Roman" panose="02020603050405020304" pitchFamily="18" charset="0"/>
              </a:rPr>
              <a:t> </a:t>
            </a:r>
            <a:br>
              <a:rPr lang="tr-TR" sz="3200" dirty="0">
                <a:solidFill>
                  <a:srgbClr val="FF0000"/>
                </a:solidFill>
                <a:latin typeface="Times New Roman" panose="02020603050405020304" pitchFamily="18" charset="0"/>
                <a:cs typeface="Times New Roman" panose="02020603050405020304" pitchFamily="18" charset="0"/>
              </a:rPr>
            </a:br>
            <a:endParaRPr lang="tr-TR" sz="2400" b="1" dirty="0">
              <a:solidFill>
                <a:srgbClr val="FF0000"/>
              </a:solidFill>
              <a:latin typeface="Times New Roman" panose="02020603050405020304" pitchFamily="18" charset="0"/>
              <a:cs typeface="Times New Roman" panose="02020603050405020304" pitchFamily="18" charset="0"/>
            </a:endParaRPr>
          </a:p>
          <a:p>
            <a:pPr algn="ctr"/>
            <a:r>
              <a:rPr lang="tr-TR" sz="2200" b="1" dirty="0">
                <a:latin typeface="Times New Roman" panose="02020603050405020304" pitchFamily="18" charset="0"/>
                <a:cs typeface="Times New Roman" panose="02020603050405020304" pitchFamily="18" charset="0"/>
              </a:rPr>
              <a:t>Zaman</a:t>
            </a:r>
          </a:p>
          <a:p>
            <a:pPr algn="ctr"/>
            <a:r>
              <a:rPr lang="tr-TR" sz="2200" b="1" dirty="0">
                <a:latin typeface="Times New Roman" panose="02020603050405020304" pitchFamily="18" charset="0"/>
                <a:cs typeface="Times New Roman" panose="02020603050405020304" pitchFamily="18" charset="0"/>
              </a:rPr>
              <a:t/>
            </a:r>
            <a:br>
              <a:rPr lang="tr-TR" sz="2200" b="1"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Yoğun iş temposunda kedisine ve ailesine birkaç günlük tatil için</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zaman ayırabilen bir konuk farklı beklentiler içerisindedir. Onlar bu</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kısa süreyi dolu </a:t>
            </a:r>
            <a:r>
              <a:rPr lang="tr-TR" sz="2200" dirty="0" err="1">
                <a:latin typeface="Times New Roman" panose="02020603050405020304" pitchFamily="18" charset="0"/>
                <a:cs typeface="Times New Roman" panose="02020603050405020304" pitchFamily="18" charset="0"/>
              </a:rPr>
              <a:t>dolu</a:t>
            </a:r>
            <a:r>
              <a:rPr lang="tr-TR" sz="2200" dirty="0">
                <a:latin typeface="Times New Roman" panose="02020603050405020304" pitchFamily="18" charset="0"/>
                <a:cs typeface="Times New Roman" panose="02020603050405020304" pitchFamily="18" charset="0"/>
              </a:rPr>
              <a:t> geçirmek isterler. Kısa sürede kendilerine en iyi</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tatillerini geçirtebilecek olan konaklama işletmesini seçerler.</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Uzun süre konaklama yapacak konuklar da işletmede kalacakları</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sürede sıkılmadan tatillerini geçirmek isterler. Her şey dahil sistemde</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konaklama yapan konuklar iki üç gün denize girdikten sonra işletmede sıkılabilirler. Onlar için kendi hayatlarındaki monotonlukların kısa</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bir süre de olsa son bulması çok önemlidir. Bu yüzden her gün birbirinden farklı hizmetlerinden yararlanabildiği bir konaklama işletmesi</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tercih sebebi olacaktır. </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endParaRPr lang="tr-TR"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03153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6BA797C-7C5E-47FA-83E6-D5844EFDEF42}"/>
              </a:ext>
            </a:extLst>
          </p:cNvPr>
          <p:cNvSpPr/>
          <p:nvPr/>
        </p:nvSpPr>
        <p:spPr>
          <a:xfrm>
            <a:off x="179512" y="188640"/>
            <a:ext cx="8784976" cy="7294305"/>
          </a:xfrm>
          <a:prstGeom prst="rect">
            <a:avLst/>
          </a:prstGeom>
        </p:spPr>
        <p:txBody>
          <a:bodyPr wrap="square">
            <a:spAutoFit/>
          </a:bodyPr>
          <a:lstStyle/>
          <a:p>
            <a:pPr algn="ctr"/>
            <a:r>
              <a:rPr lang="tr-TR" sz="2400" b="1" dirty="0">
                <a:solidFill>
                  <a:srgbClr val="FF0000"/>
                </a:solidFill>
                <a:latin typeface="Times New Roman" panose="02020603050405020304" pitchFamily="18" charset="0"/>
                <a:cs typeface="Times New Roman" panose="02020603050405020304" pitchFamily="18" charset="0"/>
              </a:rPr>
              <a:t>Konukların Konaklama İşletmelerinden Kişisel Beklentileri</a:t>
            </a:r>
            <a:r>
              <a:rPr lang="tr-TR" sz="3200" dirty="0">
                <a:solidFill>
                  <a:srgbClr val="FF0000"/>
                </a:solidFill>
                <a:latin typeface="Times New Roman" panose="02020603050405020304" pitchFamily="18" charset="0"/>
                <a:cs typeface="Times New Roman" panose="02020603050405020304" pitchFamily="18" charset="0"/>
              </a:rPr>
              <a:t> </a:t>
            </a:r>
            <a:br>
              <a:rPr lang="tr-TR" sz="3200" dirty="0">
                <a:solidFill>
                  <a:srgbClr val="FF0000"/>
                </a:solidFill>
                <a:latin typeface="Times New Roman" panose="02020603050405020304" pitchFamily="18" charset="0"/>
                <a:cs typeface="Times New Roman" panose="02020603050405020304" pitchFamily="18" charset="0"/>
              </a:rPr>
            </a:br>
            <a:endParaRPr lang="tr-TR" sz="2400" b="1" dirty="0">
              <a:solidFill>
                <a:srgbClr val="FF0000"/>
              </a:solidFill>
              <a:latin typeface="Times New Roman" panose="02020603050405020304" pitchFamily="18" charset="0"/>
              <a:cs typeface="Times New Roman" panose="02020603050405020304" pitchFamily="18" charset="0"/>
            </a:endParaRPr>
          </a:p>
          <a:p>
            <a:pPr algn="ctr"/>
            <a:r>
              <a:rPr lang="tr-TR" sz="2800" b="1" dirty="0">
                <a:latin typeface="Times New Roman" panose="02020603050405020304" pitchFamily="18" charset="0"/>
                <a:cs typeface="Times New Roman" panose="02020603050405020304" pitchFamily="18" charset="0"/>
              </a:rPr>
              <a:t>Özel İlgi Alanları</a:t>
            </a:r>
            <a:br>
              <a:rPr lang="tr-TR" sz="2800" b="1"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Konukların hobileri, özel ilgi alanları da konaklama işletmelerinden beklentilerini farklı kılacaktır. </a:t>
            </a:r>
            <a:r>
              <a:rPr lang="tr-TR" sz="2800" b="1" dirty="0">
                <a:solidFill>
                  <a:srgbClr val="FF0000"/>
                </a:solidFill>
                <a:latin typeface="Times New Roman" panose="02020603050405020304" pitchFamily="18" charset="0"/>
                <a:cs typeface="Times New Roman" panose="02020603050405020304" pitchFamily="18" charset="0"/>
              </a:rPr>
              <a:t>Golf </a:t>
            </a:r>
            <a:r>
              <a:rPr lang="tr-TR" sz="2800" dirty="0">
                <a:latin typeface="Times New Roman" panose="02020603050405020304" pitchFamily="18" charset="0"/>
                <a:cs typeface="Times New Roman" panose="02020603050405020304" pitchFamily="18" charset="0"/>
              </a:rPr>
              <a:t>oynamayı seven bir konuk güzel</a:t>
            </a:r>
            <a:br>
              <a:rPr lang="tr-TR" sz="2800"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bir golf alanı bekler. </a:t>
            </a:r>
            <a:r>
              <a:rPr lang="tr-TR" sz="2800" b="1" dirty="0">
                <a:solidFill>
                  <a:srgbClr val="FF0000"/>
                </a:solidFill>
                <a:latin typeface="Times New Roman" panose="02020603050405020304" pitchFamily="18" charset="0"/>
                <a:cs typeface="Times New Roman" panose="02020603050405020304" pitchFamily="18" charset="0"/>
              </a:rPr>
              <a:t>Avcılık veya balıkçılıktan </a:t>
            </a:r>
            <a:r>
              <a:rPr lang="tr-TR" sz="2800" dirty="0">
                <a:latin typeface="Times New Roman" panose="02020603050405020304" pitchFamily="18" charset="0"/>
                <a:cs typeface="Times New Roman" panose="02020603050405020304" pitchFamily="18" charset="0"/>
              </a:rPr>
              <a:t>hoşlanan bir konuk, konaklama işletmesinin bununla ilgili yapacağı gezi veya etkinliğe katılmak ister. Bazı konuklar da tüple denize dalıp denizin güzelliklerinden daha farklı yararlanmak ister. İşletmeler bu tür farklı beklentilere cevap verdikleri ölçüde daha fazla konuk ağırlayacaktır.</a:t>
            </a:r>
            <a:r>
              <a:rPr lang="tr-TR" sz="3600" dirty="0">
                <a:latin typeface="Times New Roman" panose="02020603050405020304" pitchFamily="18" charset="0"/>
                <a:cs typeface="Times New Roman" panose="02020603050405020304" pitchFamily="18" charset="0"/>
              </a:rPr>
              <a:t> </a:t>
            </a:r>
            <a:br>
              <a:rPr lang="tr-TR" sz="3600" dirty="0">
                <a:latin typeface="Times New Roman" panose="02020603050405020304" pitchFamily="18" charset="0"/>
                <a:cs typeface="Times New Roman" panose="02020603050405020304" pitchFamily="18" charset="0"/>
              </a:rPr>
            </a:br>
            <a:r>
              <a:rPr lang="tr-TR" sz="3200" dirty="0">
                <a:latin typeface="Times New Roman" panose="02020603050405020304" pitchFamily="18" charset="0"/>
                <a:cs typeface="Times New Roman" panose="02020603050405020304" pitchFamily="18" charset="0"/>
              </a:rPr>
              <a:t/>
            </a:r>
            <a:br>
              <a:rPr lang="tr-TR" sz="3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endParaRPr lang="tr-TR"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95090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6BA797C-7C5E-47FA-83E6-D5844EFDEF42}"/>
              </a:ext>
            </a:extLst>
          </p:cNvPr>
          <p:cNvSpPr/>
          <p:nvPr/>
        </p:nvSpPr>
        <p:spPr>
          <a:xfrm>
            <a:off x="179512" y="188640"/>
            <a:ext cx="8784976" cy="7725192"/>
          </a:xfrm>
          <a:prstGeom prst="rect">
            <a:avLst/>
          </a:prstGeom>
        </p:spPr>
        <p:txBody>
          <a:bodyPr wrap="square">
            <a:spAutoFit/>
          </a:bodyPr>
          <a:lstStyle/>
          <a:p>
            <a:pPr algn="ctr"/>
            <a:r>
              <a:rPr lang="tr-TR" sz="2400" b="1" dirty="0">
                <a:solidFill>
                  <a:srgbClr val="FF0000"/>
                </a:solidFill>
                <a:latin typeface="Times New Roman" panose="02020603050405020304" pitchFamily="18" charset="0"/>
                <a:cs typeface="Times New Roman" panose="02020603050405020304" pitchFamily="18" charset="0"/>
              </a:rPr>
              <a:t>Konukların Konaklama İşletmelerinden Kişisel Beklentileri</a:t>
            </a:r>
            <a:r>
              <a:rPr lang="tr-TR" sz="3200" dirty="0">
                <a:solidFill>
                  <a:srgbClr val="FF0000"/>
                </a:solidFill>
                <a:latin typeface="Times New Roman" panose="02020603050405020304" pitchFamily="18" charset="0"/>
                <a:cs typeface="Times New Roman" panose="02020603050405020304" pitchFamily="18" charset="0"/>
              </a:rPr>
              <a:t> </a:t>
            </a:r>
            <a:br>
              <a:rPr lang="tr-TR" sz="3200" dirty="0">
                <a:solidFill>
                  <a:srgbClr val="FF0000"/>
                </a:solidFill>
                <a:latin typeface="Times New Roman" panose="02020603050405020304" pitchFamily="18" charset="0"/>
                <a:cs typeface="Times New Roman" panose="02020603050405020304" pitchFamily="18" charset="0"/>
              </a:rPr>
            </a:br>
            <a:endParaRPr lang="tr-TR" sz="2400" b="1" dirty="0">
              <a:solidFill>
                <a:srgbClr val="FF0000"/>
              </a:solidFill>
              <a:latin typeface="Times New Roman" panose="02020603050405020304" pitchFamily="18" charset="0"/>
              <a:cs typeface="Times New Roman" panose="02020603050405020304" pitchFamily="18" charset="0"/>
            </a:endParaRPr>
          </a:p>
          <a:p>
            <a:pPr algn="ctr"/>
            <a:r>
              <a:rPr lang="tr-TR" sz="2800" b="1" dirty="0">
                <a:latin typeface="Times New Roman" panose="02020603050405020304" pitchFamily="18" charset="0"/>
                <a:cs typeface="Times New Roman" panose="02020603050405020304" pitchFamily="18" charset="0"/>
              </a:rPr>
              <a:t>Özel Durumu</a:t>
            </a:r>
            <a:br>
              <a:rPr lang="tr-TR" sz="2800" b="1"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Konaklama işletmesine gelen konukların çoğunu </a:t>
            </a:r>
            <a:r>
              <a:rPr lang="tr-TR" sz="2800" dirty="0">
                <a:solidFill>
                  <a:srgbClr val="FF0000"/>
                </a:solidFill>
                <a:latin typeface="Times New Roman" panose="02020603050405020304" pitchFamily="18" charset="0"/>
                <a:cs typeface="Times New Roman" panose="02020603050405020304" pitchFamily="18" charset="0"/>
              </a:rPr>
              <a:t>birbirlerini ilk defa gören konuklar </a:t>
            </a:r>
            <a:r>
              <a:rPr lang="tr-TR" sz="2800" dirty="0">
                <a:latin typeface="Times New Roman" panose="02020603050405020304" pitchFamily="18" charset="0"/>
                <a:cs typeface="Times New Roman" panose="02020603050405020304" pitchFamily="18" charset="0"/>
              </a:rPr>
              <a:t>oluşturmaktadır. Ama herkesin tanıdığı, yazılı ve görsel medyada her gün yer alan dünyanın tanıdığı özel konuklar da konaklama işletmelerinden yararlanmak isterler. </a:t>
            </a:r>
            <a:r>
              <a:rPr lang="tr-TR" sz="2800" b="1" dirty="0">
                <a:latin typeface="Times New Roman" panose="02020603050405020304" pitchFamily="18" charset="0"/>
                <a:cs typeface="Times New Roman" panose="02020603050405020304" pitchFamily="18" charset="0"/>
              </a:rPr>
              <a:t>Onların beklentisi kimse tarafından rahatsız edilmediği hatta kendisinin o işletmede konakladığını kimsenin bilmediği bir işletmede kalabilmektir (</a:t>
            </a:r>
            <a:r>
              <a:rPr lang="tr-TR" sz="2800" b="1" dirty="0" err="1">
                <a:latin typeface="Times New Roman" panose="02020603050405020304" pitchFamily="18" charset="0"/>
                <a:cs typeface="Times New Roman" panose="02020603050405020304" pitchFamily="18" charset="0"/>
              </a:rPr>
              <a:t>Incognito</a:t>
            </a:r>
            <a:r>
              <a:rPr lang="tr-TR" sz="2800" b="1" dirty="0">
                <a:latin typeface="Times New Roman" panose="02020603050405020304" pitchFamily="18" charset="0"/>
                <a:cs typeface="Times New Roman" panose="02020603050405020304" pitchFamily="18" charset="0"/>
              </a:rPr>
              <a:t>).</a:t>
            </a:r>
            <a:r>
              <a:rPr lang="tr-TR" sz="2800" dirty="0">
                <a:latin typeface="Times New Roman" panose="02020603050405020304" pitchFamily="18" charset="0"/>
                <a:cs typeface="Times New Roman" panose="02020603050405020304" pitchFamily="18" charset="0"/>
              </a:rPr>
              <a:t> İşletme tüm bunlar için önlemini alabilmeli gerektiğinde işletmenin bir katını ona ayırabilmelidir. İşte bu beklentilerine cevap verecek işletme, onun tercih sebebi olacaktır.</a:t>
            </a:r>
            <a:r>
              <a:rPr lang="tr-TR" sz="4000" dirty="0">
                <a:latin typeface="Times New Roman" panose="02020603050405020304" pitchFamily="18" charset="0"/>
                <a:cs typeface="Times New Roman" panose="02020603050405020304" pitchFamily="18" charset="0"/>
              </a:rPr>
              <a:t> </a:t>
            </a:r>
            <a:br>
              <a:rPr lang="tr-TR" sz="40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endParaRPr lang="tr-TR"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3293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6BA797C-7C5E-47FA-83E6-D5844EFDEF42}"/>
              </a:ext>
            </a:extLst>
          </p:cNvPr>
          <p:cNvSpPr/>
          <p:nvPr/>
        </p:nvSpPr>
        <p:spPr>
          <a:xfrm>
            <a:off x="179512" y="188640"/>
            <a:ext cx="8784976" cy="8586966"/>
          </a:xfrm>
          <a:prstGeom prst="rect">
            <a:avLst/>
          </a:prstGeom>
        </p:spPr>
        <p:txBody>
          <a:bodyPr wrap="square">
            <a:spAutoFit/>
          </a:bodyPr>
          <a:lstStyle/>
          <a:p>
            <a:pPr algn="ctr"/>
            <a:r>
              <a:rPr lang="tr-TR" sz="2400" b="1" dirty="0">
                <a:solidFill>
                  <a:srgbClr val="FF0000"/>
                </a:solidFill>
                <a:latin typeface="Times New Roman" panose="02020603050405020304" pitchFamily="18" charset="0"/>
                <a:cs typeface="Times New Roman" panose="02020603050405020304" pitchFamily="18" charset="0"/>
              </a:rPr>
              <a:t>Konukların Konaklama İşletmelerinden Alternatif Aktivite Beklentileri</a:t>
            </a:r>
            <a:r>
              <a:rPr lang="tr-TR" sz="2400" dirty="0">
                <a:solidFill>
                  <a:srgbClr val="FF0000"/>
                </a:solidFill>
                <a:latin typeface="Times New Roman" panose="02020603050405020304" pitchFamily="18" charset="0"/>
                <a:cs typeface="Times New Roman" panose="02020603050405020304" pitchFamily="18" charset="0"/>
              </a:rPr>
              <a:t> </a:t>
            </a:r>
            <a:r>
              <a:rPr lang="tr-TR" sz="2400" dirty="0"/>
              <a:t/>
            </a:r>
            <a:br>
              <a:rPr lang="tr-TR" sz="2400" dirty="0"/>
            </a:br>
            <a:r>
              <a:rPr lang="tr-TR" sz="3200" dirty="0">
                <a:solidFill>
                  <a:srgbClr val="FF0000"/>
                </a:solidFill>
                <a:latin typeface="Times New Roman" panose="02020603050405020304" pitchFamily="18" charset="0"/>
                <a:cs typeface="Times New Roman" panose="02020603050405020304" pitchFamily="18" charset="0"/>
              </a:rPr>
              <a:t> </a:t>
            </a:r>
            <a:r>
              <a:rPr lang="tr-TR" sz="2200" dirty="0">
                <a:latin typeface="Times New Roman" panose="02020603050405020304" pitchFamily="18" charset="0"/>
                <a:cs typeface="Times New Roman" panose="02020603050405020304" pitchFamily="18" charset="0"/>
              </a:rPr>
              <a:t>Teknolojinin ilerlemesi, ekonomik düzeyi yüksek konukların tatil</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alışkanlıkları, işletmelerin sürekli kendilerini yenilemesi bazı alternatif aktivite beklentileri ortaya çıkarmıştır. Konaklama işletmeleri de bu tür beklentileri olan konukları işletmelerine çekmeyi değişik hizmetlerle başarmaktadır. Standart beklentiler içerisinde yer almayıp farklılık gösteren bu beklentilerden bazıları şunlardır: </a:t>
            </a:r>
          </a:p>
          <a:p>
            <a:pPr algn="ctr"/>
            <a:endParaRPr lang="tr-TR" sz="2200" dirty="0">
              <a:latin typeface="Times New Roman" panose="02020603050405020304" pitchFamily="18" charset="0"/>
              <a:cs typeface="Times New Roman" panose="02020603050405020304" pitchFamily="18" charset="0"/>
            </a:endParaRPr>
          </a:p>
          <a:p>
            <a:pPr algn="ctr"/>
            <a:r>
              <a:rPr lang="tr-TR" sz="2200" dirty="0">
                <a:latin typeface="Times New Roman" panose="02020603050405020304" pitchFamily="18" charset="0"/>
                <a:cs typeface="Times New Roman" panose="02020603050405020304" pitchFamily="18" charset="0"/>
              </a:rPr>
              <a:t>• Sevdiği bir sanatçının işletme de konser vermesi</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Kendisine tahsis edilen özel araç (limuzin, helikopter, uçak)</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Sadece kendisine hizmet veren personel (</a:t>
            </a:r>
            <a:r>
              <a:rPr lang="tr-TR" sz="2200" b="1" dirty="0" err="1">
                <a:latin typeface="Times New Roman" panose="02020603050405020304" pitchFamily="18" charset="0"/>
                <a:cs typeface="Times New Roman" panose="02020603050405020304" pitchFamily="18" charset="0"/>
              </a:rPr>
              <a:t>butler</a:t>
            </a:r>
            <a:r>
              <a:rPr lang="tr-TR" sz="2200" dirty="0">
                <a:latin typeface="Times New Roman" panose="02020603050405020304" pitchFamily="18" charset="0"/>
                <a:cs typeface="Times New Roman" panose="02020603050405020304" pitchFamily="18" charset="0"/>
              </a:rPr>
              <a:t> hizmeti)</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Şirket ofisini aratmayacak türde donanımı bulunan bir oda</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Özel güvenlik hizmetleri</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Sadece kendisine hizmet için temin edilen malzemeler (havlu, bornoz, elbise vb.) </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Özel kutlama ve geceler</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Sürpriz hediye ve geziler</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Yat limanı </a:t>
            </a:r>
            <a:br>
              <a:rPr lang="tr-TR" sz="2200" dirty="0">
                <a:latin typeface="Times New Roman" panose="02020603050405020304" pitchFamily="18" charset="0"/>
                <a:cs typeface="Times New Roman" panose="02020603050405020304" pitchFamily="18" charset="0"/>
              </a:rPr>
            </a:br>
            <a:r>
              <a:rPr lang="tr-TR" sz="2800" dirty="0"/>
              <a:t/>
            </a:r>
            <a:br>
              <a:rPr lang="tr-TR" sz="2800" dirty="0"/>
            </a:b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endParaRPr lang="tr-TR"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98560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6BA797C-7C5E-47FA-83E6-D5844EFDEF42}"/>
              </a:ext>
            </a:extLst>
          </p:cNvPr>
          <p:cNvSpPr/>
          <p:nvPr/>
        </p:nvSpPr>
        <p:spPr>
          <a:xfrm>
            <a:off x="30650" y="764704"/>
            <a:ext cx="8784976" cy="6709529"/>
          </a:xfrm>
          <a:prstGeom prst="rect">
            <a:avLst/>
          </a:prstGeom>
        </p:spPr>
        <p:txBody>
          <a:bodyPr wrap="square">
            <a:spAutoFit/>
          </a:bodyPr>
          <a:lstStyle/>
          <a:p>
            <a:pPr algn="ctr"/>
            <a:r>
              <a:rPr lang="tr-TR" sz="2800" dirty="0">
                <a:latin typeface="Times New Roman" panose="02020603050405020304" pitchFamily="18" charset="0"/>
                <a:cs typeface="Times New Roman" panose="02020603050405020304" pitchFamily="18" charset="0"/>
              </a:rPr>
              <a:t>Otelcilik sektöründe artan rekabet, müşterinin otele olan </a:t>
            </a:r>
            <a:r>
              <a:rPr lang="tr-TR" sz="2800" b="1" dirty="0">
                <a:latin typeface="Times New Roman" panose="02020603050405020304" pitchFamily="18" charset="0"/>
                <a:cs typeface="Times New Roman" panose="02020603050405020304" pitchFamily="18" charset="0"/>
              </a:rPr>
              <a:t>sadakatinin </a:t>
            </a:r>
            <a:r>
              <a:rPr lang="tr-TR" sz="2800" dirty="0">
                <a:latin typeface="Times New Roman" panose="02020603050405020304" pitchFamily="18" charset="0"/>
                <a:cs typeface="Times New Roman" panose="02020603050405020304" pitchFamily="18" charset="0"/>
              </a:rPr>
              <a:t>önemini ortaya çıkarmaktadır. </a:t>
            </a:r>
            <a:r>
              <a:rPr lang="tr-TR" sz="2800" b="1" dirty="0">
                <a:latin typeface="Times New Roman" panose="02020603050405020304" pitchFamily="18" charset="0"/>
                <a:cs typeface="Times New Roman" panose="02020603050405020304" pitchFamily="18" charset="0"/>
              </a:rPr>
              <a:t>Sadık müşteriler, </a:t>
            </a:r>
            <a:r>
              <a:rPr lang="tr-TR" sz="2800" dirty="0">
                <a:latin typeface="Times New Roman" panose="02020603050405020304" pitchFamily="18" charset="0"/>
                <a:cs typeface="Times New Roman" panose="02020603050405020304" pitchFamily="18" charset="0"/>
              </a:rPr>
              <a:t>otelin olumlu reklamını yapmakta, potansiyel sorunları zamanında yönetime iletmekte ve otel gelirlerine olumlu katkıda bulunmaktadırlar. Müşteri memnuniyetinin anket vb. yollarla ölçülmesi sonucunda elde edilen bilgiler sadakati artırma</a:t>
            </a:r>
            <a:br>
              <a:rPr lang="tr-TR" sz="2800"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amacıyla kullanılmalıdır. Müşteri ilişkileri yönetiminin geliştirilmesi otel işletmesine bu konuda büyük bir katkı sağlayacaktır.</a:t>
            </a:r>
            <a:r>
              <a:rPr lang="tr-TR" sz="3600" dirty="0">
                <a:latin typeface="Times New Roman" panose="02020603050405020304" pitchFamily="18" charset="0"/>
                <a:cs typeface="Times New Roman" panose="02020603050405020304" pitchFamily="18" charset="0"/>
              </a:rPr>
              <a:t> </a:t>
            </a:r>
            <a:br>
              <a:rPr lang="tr-TR" sz="3600" dirty="0">
                <a:latin typeface="Times New Roman" panose="02020603050405020304" pitchFamily="18" charset="0"/>
                <a:cs typeface="Times New Roman" panose="02020603050405020304" pitchFamily="18" charset="0"/>
              </a:rPr>
            </a:br>
            <a:r>
              <a:rPr lang="tr-TR" sz="4000" dirty="0">
                <a:latin typeface="Times New Roman" panose="02020603050405020304" pitchFamily="18" charset="0"/>
                <a:cs typeface="Times New Roman" panose="02020603050405020304" pitchFamily="18" charset="0"/>
              </a:rPr>
              <a:t/>
            </a:r>
            <a:br>
              <a:rPr lang="tr-TR" sz="4000" dirty="0">
                <a:latin typeface="Times New Roman" panose="02020603050405020304" pitchFamily="18" charset="0"/>
                <a:cs typeface="Times New Roman" panose="02020603050405020304" pitchFamily="18" charset="0"/>
              </a:rPr>
            </a:br>
            <a:r>
              <a:rPr lang="tr-TR" sz="3200" dirty="0">
                <a:latin typeface="Times New Roman" panose="02020603050405020304" pitchFamily="18" charset="0"/>
                <a:cs typeface="Times New Roman" panose="02020603050405020304" pitchFamily="18" charset="0"/>
              </a:rPr>
              <a:t/>
            </a:r>
            <a:br>
              <a:rPr lang="tr-TR" sz="3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endParaRPr lang="tr-TR"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4563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6BA797C-7C5E-47FA-83E6-D5844EFDEF42}"/>
              </a:ext>
            </a:extLst>
          </p:cNvPr>
          <p:cNvSpPr/>
          <p:nvPr/>
        </p:nvSpPr>
        <p:spPr>
          <a:xfrm>
            <a:off x="30650" y="764704"/>
            <a:ext cx="8784976" cy="6524863"/>
          </a:xfrm>
          <a:prstGeom prst="rect">
            <a:avLst/>
          </a:prstGeom>
        </p:spPr>
        <p:txBody>
          <a:bodyPr wrap="square">
            <a:spAutoFit/>
          </a:bodyPr>
          <a:lstStyle/>
          <a:p>
            <a:pPr algn="ctr"/>
            <a:r>
              <a:rPr lang="tr-TR" sz="2200" dirty="0">
                <a:latin typeface="Times New Roman" panose="02020603050405020304" pitchFamily="18" charset="0"/>
                <a:cs typeface="Times New Roman" panose="02020603050405020304" pitchFamily="18" charset="0"/>
              </a:rPr>
              <a:t>'Müşteri ilişkileri yönetimi', karşılıklı olarak yarar sağlayacak sürekli</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ve uzun dönemli ilişkiler geliştirmek için müşterilerle etkileşimli iletişim sonucu elde edilen müşterilere ait güncel bilgilerin mal ve hizmet tasarımı ve sunumudur. Müşteri ilişkileri yönetimi, müşteri bilgilerini olumlu müşteri ilişkilerine çeviren, böylelikle müşterilerin elde</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tutulmasını ve işletme kârlılığını sağlayan sürekli bir süreçtir. </a:t>
            </a:r>
          </a:p>
          <a:p>
            <a:pPr algn="ctr"/>
            <a:endParaRPr lang="tr-TR" sz="2200" dirty="0">
              <a:latin typeface="Times New Roman" panose="02020603050405020304" pitchFamily="18" charset="0"/>
              <a:cs typeface="Times New Roman" panose="02020603050405020304" pitchFamily="18" charset="0"/>
            </a:endParaRPr>
          </a:p>
          <a:p>
            <a:pPr algn="ctr"/>
            <a:r>
              <a:rPr lang="tr-TR" sz="2200" dirty="0">
                <a:latin typeface="Times New Roman" panose="02020603050405020304" pitchFamily="18" charset="0"/>
                <a:cs typeface="Times New Roman" panose="02020603050405020304" pitchFamily="18" charset="0"/>
              </a:rPr>
              <a:t>Otel işletmeleri rekabetçi konum</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kazanmak için 'ilişkisel pazarlama ile müşteri ilişkileri yönetimine'</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yönelmişlerdir. Başlangıçta sadık müşteriye ayrıcalık tanınması, şirket</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fiyatı ve garanti gibi özel koşullar sunan devamlı müşteri kulüpleri,</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kademeli olarak sık müşteri programlarıyla kurumsallaştırılmış olup,</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bugün pek çok zincir otelin pazarlama programlarının ayrılmaz bir</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parçası durumuna gelmiştir. </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endParaRPr lang="tr-TR" sz="2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38313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1D901DB9-F867-4268-9B14-4BB81A718A77}"/>
              </a:ext>
            </a:extLst>
          </p:cNvPr>
          <p:cNvPicPr>
            <a:picLocks noChangeAspect="1"/>
          </p:cNvPicPr>
          <p:nvPr/>
        </p:nvPicPr>
        <p:blipFill>
          <a:blip r:embed="rId2"/>
          <a:stretch>
            <a:fillRect/>
          </a:stretch>
        </p:blipFill>
        <p:spPr>
          <a:xfrm>
            <a:off x="971600" y="116632"/>
            <a:ext cx="6912768" cy="2736304"/>
          </a:xfrm>
          <a:prstGeom prst="rect">
            <a:avLst/>
          </a:prstGeom>
        </p:spPr>
      </p:pic>
      <p:pic>
        <p:nvPicPr>
          <p:cNvPr id="3" name="Resim 2">
            <a:extLst>
              <a:ext uri="{FF2B5EF4-FFF2-40B4-BE49-F238E27FC236}">
                <a16:creationId xmlns:a16="http://schemas.microsoft.com/office/drawing/2014/main" id="{7B636227-BE42-476E-BDD5-FFAACBE39A86}"/>
              </a:ext>
            </a:extLst>
          </p:cNvPr>
          <p:cNvPicPr>
            <a:picLocks noChangeAspect="1"/>
          </p:cNvPicPr>
          <p:nvPr/>
        </p:nvPicPr>
        <p:blipFill>
          <a:blip r:embed="rId3"/>
          <a:stretch>
            <a:fillRect/>
          </a:stretch>
        </p:blipFill>
        <p:spPr>
          <a:xfrm>
            <a:off x="971600" y="3356992"/>
            <a:ext cx="7056784" cy="3240360"/>
          </a:xfrm>
          <a:prstGeom prst="rect">
            <a:avLst/>
          </a:prstGeom>
        </p:spPr>
      </p:pic>
    </p:spTree>
    <p:extLst>
      <p:ext uri="{BB962C8B-B14F-4D97-AF65-F5344CB8AC3E}">
        <p14:creationId xmlns:p14="http://schemas.microsoft.com/office/powerpoint/2010/main" val="27745965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6BA797C-7C5E-47FA-83E6-D5844EFDEF42}"/>
              </a:ext>
            </a:extLst>
          </p:cNvPr>
          <p:cNvSpPr/>
          <p:nvPr/>
        </p:nvSpPr>
        <p:spPr>
          <a:xfrm>
            <a:off x="251520" y="12652"/>
            <a:ext cx="8784976" cy="8494633"/>
          </a:xfrm>
          <a:prstGeom prst="rect">
            <a:avLst/>
          </a:prstGeom>
        </p:spPr>
        <p:txBody>
          <a:bodyPr wrap="square">
            <a:spAutoFit/>
          </a:bodyPr>
          <a:lstStyle/>
          <a:p>
            <a:pPr algn="ctr"/>
            <a:r>
              <a:rPr lang="tr-TR" sz="2100" b="1" dirty="0">
                <a:latin typeface="Times New Roman" panose="02020603050405020304" pitchFamily="18" charset="0"/>
                <a:cs typeface="Times New Roman" panose="02020603050405020304" pitchFamily="18" charset="0"/>
              </a:rPr>
              <a:t>Konukların İşletmeye Geldiklerinde ve Otelde Konaklamaları Esnasında Beklentileri </a:t>
            </a:r>
            <a:r>
              <a:rPr lang="tr-TR" sz="2100" dirty="0">
                <a:latin typeface="Times New Roman" panose="02020603050405020304" pitchFamily="18" charset="0"/>
                <a:cs typeface="Times New Roman" panose="02020603050405020304" pitchFamily="18" charset="0"/>
              </a:rPr>
              <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 Hızlı ( </a:t>
            </a:r>
            <a:r>
              <a:rPr lang="tr-TR" sz="2100" dirty="0" err="1">
                <a:latin typeface="Times New Roman" panose="02020603050405020304" pitchFamily="18" charset="0"/>
                <a:cs typeface="Times New Roman" panose="02020603050405020304" pitchFamily="18" charset="0"/>
              </a:rPr>
              <a:t>express</a:t>
            </a:r>
            <a:r>
              <a:rPr lang="tr-TR" sz="2100" dirty="0">
                <a:latin typeface="Times New Roman" panose="02020603050405020304" pitchFamily="18" charset="0"/>
                <a:cs typeface="Times New Roman" panose="02020603050405020304" pitchFamily="18" charset="0"/>
              </a:rPr>
              <a:t>) </a:t>
            </a:r>
            <a:r>
              <a:rPr lang="tr-TR" sz="2100" dirty="0" err="1">
                <a:latin typeface="Times New Roman" panose="02020603050405020304" pitchFamily="18" charset="0"/>
                <a:cs typeface="Times New Roman" panose="02020603050405020304" pitchFamily="18" charset="0"/>
              </a:rPr>
              <a:t>check</a:t>
            </a:r>
            <a:r>
              <a:rPr lang="tr-TR" sz="2100" dirty="0">
                <a:latin typeface="Times New Roman" panose="02020603050405020304" pitchFamily="18" charset="0"/>
                <a:cs typeface="Times New Roman" panose="02020603050405020304" pitchFamily="18" charset="0"/>
              </a:rPr>
              <a:t>-in,</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 Yaptırdığı rezervasyona uygun bir konaklama,</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 İsteklerinin karşılanması </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 Odasında çay ve kahve yapabilme olanağı,</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 Odasında kahvaltı veya çay ve kahve alabilme olanağı,</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 Video, televizyon izleme ve odasında radyo ve telefon,</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 Mesajlarının alınması,</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 Giysilerinin temizlenmesi,</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 Manzaralı oda,</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 Ortopedik yatak,</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 24 saat yeme - içme alabilme olanağı,</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 Temiz ve düzenli bir oda,</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 Sabahları istediği saatlerde uyandırılmak,</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 Odaya gazete alabilme olanağı,</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 İnternet hizmetinden yararlanma,</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 Sekreterlik hizmetlerinin verilmesi,</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 Taksi çağırma,</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 Geç kahvaltı yapma olanağının verilmesi .</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
            </a:r>
            <a:br>
              <a:rPr lang="tr-TR" sz="2100" dirty="0">
                <a:latin typeface="Times New Roman" panose="02020603050405020304" pitchFamily="18" charset="0"/>
                <a:cs typeface="Times New Roman" panose="02020603050405020304" pitchFamily="18" charset="0"/>
              </a:rPr>
            </a:br>
            <a:r>
              <a:rPr lang="tr-TR" sz="2100" dirty="0">
                <a:latin typeface="Times New Roman" panose="02020603050405020304" pitchFamily="18" charset="0"/>
                <a:cs typeface="Times New Roman" panose="02020603050405020304" pitchFamily="18" charset="0"/>
              </a:rPr>
              <a:t/>
            </a:r>
            <a:br>
              <a:rPr lang="tr-TR" sz="2100" dirty="0">
                <a:latin typeface="Times New Roman" panose="02020603050405020304" pitchFamily="18" charset="0"/>
                <a:cs typeface="Times New Roman" panose="02020603050405020304" pitchFamily="18" charset="0"/>
              </a:rPr>
            </a:br>
            <a:endParaRPr lang="tr-TR" sz="21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40046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4F5421BF-5784-4CE0-9FF0-F37E2B494691}"/>
              </a:ext>
            </a:extLst>
          </p:cNvPr>
          <p:cNvPicPr>
            <a:picLocks noChangeAspect="1"/>
          </p:cNvPicPr>
          <p:nvPr/>
        </p:nvPicPr>
        <p:blipFill>
          <a:blip r:embed="rId3"/>
          <a:stretch>
            <a:fillRect/>
          </a:stretch>
        </p:blipFill>
        <p:spPr>
          <a:xfrm>
            <a:off x="0" y="28575"/>
            <a:ext cx="4788024" cy="6829425"/>
          </a:xfrm>
          <a:prstGeom prst="rect">
            <a:avLst/>
          </a:prstGeom>
        </p:spPr>
      </p:pic>
      <p:pic>
        <p:nvPicPr>
          <p:cNvPr id="3" name="Resim 2">
            <a:extLst>
              <a:ext uri="{FF2B5EF4-FFF2-40B4-BE49-F238E27FC236}">
                <a16:creationId xmlns:a16="http://schemas.microsoft.com/office/drawing/2014/main" id="{E79EB49F-A879-4738-84BD-B823312066E7}"/>
              </a:ext>
            </a:extLst>
          </p:cNvPr>
          <p:cNvPicPr>
            <a:picLocks noChangeAspect="1"/>
          </p:cNvPicPr>
          <p:nvPr/>
        </p:nvPicPr>
        <p:blipFill>
          <a:blip r:embed="rId4"/>
          <a:stretch>
            <a:fillRect/>
          </a:stretch>
        </p:blipFill>
        <p:spPr>
          <a:xfrm>
            <a:off x="5148064" y="34151"/>
            <a:ext cx="3995936" cy="6553200"/>
          </a:xfrm>
          <a:prstGeom prst="rect">
            <a:avLst/>
          </a:prstGeom>
        </p:spPr>
      </p:pic>
    </p:spTree>
    <p:extLst>
      <p:ext uri="{BB962C8B-B14F-4D97-AF65-F5344CB8AC3E}">
        <p14:creationId xmlns:p14="http://schemas.microsoft.com/office/powerpoint/2010/main" val="566884230"/>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FAE33E54-0BEC-414C-8A70-953AA9A17316}"/>
              </a:ext>
            </a:extLst>
          </p:cNvPr>
          <p:cNvPicPr>
            <a:picLocks noChangeAspect="1"/>
          </p:cNvPicPr>
          <p:nvPr/>
        </p:nvPicPr>
        <p:blipFill>
          <a:blip r:embed="rId2"/>
          <a:stretch>
            <a:fillRect/>
          </a:stretch>
        </p:blipFill>
        <p:spPr>
          <a:xfrm>
            <a:off x="827584" y="296652"/>
            <a:ext cx="7776864" cy="6264696"/>
          </a:xfrm>
          <a:prstGeom prst="rect">
            <a:avLst/>
          </a:prstGeom>
        </p:spPr>
      </p:pic>
    </p:spTree>
    <p:extLst>
      <p:ext uri="{BB962C8B-B14F-4D97-AF65-F5344CB8AC3E}">
        <p14:creationId xmlns:p14="http://schemas.microsoft.com/office/powerpoint/2010/main" val="7566230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a:extLst>
              <a:ext uri="{FF2B5EF4-FFF2-40B4-BE49-F238E27FC236}">
                <a16:creationId xmlns:a16="http://schemas.microsoft.com/office/drawing/2014/main" id="{CACC3A4B-15F9-46A4-92C0-3D8B5396E154}"/>
              </a:ext>
            </a:extLst>
          </p:cNvPr>
          <p:cNvPicPr>
            <a:picLocks noChangeAspect="1"/>
          </p:cNvPicPr>
          <p:nvPr/>
        </p:nvPicPr>
        <p:blipFill>
          <a:blip r:embed="rId2"/>
          <a:stretch>
            <a:fillRect/>
          </a:stretch>
        </p:blipFill>
        <p:spPr>
          <a:xfrm>
            <a:off x="21000" y="0"/>
            <a:ext cx="5055055" cy="6858000"/>
          </a:xfrm>
          <a:prstGeom prst="rect">
            <a:avLst/>
          </a:prstGeom>
        </p:spPr>
      </p:pic>
      <p:pic>
        <p:nvPicPr>
          <p:cNvPr id="3" name="Resim 2">
            <a:extLst>
              <a:ext uri="{FF2B5EF4-FFF2-40B4-BE49-F238E27FC236}">
                <a16:creationId xmlns:a16="http://schemas.microsoft.com/office/drawing/2014/main" id="{F4CCEAF7-EA89-474B-97C3-A91F5198FD09}"/>
              </a:ext>
            </a:extLst>
          </p:cNvPr>
          <p:cNvPicPr>
            <a:picLocks noChangeAspect="1"/>
          </p:cNvPicPr>
          <p:nvPr/>
        </p:nvPicPr>
        <p:blipFill>
          <a:blip r:embed="rId3"/>
          <a:stretch>
            <a:fillRect/>
          </a:stretch>
        </p:blipFill>
        <p:spPr>
          <a:xfrm>
            <a:off x="5061104" y="548680"/>
            <a:ext cx="3514725" cy="5400600"/>
          </a:xfrm>
          <a:prstGeom prst="rect">
            <a:avLst/>
          </a:prstGeom>
        </p:spPr>
      </p:pic>
    </p:spTree>
    <p:extLst>
      <p:ext uri="{BB962C8B-B14F-4D97-AF65-F5344CB8AC3E}">
        <p14:creationId xmlns:p14="http://schemas.microsoft.com/office/powerpoint/2010/main" val="1911875625"/>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DFA968E7-08B1-4758-845E-3D2F6690A47B}"/>
              </a:ext>
            </a:extLst>
          </p:cNvPr>
          <p:cNvSpPr/>
          <p:nvPr/>
        </p:nvSpPr>
        <p:spPr>
          <a:xfrm>
            <a:off x="395536" y="188640"/>
            <a:ext cx="8640960" cy="7725192"/>
          </a:xfrm>
          <a:prstGeom prst="rect">
            <a:avLst/>
          </a:prstGeom>
        </p:spPr>
        <p:txBody>
          <a:bodyPr wrap="square">
            <a:spAutoFit/>
          </a:bodyPr>
          <a:lstStyle/>
          <a:p>
            <a:pPr algn="ctr"/>
            <a:r>
              <a:rPr lang="tr-TR" sz="2400" b="1" dirty="0">
                <a:solidFill>
                  <a:srgbClr val="FF0000"/>
                </a:solidFill>
                <a:latin typeface="Times New Roman" panose="02020603050405020304" pitchFamily="18" charset="0"/>
                <a:cs typeface="Times New Roman" panose="02020603050405020304" pitchFamily="18" charset="0"/>
              </a:rPr>
              <a:t>Konukların Beklentileri ve Konuk Şikâyetlerinde İzlenecek Yol</a:t>
            </a:r>
          </a:p>
          <a:p>
            <a:pPr algn="ctr"/>
            <a:endParaRPr lang="tr-TR" sz="2400" b="1" dirty="0">
              <a:latin typeface="Times New Roman" panose="02020603050405020304" pitchFamily="18" charset="0"/>
              <a:cs typeface="Times New Roman" panose="02020603050405020304" pitchFamily="18" charset="0"/>
            </a:endParaRPr>
          </a:p>
          <a:p>
            <a:pPr algn="ctr"/>
            <a:r>
              <a:rPr lang="tr-TR" sz="2400" b="1" dirty="0">
                <a:latin typeface="Times New Roman" panose="02020603050405020304" pitchFamily="18" charset="0"/>
                <a:cs typeface="Times New Roman" panose="02020603050405020304" pitchFamily="18" charset="0"/>
              </a:rPr>
              <a:t>Konukların Konaklama İşletmelerinden Beklentileri</a:t>
            </a:r>
            <a:r>
              <a:rPr lang="tr-TR" sz="2400" dirty="0">
                <a:latin typeface="Times New Roman" panose="02020603050405020304" pitchFamily="18" charset="0"/>
                <a:cs typeface="Times New Roman" panose="02020603050405020304" pitchFamily="18" charset="0"/>
              </a:rPr>
              <a:t> </a:t>
            </a:r>
            <a:br>
              <a:rPr lang="tr-TR" sz="2400" dirty="0">
                <a:latin typeface="Times New Roman" panose="02020603050405020304" pitchFamily="18" charset="0"/>
                <a:cs typeface="Times New Roman" panose="02020603050405020304" pitchFamily="18" charset="0"/>
              </a:rPr>
            </a:br>
            <a:endParaRPr lang="tr-TR" sz="2400" dirty="0">
              <a:latin typeface="Times New Roman" panose="02020603050405020304" pitchFamily="18" charset="0"/>
              <a:cs typeface="Times New Roman" panose="02020603050405020304" pitchFamily="18" charset="0"/>
            </a:endParaRPr>
          </a:p>
          <a:p>
            <a:pPr algn="ctr"/>
            <a:r>
              <a:rPr lang="tr-TR" sz="2200" dirty="0">
                <a:latin typeface="Times New Roman" panose="02020603050405020304" pitchFamily="18" charset="0"/>
                <a:cs typeface="Times New Roman" panose="02020603050405020304" pitchFamily="18" charset="0"/>
              </a:rPr>
              <a:t>Konuklar tatile çıkarken kalacakları konaklama tesislerini, beklentilerine uygunluğu doğrultusunda seçerler; </a:t>
            </a:r>
            <a:r>
              <a:rPr lang="tr-TR" sz="2200" dirty="0">
                <a:solidFill>
                  <a:srgbClr val="FF0000"/>
                </a:solidFill>
                <a:latin typeface="Times New Roman" panose="02020603050405020304" pitchFamily="18" charset="0"/>
                <a:cs typeface="Times New Roman" panose="02020603050405020304" pitchFamily="18" charset="0"/>
              </a:rPr>
              <a:t>çünkü, tatilde en çok neyi</a:t>
            </a:r>
            <a:br>
              <a:rPr lang="tr-TR" sz="2200" dirty="0">
                <a:solidFill>
                  <a:srgbClr val="FF0000"/>
                </a:solidFill>
                <a:latin typeface="Times New Roman" panose="02020603050405020304" pitchFamily="18" charset="0"/>
                <a:cs typeface="Times New Roman" panose="02020603050405020304" pitchFamily="18" charset="0"/>
              </a:rPr>
            </a:br>
            <a:r>
              <a:rPr lang="tr-TR" sz="2200" dirty="0">
                <a:solidFill>
                  <a:srgbClr val="FF0000"/>
                </a:solidFill>
                <a:latin typeface="Times New Roman" panose="02020603050405020304" pitchFamily="18" charset="0"/>
                <a:cs typeface="Times New Roman" panose="02020603050405020304" pitchFamily="18" charset="0"/>
              </a:rPr>
              <a:t>yapmak istiyorlarsa, nasıl mutlu olacaklarsa onu gerçekleştirmek isteyeceklerdir. </a:t>
            </a:r>
            <a:r>
              <a:rPr lang="tr-TR" sz="2200" dirty="0">
                <a:latin typeface="Times New Roman" panose="02020603050405020304" pitchFamily="18" charset="0"/>
                <a:cs typeface="Times New Roman" panose="02020603050405020304" pitchFamily="18" charset="0"/>
              </a:rPr>
              <a:t>Konukların </a:t>
            </a:r>
            <a:r>
              <a:rPr lang="tr-TR" sz="2200" b="1" dirty="0">
                <a:latin typeface="Times New Roman" panose="02020603050405020304" pitchFamily="18" charset="0"/>
                <a:cs typeface="Times New Roman" panose="02020603050405020304" pitchFamily="18" charset="0"/>
              </a:rPr>
              <a:t>özelliklerine göre birbirinden farklı beklen</a:t>
            </a:r>
            <a:r>
              <a:rPr lang="tr-TR" sz="2200" dirty="0">
                <a:latin typeface="Times New Roman" panose="02020603050405020304" pitchFamily="18" charset="0"/>
                <a:cs typeface="Times New Roman" panose="02020603050405020304" pitchFamily="18" charset="0"/>
              </a:rPr>
              <a:t>tileri olabileceği gibi temel olarak, </a:t>
            </a:r>
            <a:r>
              <a:rPr lang="tr-TR" sz="2200" b="1" dirty="0">
                <a:latin typeface="Times New Roman" panose="02020603050405020304" pitchFamily="18" charset="0"/>
                <a:cs typeface="Times New Roman" panose="02020603050405020304" pitchFamily="18" charset="0"/>
              </a:rPr>
              <a:t>bazı beklentileri de ortaktır.</a:t>
            </a:r>
            <a:r>
              <a:rPr lang="tr-TR" sz="2200" dirty="0">
                <a:latin typeface="Times New Roman" panose="02020603050405020304" pitchFamily="18" charset="0"/>
                <a:cs typeface="Times New Roman" panose="02020603050405020304" pitchFamily="18" charset="0"/>
              </a:rPr>
              <a:t> Seyahat acenteleri aracılığıyla tatile çıkacak olan konuklarımızın beklentilerini belirleyerek onları uygun işletmelere göndermek gerekmektedir.</a:t>
            </a:r>
          </a:p>
          <a:p>
            <a:pPr algn="ctr"/>
            <a:endParaRPr lang="tr-TR" sz="2200" dirty="0">
              <a:latin typeface="Times New Roman" panose="02020603050405020304" pitchFamily="18" charset="0"/>
              <a:cs typeface="Times New Roman" panose="02020603050405020304" pitchFamily="18" charset="0"/>
            </a:endParaRPr>
          </a:p>
          <a:p>
            <a:pPr algn="ctr"/>
            <a:r>
              <a:rPr lang="tr-TR" sz="2200" dirty="0">
                <a:latin typeface="Times New Roman" panose="02020603050405020304" pitchFamily="18" charset="0"/>
                <a:cs typeface="Times New Roman" panose="02020603050405020304" pitchFamily="18" charset="0"/>
              </a:rPr>
              <a:t>Konukların konaklama işletmelerinden </a:t>
            </a:r>
            <a:r>
              <a:rPr lang="tr-TR" sz="2200" b="1" dirty="0">
                <a:latin typeface="Times New Roman" panose="02020603050405020304" pitchFamily="18" charset="0"/>
                <a:cs typeface="Times New Roman" panose="02020603050405020304" pitchFamily="18" charset="0"/>
              </a:rPr>
              <a:t>beklentilerini </a:t>
            </a:r>
            <a:r>
              <a:rPr lang="tr-TR" sz="2200" dirty="0">
                <a:latin typeface="Times New Roman" panose="02020603050405020304" pitchFamily="18" charset="0"/>
                <a:cs typeface="Times New Roman" panose="02020603050405020304" pitchFamily="18" charset="0"/>
              </a:rPr>
              <a:t>üç farklı şekilde gruplandırarak inceleyeceğiz;</a:t>
            </a:r>
          </a:p>
          <a:p>
            <a:pPr algn="ct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1. Konukların konaklama işletmelerinden standart beklentileri</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2. Konukların konaklama işletmelerinden kişisel beklentileri</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3. Konukların konaklama işletmelerinden alternatif aktivite beklentileri </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a:t>
            </a:r>
            <a:br>
              <a:rPr lang="tr-TR" sz="2400" dirty="0">
                <a:latin typeface="Times New Roman" panose="02020603050405020304" pitchFamily="18" charset="0"/>
                <a:cs typeface="Times New Roman" panose="02020603050405020304" pitchFamily="18" charset="0"/>
              </a:rPr>
            </a:b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92715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6BA797C-7C5E-47FA-83E6-D5844EFDEF42}"/>
              </a:ext>
            </a:extLst>
          </p:cNvPr>
          <p:cNvSpPr/>
          <p:nvPr/>
        </p:nvSpPr>
        <p:spPr>
          <a:xfrm>
            <a:off x="377159" y="188640"/>
            <a:ext cx="8784976" cy="7478970"/>
          </a:xfrm>
          <a:prstGeom prst="rect">
            <a:avLst/>
          </a:prstGeom>
        </p:spPr>
        <p:txBody>
          <a:bodyPr wrap="square">
            <a:spAutoFit/>
          </a:bodyPr>
          <a:lstStyle/>
          <a:p>
            <a:r>
              <a:rPr lang="tr-TR" sz="2400" b="1" dirty="0">
                <a:solidFill>
                  <a:srgbClr val="FF0000"/>
                </a:solidFill>
                <a:latin typeface="Times New Roman" panose="02020603050405020304" pitchFamily="18" charset="0"/>
                <a:cs typeface="Times New Roman" panose="02020603050405020304" pitchFamily="18" charset="0"/>
              </a:rPr>
              <a:t>Konukların Konaklama İşletmelerinden Standart Beklentileri</a:t>
            </a:r>
          </a:p>
          <a:p>
            <a:endParaRPr lang="tr-TR" sz="2400" b="1" dirty="0">
              <a:solidFill>
                <a:srgbClr val="FF0000"/>
              </a:solidFill>
              <a:latin typeface="Times New Roman" panose="02020603050405020304" pitchFamily="18" charset="0"/>
              <a:cs typeface="Times New Roman" panose="02020603050405020304" pitchFamily="18" charset="0"/>
            </a:endParaRPr>
          </a:p>
          <a:p>
            <a:pPr algn="ctr"/>
            <a:r>
              <a:rPr lang="tr-TR" sz="2400" dirty="0">
                <a:latin typeface="Times New Roman" panose="02020603050405020304" pitchFamily="18" charset="0"/>
                <a:cs typeface="Times New Roman" panose="02020603050405020304" pitchFamily="18" charset="0"/>
              </a:rPr>
              <a:t>Günümüzde tatile çıkan insanlar, önceki yıllara göre daha </a:t>
            </a:r>
            <a:r>
              <a:rPr lang="tr-TR" sz="2400" b="1" dirty="0">
                <a:latin typeface="Times New Roman" panose="02020603050405020304" pitchFamily="18" charset="0"/>
                <a:cs typeface="Times New Roman" panose="02020603050405020304" pitchFamily="18" charset="0"/>
              </a:rPr>
              <a:t>titiz</a:t>
            </a:r>
            <a:r>
              <a:rPr lang="tr-TR" sz="2400" dirty="0">
                <a:latin typeface="Times New Roman" panose="02020603050405020304" pitchFamily="18" charset="0"/>
                <a:cs typeface="Times New Roman" panose="02020603050405020304" pitchFamily="18" charset="0"/>
              </a:rPr>
              <a:t> ve </a:t>
            </a:r>
            <a:r>
              <a:rPr lang="tr-TR" sz="2400" b="1" dirty="0">
                <a:latin typeface="Times New Roman" panose="02020603050405020304" pitchFamily="18" charset="0"/>
                <a:cs typeface="Times New Roman" panose="02020603050405020304" pitchFamily="18" charset="0"/>
              </a:rPr>
              <a:t>seçicidir.</a:t>
            </a:r>
            <a:r>
              <a:rPr lang="tr-TR" sz="2400" dirty="0">
                <a:latin typeface="Times New Roman" panose="02020603050405020304" pitchFamily="18" charset="0"/>
                <a:cs typeface="Times New Roman" panose="02020603050405020304" pitchFamily="18" charset="0"/>
              </a:rPr>
              <a:t> </a:t>
            </a:r>
            <a:r>
              <a:rPr lang="tr-TR" sz="2400" b="1" dirty="0">
                <a:solidFill>
                  <a:srgbClr val="FF0000"/>
                </a:solidFill>
                <a:latin typeface="Times New Roman" panose="02020603050405020304" pitchFamily="18" charset="0"/>
                <a:cs typeface="Times New Roman" panose="02020603050405020304" pitchFamily="18" charset="0"/>
              </a:rPr>
              <a:t>Teknolojiden yaralanarak</a:t>
            </a:r>
            <a:r>
              <a:rPr lang="tr-TR" sz="2400" dirty="0">
                <a:latin typeface="Times New Roman" panose="02020603050405020304" pitchFamily="18" charset="0"/>
                <a:cs typeface="Times New Roman" panose="02020603050405020304" pitchFamily="18" charset="0"/>
              </a:rPr>
              <a:t>, işletmeler hakkında ön bilgiler alırlar. Daha iyi </a:t>
            </a:r>
            <a:r>
              <a:rPr lang="tr-TR" sz="2400" b="1" dirty="0">
                <a:solidFill>
                  <a:srgbClr val="FF0000"/>
                </a:solidFill>
                <a:latin typeface="Times New Roman" panose="02020603050405020304" pitchFamily="18" charset="0"/>
                <a:cs typeface="Times New Roman" panose="02020603050405020304" pitchFamily="18" charset="0"/>
              </a:rPr>
              <a:t>eğitim</a:t>
            </a:r>
            <a:r>
              <a:rPr lang="tr-TR" sz="2400" dirty="0">
                <a:latin typeface="Times New Roman" panose="02020603050405020304" pitchFamily="18" charset="0"/>
                <a:cs typeface="Times New Roman" panose="02020603050405020304" pitchFamily="18" charset="0"/>
              </a:rPr>
              <a:t> almışlardır. Turizmin artık kabul görmesiyle çok sık tatile çıkarak </a:t>
            </a:r>
            <a:r>
              <a:rPr lang="tr-TR" sz="2400" b="1" dirty="0">
                <a:solidFill>
                  <a:srgbClr val="FF0000"/>
                </a:solidFill>
                <a:latin typeface="Times New Roman" panose="02020603050405020304" pitchFamily="18" charset="0"/>
                <a:cs typeface="Times New Roman" panose="02020603050405020304" pitchFamily="18" charset="0"/>
              </a:rPr>
              <a:t>farklı işletmeler </a:t>
            </a:r>
            <a:r>
              <a:rPr lang="tr-TR" sz="2400" dirty="0">
                <a:latin typeface="Times New Roman" panose="02020603050405020304" pitchFamily="18" charset="0"/>
                <a:cs typeface="Times New Roman" panose="02020603050405020304" pitchFamily="18" charset="0"/>
              </a:rPr>
              <a:t>görmektedirler. Bu unsurlar, onların konaklama işletmelerinden </a:t>
            </a:r>
            <a:r>
              <a:rPr lang="tr-TR" sz="2400" b="1" dirty="0">
                <a:solidFill>
                  <a:srgbClr val="FF0000"/>
                </a:solidFill>
                <a:latin typeface="Times New Roman" panose="02020603050405020304" pitchFamily="18" charset="0"/>
                <a:cs typeface="Times New Roman" panose="02020603050405020304" pitchFamily="18" charset="0"/>
              </a:rPr>
              <a:t>beklentilerini çoğaltmaktadır. </a:t>
            </a:r>
          </a:p>
          <a:p>
            <a:pPr algn="ctr"/>
            <a:endParaRPr lang="tr-TR" sz="2400" b="1" dirty="0">
              <a:solidFill>
                <a:srgbClr val="FF0000"/>
              </a:solidFill>
              <a:latin typeface="Times New Roman" panose="02020603050405020304" pitchFamily="18" charset="0"/>
              <a:cs typeface="Times New Roman" panose="02020603050405020304" pitchFamily="18" charset="0"/>
            </a:endParaRPr>
          </a:p>
          <a:p>
            <a:pPr algn="ctr"/>
            <a:r>
              <a:rPr lang="tr-TR" sz="3600" b="1" dirty="0">
                <a:latin typeface="Times New Roman" panose="02020603050405020304" pitchFamily="18" charset="0"/>
                <a:cs typeface="Times New Roman" panose="02020603050405020304" pitchFamily="18" charset="0"/>
              </a:rPr>
              <a:t>• Güler yüz</a:t>
            </a:r>
            <a:br>
              <a:rPr lang="tr-TR" sz="3600" b="1" dirty="0">
                <a:latin typeface="Times New Roman" panose="02020603050405020304" pitchFamily="18" charset="0"/>
                <a:cs typeface="Times New Roman" panose="02020603050405020304" pitchFamily="18" charset="0"/>
              </a:rPr>
            </a:br>
            <a:r>
              <a:rPr lang="tr-TR" sz="3600" b="1" dirty="0">
                <a:latin typeface="Times New Roman" panose="02020603050405020304" pitchFamily="18" charset="0"/>
                <a:cs typeface="Times New Roman" panose="02020603050405020304" pitchFamily="18" charset="0"/>
              </a:rPr>
              <a:t>• Kaliteli hizmet</a:t>
            </a:r>
            <a:br>
              <a:rPr lang="tr-TR" sz="3600" b="1" dirty="0">
                <a:latin typeface="Times New Roman" panose="02020603050405020304" pitchFamily="18" charset="0"/>
                <a:cs typeface="Times New Roman" panose="02020603050405020304" pitchFamily="18" charset="0"/>
              </a:rPr>
            </a:br>
            <a:r>
              <a:rPr lang="tr-TR" sz="3600" b="1" dirty="0">
                <a:latin typeface="Times New Roman" panose="02020603050405020304" pitchFamily="18" charset="0"/>
                <a:cs typeface="Times New Roman" panose="02020603050405020304" pitchFamily="18" charset="0"/>
              </a:rPr>
              <a:t>• İlgi ve kabul görme (itibar)</a:t>
            </a:r>
            <a:br>
              <a:rPr lang="tr-TR" sz="3600" b="1" dirty="0">
                <a:latin typeface="Times New Roman" panose="02020603050405020304" pitchFamily="18" charset="0"/>
                <a:cs typeface="Times New Roman" panose="02020603050405020304" pitchFamily="18" charset="0"/>
              </a:rPr>
            </a:br>
            <a:r>
              <a:rPr lang="tr-TR" sz="3600" b="1" dirty="0">
                <a:latin typeface="Times New Roman" panose="02020603050405020304" pitchFamily="18" charset="0"/>
                <a:cs typeface="Times New Roman" panose="02020603050405020304" pitchFamily="18" charset="0"/>
              </a:rPr>
              <a:t>• Güven</a:t>
            </a:r>
            <a:br>
              <a:rPr lang="tr-TR" sz="3600" b="1" dirty="0">
                <a:latin typeface="Times New Roman" panose="02020603050405020304" pitchFamily="18" charset="0"/>
                <a:cs typeface="Times New Roman" panose="02020603050405020304" pitchFamily="18" charset="0"/>
              </a:rPr>
            </a:br>
            <a:r>
              <a:rPr lang="tr-TR" sz="3600" b="1" dirty="0">
                <a:latin typeface="Times New Roman" panose="02020603050405020304" pitchFamily="18" charset="0"/>
                <a:cs typeface="Times New Roman" panose="02020603050405020304" pitchFamily="18" charset="0"/>
              </a:rPr>
              <a:t>• Sağlıklı ve hijyenik ortam</a:t>
            </a:r>
            <a:br>
              <a:rPr lang="tr-TR" sz="3600" b="1" dirty="0">
                <a:latin typeface="Times New Roman" panose="02020603050405020304" pitchFamily="18" charset="0"/>
                <a:cs typeface="Times New Roman" panose="02020603050405020304" pitchFamily="18" charset="0"/>
              </a:rPr>
            </a:br>
            <a:r>
              <a:rPr lang="tr-TR" sz="3600" b="1" dirty="0">
                <a:latin typeface="Times New Roman" panose="02020603050405020304" pitchFamily="18" charset="0"/>
                <a:cs typeface="Times New Roman" panose="02020603050405020304" pitchFamily="18" charset="0"/>
              </a:rPr>
              <a:t>• Ödediği ücretin karşılığını alma </a:t>
            </a:r>
            <a:r>
              <a:rPr lang="tr-TR" sz="2400" dirty="0"/>
              <a:t/>
            </a:r>
            <a:br>
              <a:rPr lang="tr-TR" sz="2400" dirty="0"/>
            </a:br>
            <a:r>
              <a:rPr lang="tr-TR" sz="2400" dirty="0"/>
              <a:t/>
            </a:r>
            <a:br>
              <a:rPr lang="tr-TR" sz="2400" dirty="0"/>
            </a:br>
            <a:r>
              <a:rPr lang="tr-TR" sz="2400" dirty="0">
                <a:solidFill>
                  <a:srgbClr val="FF0000"/>
                </a:solidFill>
                <a:latin typeface="Times New Roman" panose="02020603050405020304" pitchFamily="18" charset="0"/>
                <a:cs typeface="Times New Roman" panose="02020603050405020304" pitchFamily="18" charset="0"/>
              </a:rPr>
              <a:t> </a:t>
            </a:r>
            <a:br>
              <a:rPr lang="tr-TR" sz="2400" dirty="0">
                <a:solidFill>
                  <a:srgbClr val="FF0000"/>
                </a:solidFill>
                <a:latin typeface="Times New Roman" panose="02020603050405020304" pitchFamily="18" charset="0"/>
                <a:cs typeface="Times New Roman" panose="02020603050405020304" pitchFamily="18" charset="0"/>
              </a:rPr>
            </a:br>
            <a:endParaRPr lang="tr-TR"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359609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6BA797C-7C5E-47FA-83E6-D5844EFDEF42}"/>
              </a:ext>
            </a:extLst>
          </p:cNvPr>
          <p:cNvSpPr/>
          <p:nvPr/>
        </p:nvSpPr>
        <p:spPr>
          <a:xfrm>
            <a:off x="377159" y="188640"/>
            <a:ext cx="8784976" cy="7109639"/>
          </a:xfrm>
          <a:prstGeom prst="rect">
            <a:avLst/>
          </a:prstGeom>
        </p:spPr>
        <p:txBody>
          <a:bodyPr wrap="square">
            <a:spAutoFit/>
          </a:bodyPr>
          <a:lstStyle/>
          <a:p>
            <a:r>
              <a:rPr lang="tr-TR" sz="2400" b="1" dirty="0">
                <a:solidFill>
                  <a:srgbClr val="FF0000"/>
                </a:solidFill>
                <a:latin typeface="Times New Roman" panose="02020603050405020304" pitchFamily="18" charset="0"/>
                <a:cs typeface="Times New Roman" panose="02020603050405020304" pitchFamily="18" charset="0"/>
              </a:rPr>
              <a:t>Konukların Konaklama İşletmelerinden Standart Beklentileri</a:t>
            </a:r>
          </a:p>
          <a:p>
            <a:endParaRPr lang="tr-TR" sz="2400" b="1" dirty="0">
              <a:solidFill>
                <a:srgbClr val="FF0000"/>
              </a:solidFill>
              <a:latin typeface="Times New Roman" panose="02020603050405020304" pitchFamily="18" charset="0"/>
              <a:cs typeface="Times New Roman" panose="02020603050405020304" pitchFamily="18" charset="0"/>
            </a:endParaRPr>
          </a:p>
          <a:p>
            <a:pPr algn="ctr"/>
            <a:r>
              <a:rPr lang="tr-TR" sz="2400" b="1" dirty="0">
                <a:latin typeface="Times New Roman" panose="02020603050405020304" pitchFamily="18" charset="0"/>
                <a:cs typeface="Times New Roman" panose="02020603050405020304" pitchFamily="18" charset="0"/>
              </a:rPr>
              <a:t>Güler yüz</a:t>
            </a:r>
            <a:br>
              <a:rPr lang="tr-TR" sz="2400" b="1"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Konuklar, çalışma hayatının getirdiği </a:t>
            </a:r>
            <a:r>
              <a:rPr lang="tr-TR" sz="2400" b="1" dirty="0">
                <a:latin typeface="Times New Roman" panose="02020603050405020304" pitchFamily="18" charset="0"/>
                <a:cs typeface="Times New Roman" panose="02020603050405020304" pitchFamily="18" charset="0"/>
              </a:rPr>
              <a:t>stresten</a:t>
            </a:r>
            <a:r>
              <a:rPr lang="tr-TR" sz="2400" dirty="0">
                <a:latin typeface="Times New Roman" panose="02020603050405020304" pitchFamily="18" charset="0"/>
                <a:cs typeface="Times New Roman" panose="02020603050405020304" pitchFamily="18" charset="0"/>
              </a:rPr>
              <a:t> uzaklaşmak için tatilleri boyunca </a:t>
            </a:r>
            <a:r>
              <a:rPr lang="tr-TR" sz="2400" b="1" dirty="0">
                <a:latin typeface="Times New Roman" panose="02020603050405020304" pitchFamily="18" charset="0"/>
                <a:cs typeface="Times New Roman" panose="02020603050405020304" pitchFamily="18" charset="0"/>
              </a:rPr>
              <a:t>dinlenmek ve eğlenmek </a:t>
            </a:r>
            <a:r>
              <a:rPr lang="tr-TR" sz="2400" dirty="0">
                <a:latin typeface="Times New Roman" panose="02020603050405020304" pitchFamily="18" charset="0"/>
                <a:cs typeface="Times New Roman" panose="02020603050405020304" pitchFamily="18" charset="0"/>
              </a:rPr>
              <a:t>isterler. Bulunduğu ortamda </a:t>
            </a:r>
            <a:r>
              <a:rPr lang="tr-TR" sz="2400" b="1" dirty="0">
                <a:latin typeface="Times New Roman" panose="02020603050405020304" pitchFamily="18" charset="0"/>
                <a:cs typeface="Times New Roman" panose="02020603050405020304" pitchFamily="18" charset="0"/>
              </a:rPr>
              <a:t>neşeli, güler yüzlü </a:t>
            </a:r>
            <a:r>
              <a:rPr lang="tr-TR" sz="2400" dirty="0">
                <a:latin typeface="Times New Roman" panose="02020603050405020304" pitchFamily="18" charset="0"/>
                <a:cs typeface="Times New Roman" panose="02020603050405020304" pitchFamily="18" charset="0"/>
              </a:rPr>
              <a:t>insanlar görmek onların bu isteklerini destekler. Güler yüzlü elemanların çalıştığı bir işletme her zaman tercih edecekleri bir işletme olacaktır .</a:t>
            </a:r>
          </a:p>
          <a:p>
            <a:pPr algn="ctr"/>
            <a:endParaRPr lang="tr-TR" sz="2400" dirty="0">
              <a:latin typeface="Times New Roman" panose="02020603050405020304" pitchFamily="18" charset="0"/>
              <a:cs typeface="Times New Roman" panose="02020603050405020304" pitchFamily="18" charset="0"/>
            </a:endParaRPr>
          </a:p>
          <a:p>
            <a:pPr algn="ctr"/>
            <a:endParaRPr lang="tr-TR" sz="2400" dirty="0">
              <a:latin typeface="Times New Roman" panose="02020603050405020304" pitchFamily="18" charset="0"/>
              <a:cs typeface="Times New Roman" panose="02020603050405020304" pitchFamily="18" charset="0"/>
            </a:endParaRPr>
          </a:p>
          <a:p>
            <a:pPr algn="ctr"/>
            <a:r>
              <a:rPr lang="tr-TR" sz="2400" dirty="0">
                <a:latin typeface="Times New Roman" panose="02020603050405020304" pitchFamily="18" charset="0"/>
                <a:cs typeface="Times New Roman" panose="02020603050405020304" pitchFamily="18" charset="0"/>
              </a:rPr>
              <a:t>Personel de gelen konukları memnun etmek için her ne kadar sıkıntıda olursa olsun elinden geleni yapmalıdır. </a:t>
            </a:r>
            <a:r>
              <a:rPr lang="tr-TR" sz="2400" b="1" dirty="0">
                <a:latin typeface="Times New Roman" panose="02020603050405020304" pitchFamily="18" charset="0"/>
                <a:cs typeface="Times New Roman" panose="02020603050405020304" pitchFamily="18" charset="0"/>
              </a:rPr>
              <a:t>Kendisini onların yerine</a:t>
            </a:r>
            <a:br>
              <a:rPr lang="tr-TR" sz="2400" b="1" dirty="0">
                <a:latin typeface="Times New Roman" panose="02020603050405020304" pitchFamily="18" charset="0"/>
                <a:cs typeface="Times New Roman" panose="02020603050405020304" pitchFamily="18" charset="0"/>
              </a:rPr>
            </a:br>
            <a:r>
              <a:rPr lang="tr-TR" sz="2400" b="1" dirty="0">
                <a:latin typeface="Times New Roman" panose="02020603050405020304" pitchFamily="18" charset="0"/>
                <a:cs typeface="Times New Roman" panose="02020603050405020304" pitchFamily="18" charset="0"/>
              </a:rPr>
              <a:t>koyarak</a:t>
            </a:r>
            <a:r>
              <a:rPr lang="tr-TR" sz="2400" dirty="0">
                <a:latin typeface="Times New Roman" panose="02020603050405020304" pitchFamily="18" charset="0"/>
                <a:cs typeface="Times New Roman" panose="02020603050405020304" pitchFamily="18" charset="0"/>
              </a:rPr>
              <a:t> güler yüzün olmadığı bir ortamda neler hissedebileceğini</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düşünmelidir.</a:t>
            </a:r>
            <a:br>
              <a:rPr lang="tr-TR" sz="2400" dirty="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r>
              <a:rPr lang="tr-TR" sz="2400" dirty="0"/>
              <a:t/>
            </a:r>
            <a:br>
              <a:rPr lang="tr-TR" sz="2400" dirty="0"/>
            </a:br>
            <a:r>
              <a:rPr lang="tr-TR" sz="2400" dirty="0"/>
              <a:t/>
            </a:r>
            <a:br>
              <a:rPr lang="tr-TR" sz="2400" dirty="0"/>
            </a:br>
            <a:r>
              <a:rPr lang="tr-TR" sz="2400" dirty="0">
                <a:solidFill>
                  <a:srgbClr val="FF0000"/>
                </a:solidFill>
                <a:latin typeface="Times New Roman" panose="02020603050405020304" pitchFamily="18" charset="0"/>
                <a:cs typeface="Times New Roman" panose="02020603050405020304" pitchFamily="18" charset="0"/>
              </a:rPr>
              <a:t> </a:t>
            </a:r>
            <a:br>
              <a:rPr lang="tr-TR" sz="2400" dirty="0">
                <a:solidFill>
                  <a:srgbClr val="FF0000"/>
                </a:solidFill>
                <a:latin typeface="Times New Roman" panose="02020603050405020304" pitchFamily="18" charset="0"/>
                <a:cs typeface="Times New Roman" panose="02020603050405020304" pitchFamily="18" charset="0"/>
              </a:rPr>
            </a:br>
            <a:endParaRPr lang="tr-TR"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52911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6BA797C-7C5E-47FA-83E6-D5844EFDEF42}"/>
              </a:ext>
            </a:extLst>
          </p:cNvPr>
          <p:cNvSpPr/>
          <p:nvPr/>
        </p:nvSpPr>
        <p:spPr>
          <a:xfrm>
            <a:off x="179512" y="188640"/>
            <a:ext cx="8784976" cy="7294305"/>
          </a:xfrm>
          <a:prstGeom prst="rect">
            <a:avLst/>
          </a:prstGeom>
        </p:spPr>
        <p:txBody>
          <a:bodyPr wrap="square">
            <a:spAutoFit/>
          </a:bodyPr>
          <a:lstStyle/>
          <a:p>
            <a:r>
              <a:rPr lang="tr-TR" sz="2400" b="1" dirty="0">
                <a:solidFill>
                  <a:srgbClr val="FF0000"/>
                </a:solidFill>
                <a:latin typeface="Times New Roman" panose="02020603050405020304" pitchFamily="18" charset="0"/>
                <a:cs typeface="Times New Roman" panose="02020603050405020304" pitchFamily="18" charset="0"/>
              </a:rPr>
              <a:t>Konukların Konaklama İşletmelerinden Standart Beklentileri</a:t>
            </a:r>
          </a:p>
          <a:p>
            <a:endParaRPr lang="tr-TR" sz="2400" b="1" dirty="0">
              <a:solidFill>
                <a:srgbClr val="FF0000"/>
              </a:solidFill>
              <a:latin typeface="Times New Roman" panose="02020603050405020304" pitchFamily="18" charset="0"/>
              <a:cs typeface="Times New Roman" panose="02020603050405020304" pitchFamily="18" charset="0"/>
            </a:endParaRPr>
          </a:p>
          <a:p>
            <a:pPr algn="ctr"/>
            <a:r>
              <a:rPr lang="tr-TR" sz="2800" b="1" dirty="0">
                <a:latin typeface="Times New Roman" panose="02020603050405020304" pitchFamily="18" charset="0"/>
                <a:cs typeface="Times New Roman" panose="02020603050405020304" pitchFamily="18" charset="0"/>
              </a:rPr>
              <a:t>Kaliteli Hizmet</a:t>
            </a:r>
          </a:p>
          <a:p>
            <a:pPr algn="ctr"/>
            <a:r>
              <a:rPr lang="tr-TR" sz="2800" b="1" dirty="0">
                <a:latin typeface="Times New Roman" panose="02020603050405020304" pitchFamily="18" charset="0"/>
                <a:cs typeface="Times New Roman" panose="02020603050405020304" pitchFamily="18" charset="0"/>
              </a:rPr>
              <a:t/>
            </a:r>
            <a:br>
              <a:rPr lang="tr-TR" sz="2800" b="1"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Konuklar kaldıkları konaklama işletmesinden kaliteli hizmet almak isterler. </a:t>
            </a:r>
            <a:r>
              <a:rPr lang="tr-TR" sz="2800" b="1" dirty="0">
                <a:latin typeface="Times New Roman" panose="02020603050405020304" pitchFamily="18" charset="0"/>
                <a:cs typeface="Times New Roman" panose="02020603050405020304" pitchFamily="18" charset="0"/>
              </a:rPr>
              <a:t>İşletme personelinin eğitimli ve deneyimli olması, kullanılan araç, gereç ve malzemelerin kaliteli olması onların memnuniyetini artıracaktır. </a:t>
            </a:r>
            <a:r>
              <a:rPr lang="tr-TR" sz="2800" dirty="0">
                <a:latin typeface="Times New Roman" panose="02020603050405020304" pitchFamily="18" charset="0"/>
                <a:cs typeface="Times New Roman" panose="02020603050405020304" pitchFamily="18" charset="0"/>
              </a:rPr>
              <a:t>Burada hizmet beklenen işletmenin sınıfı da dikkate alınmalıdır. Hiçbir konuk bir yıldızlı bir işletmeden beş yıldızlı bir işletmenin verebileceği kaliteli hizmeti beklememelidir.</a:t>
            </a:r>
            <a:r>
              <a:rPr lang="tr-TR" sz="3600" dirty="0">
                <a:latin typeface="Times New Roman" panose="02020603050405020304" pitchFamily="18" charset="0"/>
                <a:cs typeface="Times New Roman" panose="02020603050405020304" pitchFamily="18" charset="0"/>
              </a:rPr>
              <a:t> </a:t>
            </a:r>
            <a:br>
              <a:rPr lang="tr-TR" sz="3600" dirty="0">
                <a:latin typeface="Times New Roman" panose="02020603050405020304" pitchFamily="18" charset="0"/>
                <a:cs typeface="Times New Roman" panose="02020603050405020304" pitchFamily="18" charset="0"/>
              </a:rPr>
            </a:br>
            <a:r>
              <a:rPr lang="tr-TR" sz="3600" dirty="0">
                <a:latin typeface="Times New Roman" panose="02020603050405020304" pitchFamily="18" charset="0"/>
                <a:cs typeface="Times New Roman" panose="02020603050405020304" pitchFamily="18" charset="0"/>
              </a:rPr>
              <a:t/>
            </a:r>
            <a:br>
              <a:rPr lang="tr-TR" sz="3600" dirty="0">
                <a:latin typeface="Times New Roman" panose="02020603050405020304" pitchFamily="18" charset="0"/>
                <a:cs typeface="Times New Roman" panose="02020603050405020304" pitchFamily="18" charset="0"/>
              </a:rPr>
            </a:br>
            <a:r>
              <a:rPr lang="tr-TR" sz="2400" dirty="0"/>
              <a:t/>
            </a:r>
            <a:br>
              <a:rPr lang="tr-TR" sz="2400" dirty="0"/>
            </a:br>
            <a:r>
              <a:rPr lang="tr-TR" sz="2400" dirty="0"/>
              <a:t/>
            </a:r>
            <a:br>
              <a:rPr lang="tr-TR" sz="2400" dirty="0"/>
            </a:br>
            <a:r>
              <a:rPr lang="tr-TR" sz="2400" dirty="0">
                <a:solidFill>
                  <a:srgbClr val="FF0000"/>
                </a:solidFill>
                <a:latin typeface="Times New Roman" panose="02020603050405020304" pitchFamily="18" charset="0"/>
                <a:cs typeface="Times New Roman" panose="02020603050405020304" pitchFamily="18" charset="0"/>
              </a:rPr>
              <a:t> </a:t>
            </a:r>
            <a:br>
              <a:rPr lang="tr-TR" sz="2400" dirty="0">
                <a:solidFill>
                  <a:srgbClr val="FF0000"/>
                </a:solidFill>
                <a:latin typeface="Times New Roman" panose="02020603050405020304" pitchFamily="18" charset="0"/>
                <a:cs typeface="Times New Roman" panose="02020603050405020304" pitchFamily="18" charset="0"/>
              </a:rPr>
            </a:br>
            <a:endParaRPr lang="tr-TR"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188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6BA797C-7C5E-47FA-83E6-D5844EFDEF42}"/>
              </a:ext>
            </a:extLst>
          </p:cNvPr>
          <p:cNvSpPr/>
          <p:nvPr/>
        </p:nvSpPr>
        <p:spPr>
          <a:xfrm>
            <a:off x="179512" y="188640"/>
            <a:ext cx="8784976" cy="7478970"/>
          </a:xfrm>
          <a:prstGeom prst="rect">
            <a:avLst/>
          </a:prstGeom>
        </p:spPr>
        <p:txBody>
          <a:bodyPr wrap="square">
            <a:spAutoFit/>
          </a:bodyPr>
          <a:lstStyle/>
          <a:p>
            <a:r>
              <a:rPr lang="tr-TR" sz="2400" b="1" dirty="0">
                <a:solidFill>
                  <a:srgbClr val="FF0000"/>
                </a:solidFill>
                <a:latin typeface="Times New Roman" panose="02020603050405020304" pitchFamily="18" charset="0"/>
                <a:cs typeface="Times New Roman" panose="02020603050405020304" pitchFamily="18" charset="0"/>
              </a:rPr>
              <a:t>Konukların Konaklama İşletmelerinden Standart Beklentileri</a:t>
            </a:r>
          </a:p>
          <a:p>
            <a:endParaRPr lang="tr-TR" sz="2400" b="1" dirty="0">
              <a:solidFill>
                <a:srgbClr val="FF0000"/>
              </a:solidFill>
              <a:latin typeface="Times New Roman" panose="02020603050405020304" pitchFamily="18" charset="0"/>
              <a:cs typeface="Times New Roman" panose="02020603050405020304" pitchFamily="18" charset="0"/>
            </a:endParaRPr>
          </a:p>
          <a:p>
            <a:pPr algn="ctr"/>
            <a:r>
              <a:rPr lang="tr-TR" sz="2800" b="1" dirty="0">
                <a:latin typeface="Times New Roman" panose="02020603050405020304" pitchFamily="18" charset="0"/>
                <a:cs typeface="Times New Roman" panose="02020603050405020304" pitchFamily="18" charset="0"/>
              </a:rPr>
              <a:t>İlgi ve Kabul Görme (İtibar)</a:t>
            </a:r>
          </a:p>
          <a:p>
            <a:pPr algn="ctr"/>
            <a:r>
              <a:rPr lang="tr-TR" sz="2800" b="1" dirty="0">
                <a:latin typeface="Times New Roman" panose="02020603050405020304" pitchFamily="18" charset="0"/>
                <a:cs typeface="Times New Roman" panose="02020603050405020304" pitchFamily="18" charset="0"/>
              </a:rPr>
              <a:t/>
            </a:r>
            <a:br>
              <a:rPr lang="tr-TR" sz="2800" b="1"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Konuklar, konaklama işletmelerinde kalırken kendilerine değer verilmesini bekler. </a:t>
            </a:r>
            <a:r>
              <a:rPr lang="tr-TR" sz="2800" b="1" dirty="0">
                <a:solidFill>
                  <a:srgbClr val="FF0000"/>
                </a:solidFill>
                <a:latin typeface="Times New Roman" panose="02020603050405020304" pitchFamily="18" charset="0"/>
                <a:cs typeface="Times New Roman" panose="02020603050405020304" pitchFamily="18" charset="0"/>
              </a:rPr>
              <a:t>Çalışan personelin kendilerine ilgi göstermesi onları memnun edecektir. Değerli ve önemli olduklarını hissedeceklerdir.</a:t>
            </a:r>
          </a:p>
          <a:p>
            <a:pPr algn="ctr"/>
            <a:r>
              <a:rPr lang="tr-TR" sz="2800" b="1" dirty="0">
                <a:solidFill>
                  <a:srgbClr val="FF0000"/>
                </a:solidFill>
                <a:latin typeface="Times New Roman" panose="02020603050405020304" pitchFamily="18" charset="0"/>
                <a:cs typeface="Times New Roman" panose="02020603050405020304" pitchFamily="18" charset="0"/>
              </a:rPr>
              <a:t/>
            </a:r>
            <a:br>
              <a:rPr lang="tr-TR" sz="2800" b="1" dirty="0">
                <a:solidFill>
                  <a:srgbClr val="FF0000"/>
                </a:solidFill>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Verilen hizmetin, büyük bir </a:t>
            </a:r>
            <a:r>
              <a:rPr lang="tr-TR" sz="2800" b="1" dirty="0">
                <a:latin typeface="Times New Roman" panose="02020603050405020304" pitchFamily="18" charset="0"/>
                <a:cs typeface="Times New Roman" panose="02020603050405020304" pitchFamily="18" charset="0"/>
              </a:rPr>
              <a:t>hevesle </a:t>
            </a:r>
            <a:r>
              <a:rPr lang="tr-TR" sz="2800" dirty="0">
                <a:latin typeface="Times New Roman" panose="02020603050405020304" pitchFamily="18" charset="0"/>
                <a:cs typeface="Times New Roman" panose="02020603050405020304" pitchFamily="18" charset="0"/>
              </a:rPr>
              <a:t>verildiğini ve çalışan personele sorun olarak görünmediğini düşüneceklerdir. Tüm bunlar, hem konuk hem de hizmet veren işletmeler için önemli olgulardır .</a:t>
            </a:r>
            <a:br>
              <a:rPr lang="tr-TR" sz="2800"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
            </a:r>
            <a:br>
              <a:rPr lang="tr-TR" sz="2800" dirty="0">
                <a:latin typeface="Times New Roman" panose="02020603050405020304" pitchFamily="18" charset="0"/>
                <a:cs typeface="Times New Roman" panose="02020603050405020304" pitchFamily="18" charset="0"/>
              </a:rPr>
            </a:br>
            <a:r>
              <a:rPr lang="tr-TR" sz="2400" dirty="0"/>
              <a:t/>
            </a:r>
            <a:br>
              <a:rPr lang="tr-TR" sz="2400" dirty="0"/>
            </a:br>
            <a:r>
              <a:rPr lang="tr-TR" sz="2400" dirty="0"/>
              <a:t/>
            </a:r>
            <a:br>
              <a:rPr lang="tr-TR" sz="2400" dirty="0"/>
            </a:br>
            <a:r>
              <a:rPr lang="tr-TR" sz="2400" dirty="0">
                <a:solidFill>
                  <a:srgbClr val="FF0000"/>
                </a:solidFill>
                <a:latin typeface="Times New Roman" panose="02020603050405020304" pitchFamily="18" charset="0"/>
                <a:cs typeface="Times New Roman" panose="02020603050405020304" pitchFamily="18" charset="0"/>
              </a:rPr>
              <a:t> </a:t>
            </a:r>
            <a:br>
              <a:rPr lang="tr-TR" sz="2400" dirty="0">
                <a:solidFill>
                  <a:srgbClr val="FF0000"/>
                </a:solidFill>
                <a:latin typeface="Times New Roman" panose="02020603050405020304" pitchFamily="18" charset="0"/>
                <a:cs typeface="Times New Roman" panose="02020603050405020304" pitchFamily="18" charset="0"/>
              </a:rPr>
            </a:br>
            <a:endParaRPr lang="tr-TR"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7327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6BA797C-7C5E-47FA-83E6-D5844EFDEF42}"/>
              </a:ext>
            </a:extLst>
          </p:cNvPr>
          <p:cNvSpPr/>
          <p:nvPr/>
        </p:nvSpPr>
        <p:spPr>
          <a:xfrm>
            <a:off x="179512" y="188640"/>
            <a:ext cx="8784976" cy="8586966"/>
          </a:xfrm>
          <a:prstGeom prst="rect">
            <a:avLst/>
          </a:prstGeom>
        </p:spPr>
        <p:txBody>
          <a:bodyPr wrap="square">
            <a:spAutoFit/>
          </a:bodyPr>
          <a:lstStyle/>
          <a:p>
            <a:r>
              <a:rPr lang="tr-TR" sz="2400" b="1" dirty="0">
                <a:solidFill>
                  <a:srgbClr val="FF0000"/>
                </a:solidFill>
                <a:latin typeface="Times New Roman" panose="02020603050405020304" pitchFamily="18" charset="0"/>
                <a:cs typeface="Times New Roman" panose="02020603050405020304" pitchFamily="18" charset="0"/>
              </a:rPr>
              <a:t>Konukların Konaklama İşletmelerinden Standart Beklentileri</a:t>
            </a:r>
          </a:p>
          <a:p>
            <a:pPr algn="ctr"/>
            <a:r>
              <a:rPr lang="tr-TR" sz="2200" b="1" dirty="0">
                <a:latin typeface="Times New Roman" panose="02020603050405020304" pitchFamily="18" charset="0"/>
                <a:cs typeface="Times New Roman" panose="02020603050405020304" pitchFamily="18" charset="0"/>
              </a:rPr>
              <a:t>Güven</a:t>
            </a:r>
            <a:br>
              <a:rPr lang="tr-TR" sz="2200" b="1"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Bir reklam sloganının başlangıcında </a:t>
            </a:r>
            <a:r>
              <a:rPr lang="tr-TR" sz="2200" dirty="0">
                <a:solidFill>
                  <a:srgbClr val="FF0000"/>
                </a:solidFill>
                <a:latin typeface="Times New Roman" panose="02020603050405020304" pitchFamily="18" charset="0"/>
                <a:cs typeface="Times New Roman" panose="02020603050405020304" pitchFamily="18" charset="0"/>
              </a:rPr>
              <a:t>"Başkalarının güvenini kaybetmektense..."</a:t>
            </a:r>
            <a:r>
              <a:rPr lang="tr-TR" sz="2200" dirty="0">
                <a:latin typeface="Times New Roman" panose="02020603050405020304" pitchFamily="18" charset="0"/>
                <a:cs typeface="Times New Roman" panose="02020603050405020304" pitchFamily="18" charset="0"/>
              </a:rPr>
              <a:t> şeklinde vurgulanan güven, tüm insanlar için önemli bir kavramdır. Hiç kimse güvenmediği kişilerden oluşan bir ortamda bulunmaktan memnuniyet duymaz. Bir de bu işletme, parasını peşin ödeyip geldiğiniz bir işletme olursa güven kavramı daha da önem kazanır.</a:t>
            </a:r>
          </a:p>
          <a:p>
            <a:pPr algn="ct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Konaklama işletmesine gelen konuklar, işletmeye gelmeden önce </a:t>
            </a:r>
            <a:r>
              <a:rPr lang="tr-TR" sz="2200" b="1" dirty="0">
                <a:latin typeface="Times New Roman" panose="02020603050405020304" pitchFamily="18" charset="0"/>
                <a:cs typeface="Times New Roman" panose="02020603050405020304" pitchFamily="18" charset="0"/>
              </a:rPr>
              <a:t>kendilerine verilen sözlerin tutulmasını </a:t>
            </a:r>
            <a:r>
              <a:rPr lang="tr-TR" sz="2200" dirty="0">
                <a:latin typeface="Times New Roman" panose="02020603050405020304" pitchFamily="18" charset="0"/>
                <a:cs typeface="Times New Roman" panose="02020603050405020304" pitchFamily="18" charset="0"/>
              </a:rPr>
              <a:t>bekler. Vaat edilen hizmetleri, konaklama işletmesinden almak isterler. Bu konuda hem konuk hem de seyahat acentesi verilecek hizmetlerin tüm ayrıntılarıyla </a:t>
            </a:r>
            <a:r>
              <a:rPr lang="tr-TR" sz="2200" b="1" dirty="0">
                <a:latin typeface="Times New Roman" panose="02020603050405020304" pitchFamily="18" charset="0"/>
                <a:cs typeface="Times New Roman" panose="02020603050405020304" pitchFamily="18" charset="0"/>
              </a:rPr>
              <a:t>sözleşmede bulunmasını</a:t>
            </a:r>
            <a:r>
              <a:rPr lang="tr-TR" sz="2200" dirty="0">
                <a:latin typeface="Times New Roman" panose="02020603050405020304" pitchFamily="18" charset="0"/>
                <a:cs typeface="Times New Roman" panose="02020603050405020304" pitchFamily="18" charset="0"/>
              </a:rPr>
              <a:t> sağlamalıdır.</a:t>
            </a:r>
          </a:p>
          <a:p>
            <a:pPr algn="ct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Söz verilen hizmetleri almanın yanında konuklar, sağlıklı bir şekilde hayatına devam edeceği bir güven ortamı da beklerler. Tesisin yapısına, personelin profesyonelliğine güvenmek isterler. Hiçbir sorun yaşamadan tatillerini tamamlayarak evlerin dönmek, onların gelecek tatillerinde aynı işletmeyi tercih etmelerini sağlayacaktır. </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r>
              <a:rPr lang="tr-TR" sz="2200" dirty="0">
                <a:latin typeface="Times New Roman" panose="02020603050405020304" pitchFamily="18" charset="0"/>
                <a:cs typeface="Times New Roman" panose="02020603050405020304" pitchFamily="18" charset="0"/>
              </a:rPr>
              <a:t/>
            </a:r>
            <a:br>
              <a:rPr lang="tr-TR" sz="2200" dirty="0">
                <a:latin typeface="Times New Roman" panose="02020603050405020304" pitchFamily="18" charset="0"/>
                <a:cs typeface="Times New Roman" panose="02020603050405020304" pitchFamily="18" charset="0"/>
              </a:rPr>
            </a:br>
            <a:r>
              <a:rPr lang="tr-TR" sz="2200" dirty="0"/>
              <a:t/>
            </a:r>
            <a:br>
              <a:rPr lang="tr-TR" sz="2200" dirty="0"/>
            </a:br>
            <a:r>
              <a:rPr lang="tr-TR" sz="2200" dirty="0"/>
              <a:t/>
            </a:r>
            <a:br>
              <a:rPr lang="tr-TR" sz="2200" dirty="0"/>
            </a:br>
            <a:r>
              <a:rPr lang="tr-TR" sz="2200" dirty="0">
                <a:solidFill>
                  <a:srgbClr val="FF0000"/>
                </a:solidFill>
                <a:latin typeface="Times New Roman" panose="02020603050405020304" pitchFamily="18" charset="0"/>
                <a:cs typeface="Times New Roman" panose="02020603050405020304" pitchFamily="18" charset="0"/>
              </a:rPr>
              <a:t> </a:t>
            </a:r>
            <a:br>
              <a:rPr lang="tr-TR" sz="2200" dirty="0">
                <a:solidFill>
                  <a:srgbClr val="FF0000"/>
                </a:solidFill>
                <a:latin typeface="Times New Roman" panose="02020603050405020304" pitchFamily="18" charset="0"/>
                <a:cs typeface="Times New Roman" panose="02020603050405020304" pitchFamily="18" charset="0"/>
              </a:rPr>
            </a:br>
            <a:endParaRPr lang="tr-TR" sz="2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530037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GUID" val="9f650a77-afbb-4bc6-95db-db089ed5b922"/>
  <p:tag name="ISPRING_AUDIO_BITRATE" val="0"/>
  <p:tag name="GENSWF_ADVANCE_TIME" val="2.00"/>
  <p:tag name="ISPRING_SLIDE_INDENT_LEVEL" val="0"/>
  <p:tag name="ISPRING_PRESENTER_ID" val="{E62F8C43-81F2-4C7F-A537-4C824B19C06A}"/>
  <p:tag name="ISPRING_CUSTOM_TIMING_USED" val="0"/>
</p:tagLst>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911</TotalTime>
  <Words>296</Words>
  <Application>Microsoft Office PowerPoint</Application>
  <PresentationFormat>Ekran Gösterisi (4:3)</PresentationFormat>
  <Paragraphs>91</Paragraphs>
  <Slides>30</Slides>
  <Notes>2</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30</vt:i4>
      </vt:variant>
    </vt:vector>
  </HeadingPairs>
  <TitlesOfParts>
    <vt:vector size="35" baseType="lpstr">
      <vt:lpstr>Arial</vt:lpstr>
      <vt:lpstr>Calibri</vt:lpstr>
      <vt:lpstr>Palatino-Roman</vt:lpstr>
      <vt:lpstr>Times New Roman</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Fuat</dc:creator>
  <cp:lastModifiedBy>Fuat Atasoy</cp:lastModifiedBy>
  <cp:revision>92</cp:revision>
  <dcterms:modified xsi:type="dcterms:W3CDTF">2019-05-02T13:51:26Z</dcterms:modified>
</cp:coreProperties>
</file>