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95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2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F4E8617-66A1-4F0E-A0F9-E8D15D0C3571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3BB63439-CA60-424E-B08B-607AA3170346}">
      <dgm:prSet phldrT="[Metin]"/>
      <dgm:spPr/>
      <dgm:t>
        <a:bodyPr/>
        <a:lstStyle/>
        <a:p>
          <a:r>
            <a:rPr lang="tr-TR" dirty="0" smtClean="0"/>
            <a:t>Atmosfer</a:t>
          </a:r>
          <a:endParaRPr lang="tr-TR" dirty="0"/>
        </a:p>
      </dgm:t>
    </dgm:pt>
    <dgm:pt modelId="{2BCD635E-B3F2-4A4E-B281-FC1192FDFE26}" type="parTrans" cxnId="{AA9CB596-ADCA-4973-A4CD-14A5FDDE5FB1}">
      <dgm:prSet/>
      <dgm:spPr/>
      <dgm:t>
        <a:bodyPr/>
        <a:lstStyle/>
        <a:p>
          <a:endParaRPr lang="tr-TR"/>
        </a:p>
      </dgm:t>
    </dgm:pt>
    <dgm:pt modelId="{0E776955-0DF0-4277-839A-F67466F4BC6D}" type="sibTrans" cxnId="{AA9CB596-ADCA-4973-A4CD-14A5FDDE5FB1}">
      <dgm:prSet/>
      <dgm:spPr/>
      <dgm:t>
        <a:bodyPr/>
        <a:lstStyle/>
        <a:p>
          <a:endParaRPr lang="tr-TR"/>
        </a:p>
      </dgm:t>
    </dgm:pt>
    <dgm:pt modelId="{1B417F09-DD44-47A9-88F4-E396B2FCED61}">
      <dgm:prSet phldrT="[Metin]"/>
      <dgm:spPr/>
      <dgm:t>
        <a:bodyPr/>
        <a:lstStyle/>
        <a:p>
          <a:r>
            <a:rPr lang="tr-TR" dirty="0" smtClean="0"/>
            <a:t>Litosfer</a:t>
          </a:r>
          <a:endParaRPr lang="tr-TR" dirty="0"/>
        </a:p>
      </dgm:t>
    </dgm:pt>
    <dgm:pt modelId="{CD36E216-4B46-409F-9FBC-EC6E53638226}" type="parTrans" cxnId="{091DDBFE-409C-41CB-B7D8-FA14D9ADCA60}">
      <dgm:prSet/>
      <dgm:spPr/>
      <dgm:t>
        <a:bodyPr/>
        <a:lstStyle/>
        <a:p>
          <a:endParaRPr lang="tr-TR"/>
        </a:p>
      </dgm:t>
    </dgm:pt>
    <dgm:pt modelId="{94E453DA-3774-42C8-B9F3-C10A62D9210A}" type="sibTrans" cxnId="{091DDBFE-409C-41CB-B7D8-FA14D9ADCA60}">
      <dgm:prSet/>
      <dgm:spPr/>
      <dgm:t>
        <a:bodyPr/>
        <a:lstStyle/>
        <a:p>
          <a:endParaRPr lang="tr-TR"/>
        </a:p>
      </dgm:t>
    </dgm:pt>
    <dgm:pt modelId="{D3C20167-D639-4681-8909-2C34E4CD01F6}">
      <dgm:prSet phldrT="[Metin]"/>
      <dgm:spPr/>
      <dgm:t>
        <a:bodyPr/>
        <a:lstStyle/>
        <a:p>
          <a:r>
            <a:rPr lang="tr-TR" dirty="0" smtClean="0"/>
            <a:t>Hidrosfer</a:t>
          </a:r>
          <a:endParaRPr lang="tr-TR" dirty="0"/>
        </a:p>
      </dgm:t>
    </dgm:pt>
    <dgm:pt modelId="{74A1451D-0BD4-431E-88D4-EB6C32ADF0E0}" type="parTrans" cxnId="{1F8B89DA-C9F2-4DE1-B62A-4E145AA02421}">
      <dgm:prSet/>
      <dgm:spPr/>
      <dgm:t>
        <a:bodyPr/>
        <a:lstStyle/>
        <a:p>
          <a:endParaRPr lang="tr-TR"/>
        </a:p>
      </dgm:t>
    </dgm:pt>
    <dgm:pt modelId="{9A15E439-B571-4C0A-8203-7EE2BBBB7C6D}" type="sibTrans" cxnId="{1F8B89DA-C9F2-4DE1-B62A-4E145AA02421}">
      <dgm:prSet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tr-TR"/>
        </a:p>
      </dgm:t>
    </dgm:pt>
    <dgm:pt modelId="{E3F86923-FA93-495E-8638-1751F5A543E3}" type="pres">
      <dgm:prSet presAssocID="{EF4E8617-66A1-4F0E-A0F9-E8D15D0C3571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EB3B5C58-C898-4204-8080-486888919030}" type="pres">
      <dgm:prSet presAssocID="{3BB63439-CA60-424E-B08B-607AA3170346}" presName="node" presStyleLbl="node1" presStyleIdx="0" presStyleCnt="3" custScaleX="131000" custScaleY="137086" custRadScaleRad="103408" custRadScaleInc="599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8329E46-6957-4667-86A5-6B75A98B8B0E}" type="pres">
      <dgm:prSet presAssocID="{0E776955-0DF0-4277-839A-F67466F4BC6D}" presName="sibTrans" presStyleLbl="sibTrans2D1" presStyleIdx="0" presStyleCnt="3"/>
      <dgm:spPr/>
      <dgm:t>
        <a:bodyPr/>
        <a:lstStyle/>
        <a:p>
          <a:endParaRPr lang="tr-TR"/>
        </a:p>
      </dgm:t>
    </dgm:pt>
    <dgm:pt modelId="{AF173468-2F43-42EC-84C4-7C8D3FBC1A4E}" type="pres">
      <dgm:prSet presAssocID="{0E776955-0DF0-4277-839A-F67466F4BC6D}" presName="connectorText" presStyleLbl="sibTrans2D1" presStyleIdx="0" presStyleCnt="3"/>
      <dgm:spPr/>
      <dgm:t>
        <a:bodyPr/>
        <a:lstStyle/>
        <a:p>
          <a:endParaRPr lang="tr-TR"/>
        </a:p>
      </dgm:t>
    </dgm:pt>
    <dgm:pt modelId="{33A01BE7-54AF-44C7-BE46-1087468A6FA1}" type="pres">
      <dgm:prSet presAssocID="{1B417F09-DD44-47A9-88F4-E396B2FCED61}" presName="node" presStyleLbl="node1" presStyleIdx="1" presStyleCnt="3" custScaleX="148106" custScaleY="125010" custRadScaleRad="92910" custRadScaleInc="-2746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F72BB44-17C8-4399-BF57-832539743DC3}" type="pres">
      <dgm:prSet presAssocID="{94E453DA-3774-42C8-B9F3-C10A62D9210A}" presName="sibTrans" presStyleLbl="sibTrans2D1" presStyleIdx="1" presStyleCnt="3"/>
      <dgm:spPr/>
      <dgm:t>
        <a:bodyPr/>
        <a:lstStyle/>
        <a:p>
          <a:endParaRPr lang="tr-TR"/>
        </a:p>
      </dgm:t>
    </dgm:pt>
    <dgm:pt modelId="{85817194-F4F4-45B5-9884-D5A1A13EC2AC}" type="pres">
      <dgm:prSet presAssocID="{94E453DA-3774-42C8-B9F3-C10A62D9210A}" presName="connectorText" presStyleLbl="sibTrans2D1" presStyleIdx="1" presStyleCnt="3"/>
      <dgm:spPr/>
      <dgm:t>
        <a:bodyPr/>
        <a:lstStyle/>
        <a:p>
          <a:endParaRPr lang="tr-TR"/>
        </a:p>
      </dgm:t>
    </dgm:pt>
    <dgm:pt modelId="{64D68D59-F51F-4F6C-9B08-97CB5F739459}" type="pres">
      <dgm:prSet presAssocID="{D3C20167-D639-4681-8909-2C34E4CD01F6}" presName="node" presStyleLbl="node1" presStyleIdx="2" presStyleCnt="3" custScaleX="143805" custScaleY="131991" custRadScaleRad="80070" custRadScaleInc="2582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8D22BB1-F0E8-4610-8F9A-4042A2EF5B84}" type="pres">
      <dgm:prSet presAssocID="{9A15E439-B571-4C0A-8203-7EE2BBBB7C6D}" presName="sibTrans" presStyleLbl="sibTrans2D1" presStyleIdx="2" presStyleCnt="3" custFlipHor="1" custScaleX="2000000" custScaleY="423869" custLinFactX="549953" custLinFactNeighborX="600000" custLinFactNeighborY="-5135"/>
      <dgm:spPr/>
      <dgm:t>
        <a:bodyPr/>
        <a:lstStyle/>
        <a:p>
          <a:endParaRPr lang="tr-TR"/>
        </a:p>
      </dgm:t>
    </dgm:pt>
    <dgm:pt modelId="{5B00C824-F981-4FB2-B90C-80381AC1A9A0}" type="pres">
      <dgm:prSet presAssocID="{9A15E439-B571-4C0A-8203-7EE2BBBB7C6D}" presName="connectorText" presStyleLbl="sibTrans2D1" presStyleIdx="2" presStyleCnt="3"/>
      <dgm:spPr/>
      <dgm:t>
        <a:bodyPr/>
        <a:lstStyle/>
        <a:p>
          <a:endParaRPr lang="tr-TR"/>
        </a:p>
      </dgm:t>
    </dgm:pt>
  </dgm:ptLst>
  <dgm:cxnLst>
    <dgm:cxn modelId="{D9DCAAFE-993B-464A-919D-BC8336E32FCE}" type="presOf" srcId="{94E453DA-3774-42C8-B9F3-C10A62D9210A}" destId="{9F72BB44-17C8-4399-BF57-832539743DC3}" srcOrd="0" destOrd="0" presId="urn:microsoft.com/office/officeart/2005/8/layout/cycle2"/>
    <dgm:cxn modelId="{2E8D65C9-85AC-4AFD-AD93-5EF8C6AB82DE}" type="presOf" srcId="{0E776955-0DF0-4277-839A-F67466F4BC6D}" destId="{AF173468-2F43-42EC-84C4-7C8D3FBC1A4E}" srcOrd="1" destOrd="0" presId="urn:microsoft.com/office/officeart/2005/8/layout/cycle2"/>
    <dgm:cxn modelId="{1F8B89DA-C9F2-4DE1-B62A-4E145AA02421}" srcId="{EF4E8617-66A1-4F0E-A0F9-E8D15D0C3571}" destId="{D3C20167-D639-4681-8909-2C34E4CD01F6}" srcOrd="2" destOrd="0" parTransId="{74A1451D-0BD4-431E-88D4-EB6C32ADF0E0}" sibTransId="{9A15E439-B571-4C0A-8203-7EE2BBBB7C6D}"/>
    <dgm:cxn modelId="{2A9771A3-6895-40EC-BB18-9FC3C55D40D9}" type="presOf" srcId="{94E453DA-3774-42C8-B9F3-C10A62D9210A}" destId="{85817194-F4F4-45B5-9884-D5A1A13EC2AC}" srcOrd="1" destOrd="0" presId="urn:microsoft.com/office/officeart/2005/8/layout/cycle2"/>
    <dgm:cxn modelId="{E3AA5156-3406-4A32-96F2-088EDFCA649C}" type="presOf" srcId="{3BB63439-CA60-424E-B08B-607AA3170346}" destId="{EB3B5C58-C898-4204-8080-486888919030}" srcOrd="0" destOrd="0" presId="urn:microsoft.com/office/officeart/2005/8/layout/cycle2"/>
    <dgm:cxn modelId="{091DDBFE-409C-41CB-B7D8-FA14D9ADCA60}" srcId="{EF4E8617-66A1-4F0E-A0F9-E8D15D0C3571}" destId="{1B417F09-DD44-47A9-88F4-E396B2FCED61}" srcOrd="1" destOrd="0" parTransId="{CD36E216-4B46-409F-9FBC-EC6E53638226}" sibTransId="{94E453DA-3774-42C8-B9F3-C10A62D9210A}"/>
    <dgm:cxn modelId="{64B83983-71F4-4A4A-A789-08118CCA05B9}" type="presOf" srcId="{EF4E8617-66A1-4F0E-A0F9-E8D15D0C3571}" destId="{E3F86923-FA93-495E-8638-1751F5A543E3}" srcOrd="0" destOrd="0" presId="urn:microsoft.com/office/officeart/2005/8/layout/cycle2"/>
    <dgm:cxn modelId="{7857F2E7-1964-4826-9125-8D1BED605402}" type="presOf" srcId="{9A15E439-B571-4C0A-8203-7EE2BBBB7C6D}" destId="{5B00C824-F981-4FB2-B90C-80381AC1A9A0}" srcOrd="1" destOrd="0" presId="urn:microsoft.com/office/officeart/2005/8/layout/cycle2"/>
    <dgm:cxn modelId="{752B3AB5-163F-4022-96DA-70AD74F2816D}" type="presOf" srcId="{D3C20167-D639-4681-8909-2C34E4CD01F6}" destId="{64D68D59-F51F-4F6C-9B08-97CB5F739459}" srcOrd="0" destOrd="0" presId="urn:microsoft.com/office/officeart/2005/8/layout/cycle2"/>
    <dgm:cxn modelId="{AA9CB596-ADCA-4973-A4CD-14A5FDDE5FB1}" srcId="{EF4E8617-66A1-4F0E-A0F9-E8D15D0C3571}" destId="{3BB63439-CA60-424E-B08B-607AA3170346}" srcOrd="0" destOrd="0" parTransId="{2BCD635E-B3F2-4A4E-B281-FC1192FDFE26}" sibTransId="{0E776955-0DF0-4277-839A-F67466F4BC6D}"/>
    <dgm:cxn modelId="{79ED4898-1BE9-4BFD-8498-10B84E75E829}" type="presOf" srcId="{9A15E439-B571-4C0A-8203-7EE2BBBB7C6D}" destId="{88D22BB1-F0E8-4610-8F9A-4042A2EF5B84}" srcOrd="0" destOrd="0" presId="urn:microsoft.com/office/officeart/2005/8/layout/cycle2"/>
    <dgm:cxn modelId="{04FFE01B-52AF-4642-B457-5D14CDF97DE9}" type="presOf" srcId="{0E776955-0DF0-4277-839A-F67466F4BC6D}" destId="{E8329E46-6957-4667-86A5-6B75A98B8B0E}" srcOrd="0" destOrd="0" presId="urn:microsoft.com/office/officeart/2005/8/layout/cycle2"/>
    <dgm:cxn modelId="{98053639-515D-469F-9952-F5F58B0B27BF}" type="presOf" srcId="{1B417F09-DD44-47A9-88F4-E396B2FCED61}" destId="{33A01BE7-54AF-44C7-BE46-1087468A6FA1}" srcOrd="0" destOrd="0" presId="urn:microsoft.com/office/officeart/2005/8/layout/cycle2"/>
    <dgm:cxn modelId="{4D668422-1298-432D-829B-DACA9F8365A7}" type="presParOf" srcId="{E3F86923-FA93-495E-8638-1751F5A543E3}" destId="{EB3B5C58-C898-4204-8080-486888919030}" srcOrd="0" destOrd="0" presId="urn:microsoft.com/office/officeart/2005/8/layout/cycle2"/>
    <dgm:cxn modelId="{63DFF53A-2584-4074-BE9E-CEE41F40CF01}" type="presParOf" srcId="{E3F86923-FA93-495E-8638-1751F5A543E3}" destId="{E8329E46-6957-4667-86A5-6B75A98B8B0E}" srcOrd="1" destOrd="0" presId="urn:microsoft.com/office/officeart/2005/8/layout/cycle2"/>
    <dgm:cxn modelId="{813DC0FF-1CBD-47AA-86A5-E2A0F92C198F}" type="presParOf" srcId="{E8329E46-6957-4667-86A5-6B75A98B8B0E}" destId="{AF173468-2F43-42EC-84C4-7C8D3FBC1A4E}" srcOrd="0" destOrd="0" presId="urn:microsoft.com/office/officeart/2005/8/layout/cycle2"/>
    <dgm:cxn modelId="{9C5A3142-CCC6-41BA-BF2B-76EBDEF993A0}" type="presParOf" srcId="{E3F86923-FA93-495E-8638-1751F5A543E3}" destId="{33A01BE7-54AF-44C7-BE46-1087468A6FA1}" srcOrd="2" destOrd="0" presId="urn:microsoft.com/office/officeart/2005/8/layout/cycle2"/>
    <dgm:cxn modelId="{479056B3-72B1-4E38-87E4-9ED3CEF2018E}" type="presParOf" srcId="{E3F86923-FA93-495E-8638-1751F5A543E3}" destId="{9F72BB44-17C8-4399-BF57-832539743DC3}" srcOrd="3" destOrd="0" presId="urn:microsoft.com/office/officeart/2005/8/layout/cycle2"/>
    <dgm:cxn modelId="{6D783A60-DDC9-49B7-BCE5-FADA28AA91D2}" type="presParOf" srcId="{9F72BB44-17C8-4399-BF57-832539743DC3}" destId="{85817194-F4F4-45B5-9884-D5A1A13EC2AC}" srcOrd="0" destOrd="0" presId="urn:microsoft.com/office/officeart/2005/8/layout/cycle2"/>
    <dgm:cxn modelId="{268BB2CB-44F8-4774-891B-906FE199297D}" type="presParOf" srcId="{E3F86923-FA93-495E-8638-1751F5A543E3}" destId="{64D68D59-F51F-4F6C-9B08-97CB5F739459}" srcOrd="4" destOrd="0" presId="urn:microsoft.com/office/officeart/2005/8/layout/cycle2"/>
    <dgm:cxn modelId="{441A31D5-5D78-4512-A059-A9EACF8DDF69}" type="presParOf" srcId="{E3F86923-FA93-495E-8638-1751F5A543E3}" destId="{88D22BB1-F0E8-4610-8F9A-4042A2EF5B84}" srcOrd="5" destOrd="0" presId="urn:microsoft.com/office/officeart/2005/8/layout/cycle2"/>
    <dgm:cxn modelId="{6921E3DD-027B-4102-821B-548E87F73A2F}" type="presParOf" srcId="{88D22BB1-F0E8-4610-8F9A-4042A2EF5B84}" destId="{5B00C824-F981-4FB2-B90C-80381AC1A9A0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B3B5C58-C898-4204-8080-486888919030}">
      <dsp:nvSpPr>
        <dsp:cNvPr id="0" name=""/>
        <dsp:cNvSpPr/>
      </dsp:nvSpPr>
      <dsp:spPr>
        <a:xfrm>
          <a:off x="1108740" y="-215844"/>
          <a:ext cx="1640650" cy="171687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smtClean="0"/>
            <a:t>Atmosfer</a:t>
          </a:r>
          <a:endParaRPr lang="tr-TR" sz="2300" kern="1200" dirty="0"/>
        </a:p>
      </dsp:txBody>
      <dsp:txXfrm>
        <a:off x="1108740" y="-215844"/>
        <a:ext cx="1640650" cy="1716871"/>
      </dsp:txXfrm>
    </dsp:sp>
    <dsp:sp modelId="{E8329E46-6957-4667-86A5-6B75A98B8B0E}">
      <dsp:nvSpPr>
        <dsp:cNvPr id="0" name=""/>
        <dsp:cNvSpPr/>
      </dsp:nvSpPr>
      <dsp:spPr>
        <a:xfrm rot="14164799">
          <a:off x="2360840" y="1102978"/>
          <a:ext cx="39899" cy="42268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800" kern="1200"/>
        </a:p>
      </dsp:txBody>
      <dsp:txXfrm rot="14164799">
        <a:off x="2360840" y="1102978"/>
        <a:ext cx="39899" cy="422686"/>
      </dsp:txXfrm>
    </dsp:sp>
    <dsp:sp modelId="{33A01BE7-54AF-44C7-BE46-1087468A6FA1}">
      <dsp:nvSpPr>
        <dsp:cNvPr id="0" name=""/>
        <dsp:cNvSpPr/>
      </dsp:nvSpPr>
      <dsp:spPr>
        <a:xfrm>
          <a:off x="1889529" y="1180124"/>
          <a:ext cx="1854886" cy="15656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smtClean="0"/>
            <a:t>Litosfer</a:t>
          </a:r>
          <a:endParaRPr lang="tr-TR" sz="2300" kern="1200" dirty="0"/>
        </a:p>
      </dsp:txBody>
      <dsp:txXfrm>
        <a:off x="1889529" y="1180124"/>
        <a:ext cx="1854886" cy="1565631"/>
      </dsp:txXfrm>
    </dsp:sp>
    <dsp:sp modelId="{9F72BB44-17C8-4399-BF57-832539743DC3}">
      <dsp:nvSpPr>
        <dsp:cNvPr id="0" name=""/>
        <dsp:cNvSpPr/>
      </dsp:nvSpPr>
      <dsp:spPr>
        <a:xfrm rot="34543">
          <a:off x="1895926" y="1742418"/>
          <a:ext cx="15255" cy="42268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800" kern="1200"/>
        </a:p>
      </dsp:txBody>
      <dsp:txXfrm rot="34543">
        <a:off x="1895926" y="1742418"/>
        <a:ext cx="15255" cy="422686"/>
      </dsp:txXfrm>
    </dsp:sp>
    <dsp:sp modelId="{64D68D59-F51F-4F6C-9B08-97CB5F739459}">
      <dsp:nvSpPr>
        <dsp:cNvPr id="0" name=""/>
        <dsp:cNvSpPr/>
      </dsp:nvSpPr>
      <dsp:spPr>
        <a:xfrm>
          <a:off x="117410" y="1118331"/>
          <a:ext cx="1801020" cy="165306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smtClean="0"/>
            <a:t>Hidrosfer</a:t>
          </a:r>
          <a:endParaRPr lang="tr-TR" sz="2300" kern="1200" dirty="0"/>
        </a:p>
      </dsp:txBody>
      <dsp:txXfrm>
        <a:off x="117410" y="1118331"/>
        <a:ext cx="1801020" cy="1653061"/>
      </dsp:txXfrm>
    </dsp:sp>
    <dsp:sp modelId="{88D22BB1-F0E8-4610-8F9A-4042A2EF5B84}">
      <dsp:nvSpPr>
        <dsp:cNvPr id="0" name=""/>
        <dsp:cNvSpPr/>
      </dsp:nvSpPr>
      <dsp:spPr>
        <a:xfrm rot="14101267" flipH="1">
          <a:off x="1558646" y="373495"/>
          <a:ext cx="1110455" cy="1791637"/>
        </a:xfrm>
        <a:prstGeom prst="rightArrow">
          <a:avLst>
            <a:gd name="adj1" fmla="val 60000"/>
            <a:gd name="adj2" fmla="val 5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900" kern="1200"/>
        </a:p>
      </dsp:txBody>
      <dsp:txXfrm rot="14101267" flipH="1">
        <a:off x="1558646" y="373495"/>
        <a:ext cx="1110455" cy="17916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A4E4C-C9AF-4E31-9EFA-07B8112DE395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D69E5-896E-47A6-83F3-C758BB4258E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A4E4C-C9AF-4E31-9EFA-07B8112DE395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D69E5-896E-47A6-83F3-C758BB4258E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A4E4C-C9AF-4E31-9EFA-07B8112DE395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D69E5-896E-47A6-83F3-C758BB4258E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A4E4C-C9AF-4E31-9EFA-07B8112DE395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D69E5-896E-47A6-83F3-C758BB4258E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A4E4C-C9AF-4E31-9EFA-07B8112DE395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D69E5-896E-47A6-83F3-C758BB4258E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A4E4C-C9AF-4E31-9EFA-07B8112DE395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D69E5-896E-47A6-83F3-C758BB4258E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A4E4C-C9AF-4E31-9EFA-07B8112DE395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D69E5-896E-47A6-83F3-C758BB4258E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A4E4C-C9AF-4E31-9EFA-07B8112DE395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D69E5-896E-47A6-83F3-C758BB4258E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A4E4C-C9AF-4E31-9EFA-07B8112DE395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D69E5-896E-47A6-83F3-C758BB4258E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A4E4C-C9AF-4E31-9EFA-07B8112DE395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D69E5-896E-47A6-83F3-C758BB4258E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A4E4C-C9AF-4E31-9EFA-07B8112DE395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D69E5-896E-47A6-83F3-C758BB4258E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9A4E4C-C9AF-4E31-9EFA-07B8112DE395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0D69E5-896E-47A6-83F3-C758BB4258E0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tr-TR" sz="5400" dirty="0" smtClean="0">
              <a:latin typeface="Bauhaus 93" pitchFamily="82" charset="0"/>
            </a:endParaRPr>
          </a:p>
          <a:p>
            <a:pPr algn="ctr">
              <a:buNone/>
            </a:pPr>
            <a:r>
              <a:rPr lang="tr-TR" sz="5400" dirty="0" smtClean="0">
                <a:latin typeface="Bauhaus 93" pitchFamily="82" charset="0"/>
              </a:rPr>
              <a:t>SU KALİTESİ</a:t>
            </a:r>
          </a:p>
          <a:p>
            <a:pPr algn="ctr">
              <a:buNone/>
            </a:pPr>
            <a:r>
              <a:rPr lang="tr-TR" sz="2400" dirty="0" smtClean="0">
                <a:latin typeface="Bauhaus 93" pitchFamily="82" charset="0"/>
              </a:rPr>
              <a:t>Prof. Dr. Sonay </a:t>
            </a:r>
            <a:r>
              <a:rPr lang="tr-TR" sz="2400" dirty="0" err="1" smtClean="0">
                <a:latin typeface="Bauhaus 93" pitchFamily="82" charset="0"/>
              </a:rPr>
              <a:t>Sözüdo</a:t>
            </a:r>
            <a:r>
              <a:rPr lang="tr-TR" sz="2400" b="1" dirty="0" err="1" smtClean="0">
                <a:latin typeface="Bauhaus 93" pitchFamily="82" charset="0"/>
              </a:rPr>
              <a:t>ğ</a:t>
            </a:r>
            <a:r>
              <a:rPr lang="tr-TR" sz="2400" dirty="0" err="1" smtClean="0">
                <a:latin typeface="Bauhaus 93" pitchFamily="82" charset="0"/>
              </a:rPr>
              <a:t>ru</a:t>
            </a:r>
            <a:r>
              <a:rPr lang="tr-TR" sz="2400" dirty="0" smtClean="0">
                <a:latin typeface="Bauhaus 93" pitchFamily="82" charset="0"/>
              </a:rPr>
              <a:t> Ok</a:t>
            </a:r>
          </a:p>
          <a:p>
            <a:pPr algn="ctr">
              <a:buNone/>
            </a:pPr>
            <a:r>
              <a:rPr lang="tr-TR" sz="2400" dirty="0" smtClean="0">
                <a:latin typeface="Bauhaus 93" pitchFamily="82" charset="0"/>
              </a:rPr>
              <a:t>2013-2014</a:t>
            </a:r>
            <a:endParaRPr lang="tr-TR" sz="2400" dirty="0">
              <a:latin typeface="Bauhaus 93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Picture 2" descr="http://www.bodytr.com/wp-content/uploads/2009/02/su-icmek-cocuk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1"/>
            <a:ext cx="2555775" cy="3717031"/>
          </a:xfrm>
          <a:prstGeom prst="rect">
            <a:avLst/>
          </a:prstGeom>
          <a:noFill/>
        </p:spPr>
      </p:pic>
      <p:pic>
        <p:nvPicPr>
          <p:cNvPr id="4" name="Picture 6" descr="https://encrypted-tbn1.gstatic.com/images?q=tbn:ANd9GcQQbYo2X_L7c9A0zydI43EwDszyIFbubVXHZ6oimV_r7MgE1QU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95736" y="1844824"/>
            <a:ext cx="3967914" cy="2808312"/>
          </a:xfrm>
          <a:prstGeom prst="rect">
            <a:avLst/>
          </a:prstGeom>
          <a:gradFill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  <a:ln>
            <a:solidFill>
              <a:schemeClr val="tx2">
                <a:lumMod val="50000"/>
              </a:schemeClr>
            </a:solidFill>
          </a:ln>
        </p:spPr>
      </p:pic>
      <p:pic>
        <p:nvPicPr>
          <p:cNvPr id="6" name="Picture 4" descr="https://encrypted-tbn0.gstatic.com/images?q=tbn:ANd9GcS8lBdMyaH4WJVQ83eAmHypg7vWd3YXJVnoQmKoHRUiSOCkKDrYAQ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83768" y="0"/>
            <a:ext cx="3529736" cy="2348880"/>
          </a:xfrm>
          <a:prstGeom prst="rect">
            <a:avLst/>
          </a:prstGeom>
          <a:noFill/>
        </p:spPr>
      </p:pic>
      <p:pic>
        <p:nvPicPr>
          <p:cNvPr id="7" name="Picture 2" descr="http://www.elementsulama.com/cmsV2/stdTools/CGNUserFiles/Irrigation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483768" y="4049688"/>
            <a:ext cx="3744416" cy="2808312"/>
          </a:xfrm>
          <a:prstGeom prst="rect">
            <a:avLst/>
          </a:prstGeom>
          <a:noFill/>
        </p:spPr>
      </p:pic>
      <p:pic>
        <p:nvPicPr>
          <p:cNvPr id="8" name="Picture 10" descr="https://encrypted-tbn0.gstatic.com/images?q=tbn:ANd9GcRoPL1CT9oXxMeyPa3mc4fEN6jT217lKf6bOgLWCmHFZTbbrECh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5273824"/>
            <a:ext cx="2555776" cy="1584176"/>
          </a:xfrm>
          <a:prstGeom prst="rect">
            <a:avLst/>
          </a:prstGeom>
          <a:noFill/>
        </p:spPr>
      </p:pic>
      <p:pic>
        <p:nvPicPr>
          <p:cNvPr id="9" name="Picture 8" descr="https://encrypted-tbn2.gstatic.com/images?q=tbn:ANd9GcSmvpdv5p6xjeVqNmWDCmX67F92CSTDvdESX1RusnxfNnRE8ycI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156176" y="2207166"/>
            <a:ext cx="2987824" cy="2085930"/>
          </a:xfrm>
          <a:prstGeom prst="rect">
            <a:avLst/>
          </a:prstGeom>
          <a:noFill/>
        </p:spPr>
      </p:pic>
      <p:pic>
        <p:nvPicPr>
          <p:cNvPr id="10" name="Picture 10" descr="https://encrypted-tbn2.gstatic.com/images?q=tbn:ANd9GcSWwh7AqB20TkEj80ULcQd14VubChnBkVQJkXWtBEd4mAZaJcjU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868143" y="0"/>
            <a:ext cx="3275857" cy="2348880"/>
          </a:xfrm>
          <a:prstGeom prst="rect">
            <a:avLst/>
          </a:prstGeom>
          <a:noFill/>
        </p:spPr>
      </p:pic>
      <p:pic>
        <p:nvPicPr>
          <p:cNvPr id="11" name="Picture 2" descr="https://encrypted-tbn3.gstatic.com/images?q=tbn:ANd9GcSvUcvViaSyQ08nv-lU67bu11NBrXPKOMJAGq5A_8Nyk2cPZdWHa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228184" y="4293096"/>
            <a:ext cx="2915816" cy="2564904"/>
          </a:xfrm>
          <a:prstGeom prst="rect">
            <a:avLst/>
          </a:prstGeom>
          <a:noFill/>
        </p:spPr>
      </p:pic>
      <p:pic>
        <p:nvPicPr>
          <p:cNvPr id="12" name="Picture 4" descr="https://encrypted-tbn2.gstatic.com/images?q=tbn:ANd9GcQ2ytT36QElaF3BeEAdzz0ZAs07yHgpP0stavyBcTd7GGRonpCY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0" y="3429000"/>
            <a:ext cx="1691680" cy="2246898"/>
          </a:xfrm>
          <a:prstGeom prst="rect">
            <a:avLst/>
          </a:prstGeom>
          <a:noFill/>
        </p:spPr>
      </p:pic>
      <p:pic>
        <p:nvPicPr>
          <p:cNvPr id="13" name="Picture 4" descr="https://encrypted-tbn3.gstatic.com/images?q=tbn:ANd9GcTr_jsGTp-4zH37cKso3CMmcfXn9-P2WHP6Ey4Em6jgzm5-CJB-EQ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331640" y="3717032"/>
            <a:ext cx="2390775" cy="191452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11560" y="1844824"/>
            <a:ext cx="8075240" cy="4281339"/>
          </a:xfrm>
          <a:ln>
            <a:solidFill>
              <a:srgbClr val="FFCCCC"/>
            </a:solidFill>
          </a:ln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dirty="0" smtClean="0"/>
              <a:t>Kimyasal bileşimi ve doğada bulunuşu</a:t>
            </a:r>
          </a:p>
          <a:p>
            <a:r>
              <a:rPr lang="tr-TR" dirty="0" smtClean="0"/>
              <a:t>Sıvı-katı-gaz</a:t>
            </a:r>
          </a:p>
          <a:p>
            <a:r>
              <a:rPr lang="tr-TR" sz="2800" dirty="0" smtClean="0"/>
              <a:t>Tüm canlı dokular “bitki-hayvan-insan”</a:t>
            </a:r>
          </a:p>
          <a:p>
            <a:pPr>
              <a:buNone/>
            </a:pPr>
            <a:r>
              <a:rPr lang="tr-TR" sz="2800" dirty="0" smtClean="0"/>
              <a:t>    Su ve kuru maddeden oluşmaktadır. </a:t>
            </a:r>
          </a:p>
          <a:p>
            <a:pPr>
              <a:buNone/>
            </a:pPr>
            <a:r>
              <a:rPr lang="tr-TR" sz="2800" dirty="0" smtClean="0"/>
              <a:t>  İnsanlarda vücudun % 70’i sudur.</a:t>
            </a:r>
          </a:p>
          <a:p>
            <a:pPr>
              <a:buNone/>
            </a:pPr>
            <a:endParaRPr lang="tr-TR" sz="2800" dirty="0" smtClean="0"/>
          </a:p>
          <a:p>
            <a:r>
              <a:rPr lang="tr-TR" sz="2800" dirty="0" smtClean="0"/>
              <a:t>Taze sebze ve meyvelerde % 85-90 arasında bulunan su  kuru tohumlarda  (hububat, </a:t>
            </a:r>
            <a:r>
              <a:rPr lang="tr-TR" sz="2800" dirty="0" err="1" smtClean="0"/>
              <a:t>baklagil</a:t>
            </a:r>
            <a:r>
              <a:rPr lang="tr-TR" sz="2800" dirty="0" smtClean="0"/>
              <a:t> vs) % 10-15’e düşer.</a:t>
            </a:r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6" name="5 Dikdörtgen"/>
          <p:cNvSpPr/>
          <p:nvPr/>
        </p:nvSpPr>
        <p:spPr>
          <a:xfrm>
            <a:off x="1907704" y="836712"/>
            <a:ext cx="3312368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SU- </a:t>
            </a:r>
            <a:r>
              <a:rPr lang="tr-TR" sz="5400" dirty="0" smtClean="0"/>
              <a:t/>
            </a:r>
            <a:br>
              <a:rPr lang="tr-TR" sz="5400" dirty="0" smtClean="0"/>
            </a:br>
            <a:endParaRPr lang="tr-TR" sz="5400" dirty="0" smtClean="0"/>
          </a:p>
          <a:p>
            <a:pPr algn="ctr"/>
            <a:endParaRPr lang="tr-TR" sz="5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7" name="6 Dikdörtgen"/>
          <p:cNvSpPr/>
          <p:nvPr/>
        </p:nvSpPr>
        <p:spPr>
          <a:xfrm>
            <a:off x="4139952" y="836712"/>
            <a:ext cx="187220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54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H</a:t>
            </a:r>
            <a:r>
              <a:rPr lang="tr-TR" sz="5400" b="1" cap="none" spc="100" baseline="-250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2</a:t>
            </a:r>
            <a:r>
              <a:rPr lang="tr-TR" sz="54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O</a:t>
            </a:r>
            <a:endParaRPr lang="tr-TR" sz="54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6766520" cy="1470025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1026" name="Picture 2" descr="http://image.slidesharecdn.com/lecture12-waterquality-110817190727-phpapp02/95/slide-2-728.jpg?13136261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404664"/>
            <a:ext cx="6934200" cy="5200651"/>
          </a:xfrm>
          <a:prstGeom prst="rect">
            <a:avLst/>
          </a:prstGeom>
          <a:solidFill>
            <a:srgbClr val="FFCCCC"/>
          </a:solidFill>
          <a:ln>
            <a:solidFill>
              <a:srgbClr val="CAF28A"/>
            </a:solidFill>
          </a:ln>
        </p:spPr>
      </p:pic>
      <p:sp>
        <p:nvSpPr>
          <p:cNvPr id="5" name="4 Metin kutusu"/>
          <p:cNvSpPr txBox="1"/>
          <p:nvPr/>
        </p:nvSpPr>
        <p:spPr>
          <a:xfrm>
            <a:off x="2411760" y="2276872"/>
            <a:ext cx="1512168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sz="2800" dirty="0" smtClean="0"/>
              <a:t>Buhar</a:t>
            </a:r>
            <a:endParaRPr lang="tr-TR" sz="2800" dirty="0"/>
          </a:p>
        </p:txBody>
      </p:sp>
      <p:sp>
        <p:nvSpPr>
          <p:cNvPr id="6" name="5 Metin kutusu"/>
          <p:cNvSpPr txBox="1"/>
          <p:nvPr/>
        </p:nvSpPr>
        <p:spPr>
          <a:xfrm>
            <a:off x="5004048" y="1844824"/>
            <a:ext cx="1872208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sz="2400" dirty="0" smtClean="0"/>
              <a:t>Katı (buz)</a:t>
            </a:r>
            <a:endParaRPr lang="tr-TR" sz="2400" dirty="0"/>
          </a:p>
        </p:txBody>
      </p:sp>
      <p:sp>
        <p:nvSpPr>
          <p:cNvPr id="7" name="6 Metin kutusu"/>
          <p:cNvSpPr txBox="1"/>
          <p:nvPr/>
        </p:nvSpPr>
        <p:spPr>
          <a:xfrm>
            <a:off x="3851920" y="4797152"/>
            <a:ext cx="1368152" cy="46166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sz="2400" dirty="0" smtClean="0"/>
              <a:t>sıvı</a:t>
            </a:r>
            <a:endParaRPr lang="tr-TR" sz="2400" dirty="0"/>
          </a:p>
        </p:txBody>
      </p:sp>
      <p:sp>
        <p:nvSpPr>
          <p:cNvPr id="8" name="7 Metin kutusu"/>
          <p:cNvSpPr txBox="1"/>
          <p:nvPr/>
        </p:nvSpPr>
        <p:spPr>
          <a:xfrm>
            <a:off x="827584" y="404664"/>
            <a:ext cx="7056784" cy="1354217"/>
          </a:xfrm>
          <a:prstGeom prst="rect">
            <a:avLst/>
          </a:prstGeom>
          <a:solidFill>
            <a:schemeClr val="bg1"/>
          </a:solidFill>
          <a:ln>
            <a:solidFill>
              <a:srgbClr val="FFCCCC"/>
            </a:solidFill>
          </a:ln>
        </p:spPr>
        <p:txBody>
          <a:bodyPr wrap="square" rtlCol="0">
            <a:spAutoFit/>
          </a:bodyPr>
          <a:lstStyle/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sz="2800" dirty="0" smtClean="0"/>
              <a:t>               suyun halleri</a:t>
            </a:r>
            <a:endParaRPr lang="tr-TR" sz="2800" dirty="0"/>
          </a:p>
        </p:txBody>
      </p:sp>
      <p:sp>
        <p:nvSpPr>
          <p:cNvPr id="9" name="8 Metin kutusu"/>
          <p:cNvSpPr txBox="1"/>
          <p:nvPr/>
        </p:nvSpPr>
        <p:spPr>
          <a:xfrm>
            <a:off x="467544" y="1700808"/>
            <a:ext cx="1152128" cy="286232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10" name="9 Dikdörtgen"/>
          <p:cNvSpPr/>
          <p:nvPr/>
        </p:nvSpPr>
        <p:spPr>
          <a:xfrm>
            <a:off x="539552" y="5373216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smtClean="0"/>
              <a:t>Biyosfer </a:t>
            </a:r>
            <a:r>
              <a:rPr lang="tr-TR" dirty="0" smtClean="0"/>
              <a:t>:canlıların hayatlarını devam ettirdikleri ve bir arada bulundukları yeryüzünün bir bölgesidir“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/>
          <a:lstStyle/>
          <a:p>
            <a:r>
              <a:rPr lang="tr-TR" sz="4000" dirty="0" smtClean="0"/>
              <a:t>   Biyosfer  üç bölgeye ayrılır</a:t>
            </a:r>
            <a:endParaRPr lang="tr-TR" sz="40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052736"/>
            <a:ext cx="8291264" cy="5631904"/>
          </a:xfrm>
        </p:spPr>
        <p:txBody>
          <a:bodyPr>
            <a:normAutofit/>
          </a:bodyPr>
          <a:lstStyle/>
          <a:p>
            <a:r>
              <a:rPr lang="tr-TR" dirty="0" smtClean="0"/>
              <a:t> </a:t>
            </a:r>
            <a:r>
              <a:rPr lang="tr-TR" b="1" dirty="0" smtClean="0"/>
              <a:t>Litosfer: </a:t>
            </a:r>
            <a:r>
              <a:rPr lang="tr-TR" dirty="0" smtClean="0"/>
              <a:t>Dünya'nın manto katmanının üstünde yer alan ve yeryüzüne kadar uzanan katmanıdır.  Litosfer jeolojik kökenli çeşitli ana kayalarla toprağı da kapsar.</a:t>
            </a:r>
          </a:p>
          <a:p>
            <a:r>
              <a:rPr lang="tr-TR" b="1" dirty="0" smtClean="0"/>
              <a:t>Hidrosfer veya Okyanuslar: </a:t>
            </a:r>
            <a:r>
              <a:rPr lang="tr-TR" dirty="0" smtClean="0"/>
              <a:t>Su küre- dünyamızın 7/10’nu kaplamaktadır.</a:t>
            </a:r>
          </a:p>
          <a:p>
            <a:r>
              <a:rPr lang="tr-TR" b="1" dirty="0" smtClean="0"/>
              <a:t>Atmosfer: </a:t>
            </a:r>
            <a:r>
              <a:rPr lang="tr-TR" dirty="0" smtClean="0"/>
              <a:t>Yerçekiminin etkisiyle dünyayı </a:t>
            </a:r>
            <a:r>
              <a:rPr lang="tr-TR" dirty="0" err="1" smtClean="0"/>
              <a:t>çepe</a:t>
            </a:r>
            <a:r>
              <a:rPr lang="tr-TR" dirty="0" smtClean="0"/>
              <a:t> çevre saran gaz ve buhar tabakasıdır</a:t>
            </a:r>
            <a:endParaRPr lang="tr-TR" dirty="0"/>
          </a:p>
        </p:txBody>
      </p:sp>
      <p:graphicFrame>
        <p:nvGraphicFramePr>
          <p:cNvPr id="4" name="3 Diyagram"/>
          <p:cNvGraphicFramePr/>
          <p:nvPr/>
        </p:nvGraphicFramePr>
        <p:xfrm>
          <a:off x="5148064" y="3977680"/>
          <a:ext cx="3744416" cy="2880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420656"/>
          </a:xfrm>
        </p:spPr>
        <p:txBody>
          <a:bodyPr>
            <a:normAutofit fontScale="90000"/>
          </a:bodyPr>
          <a:lstStyle/>
          <a:p>
            <a:pPr algn="ctr"/>
            <a:r>
              <a:rPr lang="tr-TR" sz="2200" b="1" dirty="0" smtClean="0"/>
              <a:t/>
            </a:r>
            <a:br>
              <a:rPr lang="tr-TR" sz="2200" b="1" dirty="0" smtClean="0"/>
            </a:br>
            <a:r>
              <a:rPr lang="tr-TR" sz="2200" b="1" dirty="0" smtClean="0"/>
              <a:t/>
            </a:r>
            <a:br>
              <a:rPr lang="tr-TR" sz="2200" b="1" dirty="0" smtClean="0"/>
            </a:br>
            <a:r>
              <a:rPr lang="tr-TR" sz="2200" b="1" dirty="0" smtClean="0"/>
              <a:t/>
            </a:r>
            <a:br>
              <a:rPr lang="tr-TR" sz="2200" b="1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sz="2700" b="1" dirty="0" smtClean="0"/>
              <a:t>YARARLANMA AMAÇLARINA GÖRE SU KALİTELERİ</a:t>
            </a:r>
            <a:endParaRPr lang="tr-TR" sz="27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836712"/>
            <a:ext cx="8291264" cy="5487888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77500" lnSpcReduction="20000"/>
          </a:bodyPr>
          <a:lstStyle/>
          <a:p>
            <a:r>
              <a:rPr lang="tr-TR" sz="3300" dirty="0" smtClean="0"/>
              <a:t>Sudan yararlanılan başlıca etkinlikler</a:t>
            </a:r>
          </a:p>
          <a:p>
            <a:pPr lvl="2"/>
            <a:r>
              <a:rPr lang="tr-TR" sz="3100" dirty="0" smtClean="0"/>
              <a:t>İçme-kullanma</a:t>
            </a:r>
          </a:p>
          <a:p>
            <a:pPr lvl="2"/>
            <a:r>
              <a:rPr lang="tr-TR" sz="3100" dirty="0" smtClean="0"/>
              <a:t>Enerji üretimi</a:t>
            </a:r>
          </a:p>
          <a:p>
            <a:pPr lvl="2"/>
            <a:r>
              <a:rPr lang="tr-TR" sz="3100" dirty="0" smtClean="0"/>
              <a:t>Su ürünleri üretimi, saz, kamış, yosun vb</a:t>
            </a:r>
          </a:p>
          <a:p>
            <a:pPr lvl="2"/>
            <a:r>
              <a:rPr lang="tr-TR" sz="3100" dirty="0" smtClean="0"/>
              <a:t>Sulama</a:t>
            </a:r>
          </a:p>
          <a:p>
            <a:pPr lvl="2"/>
            <a:r>
              <a:rPr lang="tr-TR" sz="3100" dirty="0" smtClean="0"/>
              <a:t>Endüstri</a:t>
            </a:r>
          </a:p>
          <a:p>
            <a:pPr lvl="2"/>
            <a:r>
              <a:rPr lang="tr-TR" sz="3100" dirty="0" smtClean="0"/>
              <a:t>Atık giderimi</a:t>
            </a:r>
          </a:p>
          <a:p>
            <a:pPr lvl="2"/>
            <a:r>
              <a:rPr lang="tr-TR" sz="3100" dirty="0" smtClean="0"/>
              <a:t>Çevre düzenleme, dinlenme, eğlenme, serinleme, turizm</a:t>
            </a:r>
          </a:p>
          <a:p>
            <a:pPr lvl="2"/>
            <a:r>
              <a:rPr lang="tr-TR" sz="3100" dirty="0" smtClean="0"/>
              <a:t>Tuz, soda vb üretimi</a:t>
            </a:r>
          </a:p>
          <a:p>
            <a:pPr lvl="2"/>
            <a:r>
              <a:rPr lang="tr-TR" sz="3100" dirty="0" smtClean="0"/>
              <a:t>Ulaşım, taşımacılık</a:t>
            </a:r>
          </a:p>
          <a:p>
            <a:pPr lvl="2"/>
            <a:r>
              <a:rPr lang="tr-TR" sz="3100" dirty="0" smtClean="0"/>
              <a:t>Su sporları: yüzme, dalma, kayak, rafting, rüzgar sörfü vb</a:t>
            </a:r>
          </a:p>
          <a:p>
            <a:pPr lvl="2"/>
            <a:r>
              <a:rPr lang="tr-TR" sz="3100" dirty="0" smtClean="0"/>
              <a:t>Yaban yaşamı</a:t>
            </a:r>
          </a:p>
          <a:p>
            <a:pPr lvl="2"/>
            <a:r>
              <a:rPr lang="tr-TR" sz="3100" dirty="0" smtClean="0"/>
              <a:t>Sağlık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r>
              <a:rPr lang="tr-TR" dirty="0" smtClean="0"/>
              <a:t>Tarımsal sulamalar, yüzme gibi kimi etkinlikler </a:t>
            </a:r>
            <a:r>
              <a:rPr lang="tr-TR" b="1" u="sng" dirty="0" smtClean="0"/>
              <a:t>mevsimlik su kalitesiyle </a:t>
            </a:r>
            <a:r>
              <a:rPr lang="tr-TR" dirty="0" smtClean="0"/>
              <a:t>ilgilenirken; </a:t>
            </a:r>
          </a:p>
          <a:p>
            <a:r>
              <a:rPr lang="tr-TR" dirty="0" smtClean="0"/>
              <a:t>su ürünleri üretimi, endüstriyel tüketim gibi kullanımlarda </a:t>
            </a:r>
            <a:r>
              <a:rPr lang="tr-TR" b="1" u="sng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kalıcı kalite </a:t>
            </a:r>
            <a:r>
              <a:rPr lang="tr-TR" dirty="0" smtClean="0"/>
              <a:t>göstergeleri egemendir. </a:t>
            </a:r>
          </a:p>
          <a:p>
            <a:endParaRPr lang="tr-TR" dirty="0" smtClean="0"/>
          </a:p>
          <a:p>
            <a:r>
              <a:rPr lang="tr-TR" dirty="0" smtClean="0"/>
              <a:t>Başka bir deyişle, kış aylarında oluşabilecek bir kirlilik yükü, tarımsal sulama yapan birini ilgilendirmezken, balıkçılara zarar verebilecektir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720080"/>
          </a:xfrm>
        </p:spPr>
        <p:txBody>
          <a:bodyPr/>
          <a:lstStyle/>
          <a:p>
            <a:r>
              <a:rPr lang="tr-TR" sz="3600" b="1" dirty="0" smtClean="0"/>
              <a:t>Suyun kalite özellikleri </a:t>
            </a:r>
            <a:endParaRPr lang="tr-TR" sz="36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11560" y="1556792"/>
            <a:ext cx="8075240" cy="47678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  </a:t>
            </a:r>
          </a:p>
          <a:p>
            <a:pPr lvl="0"/>
            <a:r>
              <a:rPr lang="tr-TR" dirty="0" smtClean="0"/>
              <a:t>Görünüm Değerleri (Estetik)</a:t>
            </a:r>
          </a:p>
          <a:p>
            <a:pPr lvl="0"/>
            <a:r>
              <a:rPr lang="tr-TR" dirty="0" smtClean="0"/>
              <a:t>Çevre Düzenleme</a:t>
            </a:r>
          </a:p>
          <a:p>
            <a:pPr lvl="0"/>
            <a:r>
              <a:rPr lang="tr-TR" dirty="0" smtClean="0"/>
              <a:t>İçme-Kullanma Suyu</a:t>
            </a:r>
          </a:p>
          <a:p>
            <a:pPr lvl="0"/>
            <a:r>
              <a:rPr lang="tr-TR" dirty="0" smtClean="0"/>
              <a:t>Balıklar, Diğer Su Canlıları, Yaban Yaşamı</a:t>
            </a:r>
          </a:p>
          <a:p>
            <a:pPr lvl="0"/>
            <a:r>
              <a:rPr lang="tr-TR" dirty="0" smtClean="0"/>
              <a:t>Tarımsal Kullanımlar</a:t>
            </a:r>
          </a:p>
          <a:p>
            <a:pPr lvl="0"/>
            <a:r>
              <a:rPr lang="tr-TR" dirty="0" smtClean="0"/>
              <a:t>Endüstriyel Kullanımlar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263</Words>
  <Application>Microsoft Office PowerPoint</Application>
  <PresentationFormat>Ekran Gösterisi (4:3)</PresentationFormat>
  <Paragraphs>62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Slayt 1</vt:lpstr>
      <vt:lpstr>Slayt 2</vt:lpstr>
      <vt:lpstr>Slayt 3</vt:lpstr>
      <vt:lpstr>Slayt 4</vt:lpstr>
      <vt:lpstr>   Biyosfer  üç bölgeye ayrılır</vt:lpstr>
      <vt:lpstr>             YARARLANMA AMAÇLARINA GÖRE SU KALİTELERİ</vt:lpstr>
      <vt:lpstr>Slayt 7</vt:lpstr>
      <vt:lpstr>Suyun kalite özellikleri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sonay</dc:creator>
  <cp:lastModifiedBy>sonay</cp:lastModifiedBy>
  <cp:revision>1</cp:revision>
  <dcterms:created xsi:type="dcterms:W3CDTF">2018-10-10T06:52:58Z</dcterms:created>
  <dcterms:modified xsi:type="dcterms:W3CDTF">2018-10-10T06:53:13Z</dcterms:modified>
</cp:coreProperties>
</file>