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13" r:id="rId4"/>
    <p:sldId id="259" r:id="rId5"/>
    <p:sldId id="314" r:id="rId6"/>
    <p:sldId id="260" r:id="rId7"/>
    <p:sldId id="261" r:id="rId8"/>
    <p:sldId id="266" r:id="rId9"/>
    <p:sldId id="265" r:id="rId10"/>
    <p:sldId id="269" r:id="rId11"/>
    <p:sldId id="312" r:id="rId12"/>
    <p:sldId id="272" r:id="rId13"/>
    <p:sldId id="278" r:id="rId14"/>
    <p:sldId id="279" r:id="rId15"/>
    <p:sldId id="28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1CA2C3A-390F-47C1-9377-FC4833301BEB}"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D7605-00C8-4E5C-AB4A-FC0CB2BB8C5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A2C3A-390F-47C1-9377-FC4833301BEB}"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D7605-00C8-4E5C-AB4A-FC0CB2BB8C5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564904"/>
            <a:ext cx="8229600" cy="1143000"/>
          </a:xfrm>
        </p:spPr>
        <p:txBody>
          <a:bodyPr>
            <a:normAutofit/>
          </a:bodyPr>
          <a:lstStyle/>
          <a:p>
            <a:r>
              <a:rPr lang="tr-TR" sz="3200" dirty="0" smtClean="0">
                <a:latin typeface="Times New Roman" pitchFamily="18" charset="0"/>
                <a:cs typeface="Times New Roman" pitchFamily="18" charset="0"/>
              </a:rPr>
              <a:t>ÇOCUK RUH SAĞLIĞINDA ÖZEL DURUMLAR </a:t>
            </a:r>
            <a:endParaRPr lang="tr-TR" sz="3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85728"/>
            <a:ext cx="8715436" cy="6572272"/>
          </a:xfrm>
        </p:spPr>
        <p:txBody>
          <a:bodyPr>
            <a:noAutofit/>
          </a:bodyPr>
          <a:lstStyle/>
          <a:p>
            <a:pPr>
              <a:buNone/>
            </a:pPr>
            <a:r>
              <a:rPr lang="tr-TR" sz="2800" b="1" dirty="0" smtClean="0"/>
              <a:t>     Aile </a:t>
            </a:r>
            <a:r>
              <a:rPr lang="tr-TR" sz="2800" b="1" dirty="0"/>
              <a:t>İçindeki Özel Sorunların Çocuğun Ruh Sağlığına </a:t>
            </a:r>
            <a:r>
              <a:rPr lang="tr-TR" sz="2800" b="1" dirty="0" smtClean="0"/>
              <a:t>Etkileri</a:t>
            </a:r>
            <a:endParaRPr lang="tr-TR" sz="2800" b="1" dirty="0"/>
          </a:p>
          <a:p>
            <a:pPr>
              <a:buNone/>
            </a:pPr>
            <a:r>
              <a:rPr lang="tr-TR" sz="2800" b="1" dirty="0" smtClean="0"/>
              <a:t>      Boşanma</a:t>
            </a:r>
            <a:endParaRPr lang="tr-TR" sz="2800" dirty="0"/>
          </a:p>
          <a:p>
            <a:pPr>
              <a:buNone/>
            </a:pPr>
            <a:r>
              <a:rPr lang="tr-TR" sz="2800" dirty="0" smtClean="0"/>
              <a:t>   Aile </a:t>
            </a:r>
            <a:r>
              <a:rPr lang="tr-TR" sz="2800" dirty="0"/>
              <a:t>birliğinin yasal ve sosyal açıdan sona ermesi durumuna boşanma denir. </a:t>
            </a:r>
            <a:r>
              <a:rPr lang="tr-TR" sz="2800" dirty="0" smtClean="0"/>
              <a:t>Eşler  arasındaki </a:t>
            </a:r>
            <a:r>
              <a:rPr lang="tr-TR" sz="2800" dirty="0"/>
              <a:t>anlaşmazlıklar, alışkanlık ve beklentilerdeki farklılıklar, ekonomik </a:t>
            </a:r>
            <a:r>
              <a:rPr lang="tr-TR" sz="2800" dirty="0" smtClean="0"/>
              <a:t>sorunlar gibi  nedenlerle </a:t>
            </a:r>
            <a:r>
              <a:rPr lang="tr-TR" sz="2800" dirty="0"/>
              <a:t>aile birliği bozulabilir.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428604"/>
            <a:ext cx="8229600" cy="4525963"/>
          </a:xfrm>
        </p:spPr>
        <p:txBody>
          <a:bodyPr/>
          <a:lstStyle/>
          <a:p>
            <a:pPr>
              <a:buNone/>
            </a:pPr>
            <a:r>
              <a:rPr lang="tr-TR" dirty="0" smtClean="0"/>
              <a:t>       Eşler aile birliğinin devamını sağlamak ve sorunlarına sağlıklı çözümler bulmak amacıyla dayanışma içinde sonuna kadar çalışmalıdır. </a:t>
            </a:r>
          </a:p>
          <a:p>
            <a:pPr>
              <a:buNone/>
            </a:pPr>
            <a:r>
              <a:rPr lang="tr-TR" dirty="0" smtClean="0"/>
              <a:t>    Bunun başarılamadığı durumlarda boşanma gerçekleşir. Boşanma tüm aile bireylerini derin bir şekilde etkiler. Fakat bu durumdan en çok çocuklar etkilenir. </a:t>
            </a:r>
          </a:p>
          <a:p>
            <a:endParaRPr lang="tr-TR" dirty="0"/>
          </a:p>
        </p:txBody>
      </p:sp>
      <p:pic>
        <p:nvPicPr>
          <p:cNvPr id="2050" name="Picture 2" descr="C:\Users\Saba Hoca\Desktop\YENİ RESİMLER\bo7.jpg"/>
          <p:cNvPicPr>
            <a:picLocks noChangeAspect="1" noChangeArrowheads="1"/>
          </p:cNvPicPr>
          <p:nvPr/>
        </p:nvPicPr>
        <p:blipFill>
          <a:blip r:embed="rId2"/>
          <a:srcRect/>
          <a:stretch>
            <a:fillRect/>
          </a:stretch>
        </p:blipFill>
        <p:spPr bwMode="auto">
          <a:xfrm>
            <a:off x="3286116" y="4000504"/>
            <a:ext cx="2857520" cy="225266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714488"/>
            <a:ext cx="8229600" cy="4525963"/>
          </a:xfrm>
        </p:spPr>
        <p:txBody>
          <a:bodyPr>
            <a:normAutofit/>
          </a:bodyPr>
          <a:lstStyle/>
          <a:p>
            <a:pPr>
              <a:buNone/>
            </a:pPr>
            <a:r>
              <a:rPr lang="tr-TR" sz="2800" b="1" dirty="0" smtClean="0"/>
              <a:t>     Üvey </a:t>
            </a:r>
            <a:r>
              <a:rPr lang="tr-TR" sz="2800" b="1" dirty="0"/>
              <a:t>Anne-Baba</a:t>
            </a:r>
            <a:endParaRPr lang="tr-TR" sz="2800" dirty="0"/>
          </a:p>
          <a:p>
            <a:pPr>
              <a:buNone/>
            </a:pPr>
            <a:r>
              <a:rPr lang="tr-TR" sz="2800" dirty="0" smtClean="0"/>
              <a:t>     Aile </a:t>
            </a:r>
            <a:r>
              <a:rPr lang="tr-TR" sz="2800" dirty="0"/>
              <a:t>içinde yaşanan özel sorunlardan biri de üvey anne-babayı çocuğun </a:t>
            </a:r>
            <a:r>
              <a:rPr lang="tr-TR" sz="2800" dirty="0" smtClean="0"/>
              <a:t>kabul  etmesidir</a:t>
            </a:r>
            <a:r>
              <a:rPr lang="tr-TR" sz="2800" dirty="0"/>
              <a:t>. Boşanma ya da ebeveynlerden birinin ölümü sonucundan eşlerin başka </a:t>
            </a:r>
            <a:r>
              <a:rPr lang="tr-TR" sz="2800" dirty="0" smtClean="0"/>
              <a:t>biriyle evlenmesi </a:t>
            </a:r>
            <a:r>
              <a:rPr lang="tr-TR" sz="2800" dirty="0"/>
              <a:t>son derece doğaldır. Yalnız bunu çocuğun kabul etmesi zordur ve zaman ister.</a:t>
            </a:r>
          </a:p>
          <a:p>
            <a:pPr>
              <a:buNone/>
            </a:pPr>
            <a:r>
              <a:rPr lang="tr-TR" sz="2800" dirty="0" smtClean="0"/>
              <a:t>     Evlenecek </a:t>
            </a:r>
            <a:r>
              <a:rPr lang="tr-TR" sz="2800" dirty="0"/>
              <a:t>kişinin öncelikle çocuğun ruh sağlığını düşünmesi </a:t>
            </a:r>
            <a:r>
              <a:rPr lang="tr-TR" sz="2800" dirty="0" smtClean="0"/>
              <a:t>gerekir.</a:t>
            </a:r>
            <a:endParaRPr lang="tr-TR" sz="2800" dirty="0"/>
          </a:p>
        </p:txBody>
      </p:sp>
      <p:pic>
        <p:nvPicPr>
          <p:cNvPr id="5122" name="Picture 2" descr="C:\Users\Saba Hoca\Desktop\YENİ RESİMLER\bo2.jpg"/>
          <p:cNvPicPr>
            <a:picLocks noChangeAspect="1" noChangeArrowheads="1"/>
          </p:cNvPicPr>
          <p:nvPr/>
        </p:nvPicPr>
        <p:blipFill>
          <a:blip r:embed="rId2"/>
          <a:srcRect/>
          <a:stretch>
            <a:fillRect/>
          </a:stretch>
        </p:blipFill>
        <p:spPr bwMode="auto">
          <a:xfrm>
            <a:off x="5786446" y="357166"/>
            <a:ext cx="2476504" cy="185738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428604"/>
            <a:ext cx="8229600" cy="4143404"/>
          </a:xfrm>
        </p:spPr>
        <p:txBody>
          <a:bodyPr>
            <a:noAutofit/>
          </a:bodyPr>
          <a:lstStyle/>
          <a:p>
            <a:pPr>
              <a:buNone/>
            </a:pPr>
            <a:r>
              <a:rPr lang="tr-TR" b="1" dirty="0" smtClean="0"/>
              <a:t>        Ölüm</a:t>
            </a:r>
            <a:endParaRPr lang="tr-TR" dirty="0"/>
          </a:p>
          <a:p>
            <a:pPr>
              <a:buNone/>
            </a:pPr>
            <a:r>
              <a:rPr lang="tr-TR" dirty="0" smtClean="0"/>
              <a:t>     Aile </a:t>
            </a:r>
            <a:r>
              <a:rPr lang="tr-TR" dirty="0"/>
              <a:t>bireylerinden birinin ölümü aile için dayanılması zor bir durumdur. </a:t>
            </a:r>
            <a:endParaRPr lang="tr-TR" dirty="0" smtClean="0"/>
          </a:p>
          <a:p>
            <a:pPr>
              <a:buNone/>
            </a:pPr>
            <a:r>
              <a:rPr lang="tr-TR" dirty="0" smtClean="0"/>
              <a:t>     Ölüm  karşısında </a:t>
            </a:r>
            <a:r>
              <a:rPr lang="tr-TR" dirty="0"/>
              <a:t>çocukların tepkisi yaşlarına göre değişiklik gösterir. Erken çocukluk </a:t>
            </a:r>
            <a:r>
              <a:rPr lang="tr-TR" dirty="0" smtClean="0"/>
              <a:t>döneminde annenin </a:t>
            </a:r>
            <a:r>
              <a:rPr lang="tr-TR" dirty="0"/>
              <a:t>ölümü genellikle ruhsal bozukluklara neden olabilir.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374" y="785794"/>
            <a:ext cx="9072626" cy="3857628"/>
          </a:xfrm>
        </p:spPr>
        <p:txBody>
          <a:bodyPr>
            <a:normAutofit/>
          </a:bodyPr>
          <a:lstStyle/>
          <a:p>
            <a:pPr>
              <a:buNone/>
            </a:pPr>
            <a:r>
              <a:rPr lang="tr-TR" dirty="0" smtClean="0"/>
              <a:t>       Çocuğun </a:t>
            </a:r>
            <a:r>
              <a:rPr lang="tr-TR" dirty="0"/>
              <a:t>daha </a:t>
            </a:r>
            <a:r>
              <a:rPr lang="tr-TR" dirty="0" smtClean="0"/>
              <a:t>sonraki yaşantısı</a:t>
            </a:r>
            <a:r>
              <a:rPr lang="tr-TR" dirty="0"/>
              <a:t>, ölen ebeveyninin boşluğunun kimin tarafından ve nasıl doldurulacağına bağlıdır.</a:t>
            </a:r>
          </a:p>
          <a:p>
            <a:pPr>
              <a:buNone/>
            </a:pPr>
            <a:r>
              <a:rPr lang="tr-TR" dirty="0" smtClean="0"/>
              <a:t>       Ölüm </a:t>
            </a:r>
            <a:r>
              <a:rPr lang="tr-TR" dirty="0"/>
              <a:t>olayı, çocuk çok küçük değilse uygun bir dille açıklanmalıdır, </a:t>
            </a:r>
            <a:r>
              <a:rPr lang="tr-TR" dirty="0" smtClean="0"/>
              <a:t>gerçek   saklanmamalıdır</a:t>
            </a:r>
            <a:r>
              <a:rPr lang="tr-TR" dirty="0"/>
              <a:t>. Çocuk ölüm haberini kendisine en yakın hissettiği kişiden duymalıdır.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412776"/>
            <a:ext cx="8229600" cy="3286148"/>
          </a:xfrm>
        </p:spPr>
        <p:txBody>
          <a:bodyPr>
            <a:noAutofit/>
          </a:bodyPr>
          <a:lstStyle/>
          <a:p>
            <a:pPr>
              <a:buNone/>
            </a:pPr>
            <a:r>
              <a:rPr lang="tr-TR" b="1" dirty="0" smtClean="0"/>
              <a:t>        Deprem </a:t>
            </a:r>
            <a:br>
              <a:rPr lang="tr-TR" b="1" dirty="0" smtClean="0"/>
            </a:br>
            <a:r>
              <a:rPr lang="tr-TR" b="1" dirty="0" smtClean="0"/>
              <a:t/>
            </a:r>
            <a:br>
              <a:rPr lang="tr-TR" b="1" dirty="0" smtClean="0"/>
            </a:br>
            <a:r>
              <a:rPr lang="tr-TR" dirty="0" smtClean="0"/>
              <a:t>Tıpkı ölüm ve diğer doğal felaketlerde olduğu gibi depremle ilgili çocuğa yapılacak olan açıklama da çocuğun yaşına ve gelişimsel seviyesine uygun olmalıdır.</a:t>
            </a:r>
            <a:br>
              <a:rPr lang="tr-TR" dirty="0" smtClean="0"/>
            </a:br>
            <a:r>
              <a:rPr lang="tr-TR" dirty="0" smtClean="0"/>
              <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5000660"/>
          </a:xfrm>
        </p:spPr>
        <p:txBody>
          <a:bodyPr>
            <a:noAutofit/>
          </a:bodyPr>
          <a:lstStyle/>
          <a:p>
            <a:pPr>
              <a:buNone/>
            </a:pPr>
            <a:r>
              <a:rPr lang="tr-TR" sz="2800" b="1" dirty="0" smtClean="0"/>
              <a:t>        Ailede </a:t>
            </a:r>
            <a:r>
              <a:rPr lang="tr-TR" sz="2800" b="1" dirty="0"/>
              <a:t>Çocuğun Yerinin Ruh Sağlığı Üzerindeki Etkileri</a:t>
            </a:r>
            <a:endParaRPr lang="tr-TR" sz="2800" dirty="0"/>
          </a:p>
          <a:p>
            <a:pPr>
              <a:buNone/>
            </a:pPr>
            <a:r>
              <a:rPr lang="tr-TR" sz="2800" b="1" dirty="0"/>
              <a:t> </a:t>
            </a:r>
            <a:r>
              <a:rPr lang="tr-TR" sz="2800" b="1" dirty="0" smtClean="0"/>
              <a:t>       Doğuş </a:t>
            </a:r>
            <a:r>
              <a:rPr lang="tr-TR" sz="2800" b="1" dirty="0"/>
              <a:t>Sırası</a:t>
            </a:r>
            <a:endParaRPr lang="tr-TR" sz="2800" dirty="0"/>
          </a:p>
          <a:p>
            <a:pPr algn="just">
              <a:buNone/>
            </a:pPr>
            <a:r>
              <a:rPr lang="tr-TR" sz="2800" dirty="0" smtClean="0"/>
              <a:t>      Aile </a:t>
            </a:r>
            <a:r>
              <a:rPr lang="tr-TR" sz="2800" dirty="0"/>
              <a:t>içindeki etkileşim çocuk sayısından ve doğuş sırasından da etkilenir. </a:t>
            </a:r>
            <a:r>
              <a:rPr lang="tr-TR" sz="2800" dirty="0" smtClean="0"/>
              <a:t>Anne babaların çocuklarına </a:t>
            </a:r>
            <a:r>
              <a:rPr lang="tr-TR" sz="2800" dirty="0"/>
              <a:t>karşı davranışları çocukların doğumuyla değişimine uğrar. İlk </a:t>
            </a:r>
            <a:r>
              <a:rPr lang="tr-TR" sz="2800" dirty="0" smtClean="0"/>
              <a:t>çocuk öncelikle </a:t>
            </a:r>
            <a:r>
              <a:rPr lang="tr-TR" sz="2800" dirty="0"/>
              <a:t>tek çocuktur. Hem çok sevilir hem de sıkı bir denetim altına alınır. İlk çocuk </a:t>
            </a:r>
            <a:r>
              <a:rPr lang="tr-TR" sz="2800" dirty="0" smtClean="0"/>
              <a:t>diğer çocukların </a:t>
            </a:r>
            <a:r>
              <a:rPr lang="tr-TR" sz="2800" dirty="0"/>
              <a:t>doğumundan sonra bazı sorumlulukları omuzlamak zorunda kalır. </a:t>
            </a:r>
            <a:endParaRPr lang="tr-TR"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428604"/>
            <a:ext cx="8229600" cy="6072230"/>
          </a:xfrm>
        </p:spPr>
        <p:txBody>
          <a:bodyPr>
            <a:noAutofit/>
          </a:bodyPr>
          <a:lstStyle/>
          <a:p>
            <a:pPr>
              <a:buNone/>
            </a:pPr>
            <a:r>
              <a:rPr lang="tr-TR" sz="2800" dirty="0" smtClean="0"/>
              <a:t>    Büyük çocuğa kardeşi doğduktan sonra aile içinde yaşanacak değişiklikler önceden anlatılmalıdır.Yetişkinlerden göreceği destek ve anlayışla, büyük çocuk yeni kardeşin gelmesiyle oluşabilecek sarsıntıyı kolay atlatabilir. Genellikle ailenin ilk çocukları kardeşlerinin sorumluluklarını da üstlenmek zorunda kaldıkları için ( daha çok ebeveynlerin sorumluluk yüklemeleri) kendi kendilerine yetme, daha çabuk olgunlaşma ve koruyucu tavır geliştirme zorunda kalırlar. Bunları sürekli davranışa dönüştürürler. </a:t>
            </a:r>
          </a:p>
          <a:p>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00174"/>
            <a:ext cx="6215106" cy="3643338"/>
          </a:xfrm>
        </p:spPr>
        <p:txBody>
          <a:bodyPr>
            <a:noAutofit/>
          </a:bodyPr>
          <a:lstStyle/>
          <a:p>
            <a:pPr algn="just">
              <a:buNone/>
            </a:pPr>
            <a:r>
              <a:rPr lang="tr-TR" sz="2800" dirty="0" smtClean="0"/>
              <a:t>     Evde </a:t>
            </a:r>
            <a:r>
              <a:rPr lang="tr-TR" sz="2800" dirty="0"/>
              <a:t>abla-ağabey modeli </a:t>
            </a:r>
            <a:r>
              <a:rPr lang="tr-TR" sz="2800" dirty="0" smtClean="0"/>
              <a:t>yanında kardeşlerine </a:t>
            </a:r>
            <a:r>
              <a:rPr lang="tr-TR" sz="2800" dirty="0"/>
              <a:t>arkadaş, anne-babaya yardımcı rolü üstlenirler. İlk çocuklar ileriki </a:t>
            </a:r>
            <a:r>
              <a:rPr lang="tr-TR" sz="2800" dirty="0" smtClean="0"/>
              <a:t>yaşamlarında problemlerini </a:t>
            </a:r>
            <a:r>
              <a:rPr lang="tr-TR" sz="2800" dirty="0"/>
              <a:t>kendileri çözebilen, tek başına yeterlik gösterebilen yetişkinler olurlar</a:t>
            </a:r>
            <a:r>
              <a:rPr lang="tr-TR" sz="2800" dirty="0" smtClean="0"/>
              <a:t>.</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928670"/>
            <a:ext cx="8229600" cy="4525963"/>
          </a:xfrm>
        </p:spPr>
        <p:txBody>
          <a:bodyPr>
            <a:normAutofit/>
          </a:bodyPr>
          <a:lstStyle/>
          <a:p>
            <a:pPr algn="just">
              <a:buNone/>
            </a:pPr>
            <a:r>
              <a:rPr lang="tr-TR" sz="2800" dirty="0" smtClean="0"/>
              <a:t>       Ortanca çocuklar gelişim dönemlerinde büyük ve küçük kardeşlere nazaran biraz daha şanssızdırlar. Büyük kardeşin hâkimiyeti, küçük kardeşin korunmacılığı arasında kişiliklerini ortaya koyamazlar. Ya tamamen içe kapanık ya da çok fazla dışa dönük kişilik geliştirebilirler. Bu durum genellikle ortanca çocuklarda daha az sevgi, daha az ilgi olduğu düşüncesini uyandırabilir. Bu nedenle de anne-babaların dikkatini çekebilmek için gereksiz aşırı davranışlar gösterebilirler.</a:t>
            </a:r>
          </a:p>
          <a:p>
            <a:pPr algn="just"/>
            <a:endParaRPr lang="tr-TR" sz="2800" dirty="0" smtClean="0"/>
          </a:p>
          <a:p>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642918"/>
            <a:ext cx="8572560" cy="5072098"/>
          </a:xfrm>
        </p:spPr>
        <p:txBody>
          <a:bodyPr>
            <a:noAutofit/>
          </a:bodyPr>
          <a:lstStyle/>
          <a:p>
            <a:pPr algn="just">
              <a:buNone/>
            </a:pPr>
            <a:r>
              <a:rPr lang="tr-TR" dirty="0" smtClean="0"/>
              <a:t>      Ailede </a:t>
            </a:r>
            <a:r>
              <a:rPr lang="tr-TR" dirty="0"/>
              <a:t>en son dünyaya gelen küçük çocuklar ailedeki tüm bireyler tarafından </a:t>
            </a:r>
            <a:r>
              <a:rPr lang="tr-TR" dirty="0" smtClean="0"/>
              <a:t>her zaman </a:t>
            </a:r>
            <a:r>
              <a:rPr lang="tr-TR" dirty="0"/>
              <a:t>küçük olarak </a:t>
            </a:r>
            <a:r>
              <a:rPr lang="tr-TR" dirty="0" smtClean="0"/>
              <a:t>görülürler.</a:t>
            </a:r>
          </a:p>
          <a:p>
            <a:pPr algn="just">
              <a:buNone/>
            </a:pPr>
            <a:r>
              <a:rPr lang="tr-TR" dirty="0" smtClean="0"/>
              <a:t>     Anne-babanın </a:t>
            </a:r>
            <a:r>
              <a:rPr lang="tr-TR" dirty="0"/>
              <a:t>yaklaşımları çocuklar arasında </a:t>
            </a:r>
            <a:r>
              <a:rPr lang="tr-TR" dirty="0" smtClean="0"/>
              <a:t>gerekli dengeyi </a:t>
            </a:r>
            <a:r>
              <a:rPr lang="tr-TR" dirty="0"/>
              <a:t>sağlamazsa kendine güvensiz, problemlerle başa çıkamayan ve hataları hep </a:t>
            </a:r>
            <a:r>
              <a:rPr lang="tr-TR" dirty="0" smtClean="0"/>
              <a:t>kabul gören </a:t>
            </a:r>
            <a:r>
              <a:rPr lang="tr-TR" dirty="0"/>
              <a:t>bireyler olurlar. </a:t>
            </a:r>
            <a:endParaRPr lang="tr-TR" dirty="0" smtClean="0"/>
          </a:p>
          <a:p>
            <a:pPr algn="just">
              <a:buNone/>
            </a:pPr>
            <a:r>
              <a:rPr lang="tr-TR" dirty="0" smtClean="0"/>
              <a:t>     Anne-babanın </a:t>
            </a:r>
            <a:r>
              <a:rPr lang="tr-TR" dirty="0"/>
              <a:t>çocuklar arasında kurduğu denge ve olumlu </a:t>
            </a:r>
            <a:r>
              <a:rPr lang="tr-TR" dirty="0" smtClean="0"/>
              <a:t>tutumlar bu </a:t>
            </a:r>
            <a:r>
              <a:rPr lang="tr-TR" dirty="0"/>
              <a:t>durumu değiştirebilir. </a:t>
            </a:r>
            <a:endParaRPr lang="tr-TR" dirty="0" smtClean="0"/>
          </a:p>
          <a:p>
            <a:pPr algn="just">
              <a:buNone/>
            </a:pP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29600" cy="4525963"/>
          </a:xfrm>
        </p:spPr>
        <p:txBody>
          <a:bodyPr>
            <a:noAutofit/>
          </a:bodyPr>
          <a:lstStyle/>
          <a:p>
            <a:pPr algn="just">
              <a:buNone/>
            </a:pPr>
            <a:r>
              <a:rPr lang="tr-TR" b="1" dirty="0" smtClean="0"/>
              <a:t>     Tek </a:t>
            </a:r>
            <a:r>
              <a:rPr lang="tr-TR" b="1" dirty="0"/>
              <a:t>Çocuk Olma</a:t>
            </a:r>
            <a:endParaRPr lang="tr-TR" dirty="0"/>
          </a:p>
          <a:p>
            <a:pPr algn="just">
              <a:buNone/>
            </a:pPr>
            <a:r>
              <a:rPr lang="tr-TR" dirty="0" smtClean="0"/>
              <a:t>      Ailelerin </a:t>
            </a:r>
            <a:r>
              <a:rPr lang="tr-TR" dirty="0"/>
              <a:t>tek çocuk sahibi olma nedenlerinin başında onlara daha iyi eğitim </a:t>
            </a:r>
            <a:r>
              <a:rPr lang="tr-TR" dirty="0" smtClean="0"/>
              <a:t>sağlama ve </a:t>
            </a:r>
            <a:r>
              <a:rPr lang="tr-TR" dirty="0"/>
              <a:t>daha üst düzeyde ekonomik imkanlar sunma kaygıları yer alır. Bunların dışında </a:t>
            </a:r>
            <a:r>
              <a:rPr lang="tr-TR" dirty="0" smtClean="0"/>
              <a:t>geç yapılan </a:t>
            </a:r>
            <a:r>
              <a:rPr lang="tr-TR" dirty="0"/>
              <a:t>evlilik ve sağlık problemleri de tek çocuk sahibi olma nedenlerindendir. </a:t>
            </a:r>
            <a:endParaRPr lang="tr-TR" dirty="0" smtClean="0"/>
          </a:p>
          <a:p>
            <a:pPr algn="just"/>
            <a:endParaRPr lang="tr-TR" dirty="0"/>
          </a:p>
        </p:txBody>
      </p:sp>
      <p:pic>
        <p:nvPicPr>
          <p:cNvPr id="4098" name="Picture 2" descr="C:\Users\Saba Hoca\Desktop\YENİ RESİMLER\özel102.bmp"/>
          <p:cNvPicPr>
            <a:picLocks noChangeAspect="1" noChangeArrowheads="1"/>
          </p:cNvPicPr>
          <p:nvPr/>
        </p:nvPicPr>
        <p:blipFill>
          <a:blip r:embed="rId2"/>
          <a:srcRect/>
          <a:stretch>
            <a:fillRect/>
          </a:stretch>
        </p:blipFill>
        <p:spPr bwMode="auto">
          <a:xfrm>
            <a:off x="3357554" y="4429132"/>
            <a:ext cx="2724150" cy="192882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42852"/>
            <a:ext cx="8286808" cy="4525963"/>
          </a:xfrm>
        </p:spPr>
        <p:txBody>
          <a:bodyPr>
            <a:noAutofit/>
          </a:bodyPr>
          <a:lstStyle/>
          <a:p>
            <a:pPr algn="just">
              <a:buNone/>
            </a:pPr>
            <a:r>
              <a:rPr lang="tr-TR" b="1" dirty="0" smtClean="0"/>
              <a:t>       Çocuk </a:t>
            </a:r>
            <a:r>
              <a:rPr lang="tr-TR" b="1" dirty="0"/>
              <a:t>Sayısı</a:t>
            </a:r>
            <a:endParaRPr lang="tr-TR" dirty="0"/>
          </a:p>
          <a:p>
            <a:pPr algn="just">
              <a:buNone/>
            </a:pPr>
            <a:r>
              <a:rPr lang="tr-TR" dirty="0" smtClean="0"/>
              <a:t>         Ailede </a:t>
            </a:r>
            <a:r>
              <a:rPr lang="tr-TR" dirty="0"/>
              <a:t>çocuk sayısı arttıkça buna paralel olarak da sunulan imkanlar azalır. </a:t>
            </a:r>
            <a:r>
              <a:rPr lang="tr-TR" dirty="0" smtClean="0"/>
              <a:t>Ekonomik durumu </a:t>
            </a:r>
            <a:r>
              <a:rPr lang="tr-TR" dirty="0"/>
              <a:t>çok iyi olmayan ailelerde ilgi ve sevginin bölünmesi yanında hayat </a:t>
            </a:r>
            <a:r>
              <a:rPr lang="tr-TR" dirty="0" smtClean="0"/>
              <a:t>standartlarında da </a:t>
            </a:r>
            <a:r>
              <a:rPr lang="tr-TR" dirty="0"/>
              <a:t>düşme olur</a:t>
            </a:r>
            <a:r>
              <a:rPr lang="tr-TR" dirty="0" smtClean="0"/>
              <a:t>.</a:t>
            </a:r>
          </a:p>
          <a:p>
            <a:pPr algn="just">
              <a:buNone/>
            </a:pPr>
            <a:r>
              <a:rPr lang="tr-TR" dirty="0" smtClean="0"/>
              <a:t>      Çok </a:t>
            </a:r>
            <a:r>
              <a:rPr lang="tr-TR" dirty="0"/>
              <a:t>çocuklu ailelerde anne-baba çocukların hepsiyle eşit ilgilenemez. Bu </a:t>
            </a:r>
            <a:r>
              <a:rPr lang="tr-TR" dirty="0" smtClean="0"/>
              <a:t>da çocuklar </a:t>
            </a:r>
            <a:r>
              <a:rPr lang="tr-TR" dirty="0"/>
              <a:t>arasında sevgi açısından kıskançlığa neden olur.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229600" cy="4000528"/>
          </a:xfrm>
        </p:spPr>
        <p:txBody>
          <a:bodyPr>
            <a:noAutofit/>
          </a:bodyPr>
          <a:lstStyle/>
          <a:p>
            <a:pPr algn="just">
              <a:buNone/>
            </a:pPr>
            <a:r>
              <a:rPr lang="tr-TR" sz="2800" b="1" dirty="0" smtClean="0"/>
              <a:t>  Çocuğun </a:t>
            </a:r>
            <a:r>
              <a:rPr lang="tr-TR" sz="2800" b="1" dirty="0"/>
              <a:t>Cinsiyeti</a:t>
            </a:r>
            <a:endParaRPr lang="tr-TR" sz="2800" dirty="0"/>
          </a:p>
          <a:p>
            <a:pPr algn="just">
              <a:buNone/>
            </a:pPr>
            <a:r>
              <a:rPr lang="tr-TR" sz="2800" dirty="0" smtClean="0"/>
              <a:t>      Geleneksel </a:t>
            </a:r>
            <a:r>
              <a:rPr lang="tr-TR" sz="2800" dirty="0"/>
              <a:t>aile yapısında toprak bütünlüğünün bozulmaması, soyadının devamı </a:t>
            </a:r>
            <a:r>
              <a:rPr lang="tr-TR" sz="2800" dirty="0" smtClean="0"/>
              <a:t>sosyal statü</a:t>
            </a:r>
            <a:r>
              <a:rPr lang="tr-TR" sz="2800" dirty="0"/>
              <a:t>, mirasın bölünmemesi gibi kaygılarla erkek çocuk edinme isteği çok fazladır.</a:t>
            </a:r>
          </a:p>
          <a:p>
            <a:pPr algn="just">
              <a:buNone/>
            </a:pPr>
            <a:r>
              <a:rPr lang="tr-TR" sz="2800" dirty="0" smtClean="0"/>
              <a:t>      Günümüzde </a:t>
            </a:r>
            <a:r>
              <a:rPr lang="tr-TR" sz="2800" dirty="0"/>
              <a:t>de hala kırsal kesimde geleneksel aile yapısı devam eden bölgelerde </a:t>
            </a:r>
            <a:r>
              <a:rPr lang="tr-TR" sz="2800" dirty="0" smtClean="0"/>
              <a:t>erkek çocuk </a:t>
            </a:r>
            <a:r>
              <a:rPr lang="tr-TR" sz="2800" dirty="0"/>
              <a:t>sahibi olma isteği devam etmektedir. Bu istek çok çocuk sahibi olma </a:t>
            </a:r>
            <a:r>
              <a:rPr lang="tr-TR" sz="2800" dirty="0" smtClean="0"/>
              <a:t>nedenleri arasında </a:t>
            </a:r>
            <a:r>
              <a:rPr lang="tr-TR" sz="2800" dirty="0"/>
              <a:t>yer almaktadır. </a:t>
            </a:r>
          </a:p>
          <a:p>
            <a:pPr algn="just"/>
            <a:endParaRPr lang="tr-TR" sz="2800" dirty="0"/>
          </a:p>
        </p:txBody>
      </p:sp>
      <p:pic>
        <p:nvPicPr>
          <p:cNvPr id="4" name="Picture 19" descr="31"/>
          <p:cNvPicPr>
            <a:picLocks noChangeAspect="1" noChangeArrowheads="1"/>
          </p:cNvPicPr>
          <p:nvPr/>
        </p:nvPicPr>
        <p:blipFill>
          <a:blip r:embed="rId2" cstate="print"/>
          <a:srcRect/>
          <a:stretch>
            <a:fillRect/>
          </a:stretch>
        </p:blipFill>
        <p:spPr bwMode="auto">
          <a:xfrm>
            <a:off x="2928926" y="4357694"/>
            <a:ext cx="3143272" cy="2308366"/>
          </a:xfrm>
          <a:prstGeom prst="rect">
            <a:avLst/>
          </a:prstGeom>
          <a:noFill/>
          <a:ln w="38100" algn="ctr">
            <a:solidFill>
              <a:srgbClr val="0066FF"/>
            </a:solidFill>
            <a:miter lim="800000"/>
            <a:headEnd/>
            <a:tailEnd/>
          </a:ln>
          <a:effectLst>
            <a:outerShdw dist="107763" dir="2700000" algn="ctr" rotWithShape="0">
              <a:srgbClr val="0066FF">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290">
                                          <p:stCondLst>
                                            <p:cond delay="0"/>
                                          </p:stCondLst>
                                        </p:cTn>
                                        <p:tgtEl>
                                          <p:spTgt spid="4"/>
                                        </p:tgtEl>
                                      </p:cBhvr>
                                    </p:animEffect>
                                    <p:anim calcmode="lin" valueType="num">
                                      <p:cBhvr>
                                        <p:cTn id="8" dur="911"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4"/>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4"/>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4"/>
                                        </p:tgtEl>
                                        <p:attrNameLst>
                                          <p:attrName>ppt_y</p:attrName>
                                        </p:attrNameLst>
                                      </p:cBhvr>
                                      <p:tavLst>
                                        <p:tav tm="0" fmla="#ppt_y-sin(pi*$)/81">
                                          <p:val>
                                            <p:fltVal val="0"/>
                                          </p:val>
                                        </p:tav>
                                        <p:tav tm="100000">
                                          <p:val>
                                            <p:fltVal val="1"/>
                                          </p:val>
                                        </p:tav>
                                      </p:tavLst>
                                    </p:anim>
                                    <p:animScale>
                                      <p:cBhvr>
                                        <p:cTn id="13" dur="13">
                                          <p:stCondLst>
                                            <p:cond delay="325"/>
                                          </p:stCondLst>
                                        </p:cTn>
                                        <p:tgtEl>
                                          <p:spTgt spid="4"/>
                                        </p:tgtEl>
                                      </p:cBhvr>
                                      <p:to x="100000" y="60000"/>
                                    </p:animScale>
                                    <p:animScale>
                                      <p:cBhvr>
                                        <p:cTn id="14" dur="83" decel="50000">
                                          <p:stCondLst>
                                            <p:cond delay="338"/>
                                          </p:stCondLst>
                                        </p:cTn>
                                        <p:tgtEl>
                                          <p:spTgt spid="4"/>
                                        </p:tgtEl>
                                      </p:cBhvr>
                                      <p:to x="100000" y="100000"/>
                                    </p:animScale>
                                    <p:animScale>
                                      <p:cBhvr>
                                        <p:cTn id="15" dur="13">
                                          <p:stCondLst>
                                            <p:cond delay="656"/>
                                          </p:stCondLst>
                                        </p:cTn>
                                        <p:tgtEl>
                                          <p:spTgt spid="4"/>
                                        </p:tgtEl>
                                      </p:cBhvr>
                                      <p:to x="100000" y="80000"/>
                                    </p:animScale>
                                    <p:animScale>
                                      <p:cBhvr>
                                        <p:cTn id="16" dur="83" decel="50000">
                                          <p:stCondLst>
                                            <p:cond delay="669"/>
                                          </p:stCondLst>
                                        </p:cTn>
                                        <p:tgtEl>
                                          <p:spTgt spid="4"/>
                                        </p:tgtEl>
                                      </p:cBhvr>
                                      <p:to x="100000" y="100000"/>
                                    </p:animScale>
                                    <p:animScale>
                                      <p:cBhvr>
                                        <p:cTn id="17" dur="13">
                                          <p:stCondLst>
                                            <p:cond delay="821"/>
                                          </p:stCondLst>
                                        </p:cTn>
                                        <p:tgtEl>
                                          <p:spTgt spid="4"/>
                                        </p:tgtEl>
                                      </p:cBhvr>
                                      <p:to x="100000" y="90000"/>
                                    </p:animScale>
                                    <p:animScale>
                                      <p:cBhvr>
                                        <p:cTn id="18" dur="83" decel="50000">
                                          <p:stCondLst>
                                            <p:cond delay="834"/>
                                          </p:stCondLst>
                                        </p:cTn>
                                        <p:tgtEl>
                                          <p:spTgt spid="4"/>
                                        </p:tgtEl>
                                      </p:cBhvr>
                                      <p:to x="100000" y="100000"/>
                                    </p:animScale>
                                    <p:animScale>
                                      <p:cBhvr>
                                        <p:cTn id="19" dur="13">
                                          <p:stCondLst>
                                            <p:cond delay="904"/>
                                          </p:stCondLst>
                                        </p:cTn>
                                        <p:tgtEl>
                                          <p:spTgt spid="4"/>
                                        </p:tgtEl>
                                      </p:cBhvr>
                                      <p:to x="100000" y="95000"/>
                                    </p:animScale>
                                    <p:animScale>
                                      <p:cBhvr>
                                        <p:cTn id="20" dur="83" decel="50000">
                                          <p:stCondLst>
                                            <p:cond delay="917"/>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648</Words>
  <Application>Microsoft Office PowerPoint</Application>
  <PresentationFormat>Ekran Gösterisi (4:3)</PresentationFormat>
  <Paragraphs>33</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Times New Roman</vt:lpstr>
      <vt:lpstr>Ofis Teması</vt:lpstr>
      <vt:lpstr>ÇOCUK RUH SAĞLIĞINDA ÖZEL DURUMLAR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69</cp:revision>
  <dcterms:created xsi:type="dcterms:W3CDTF">2012-06-14T07:34:52Z</dcterms:created>
  <dcterms:modified xsi:type="dcterms:W3CDTF">2018-02-12T13:17:27Z</dcterms:modified>
</cp:coreProperties>
</file>