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8" r:id="rId3"/>
    <p:sldId id="269" r:id="rId4"/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6" r:id="rId13"/>
    <p:sldId id="264" r:id="rId14"/>
    <p:sldId id="265" r:id="rId1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87" d="100"/>
          <a:sy n="87" d="100"/>
        </p:scale>
        <p:origin x="90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3131840" y="404664"/>
            <a:ext cx="2952328" cy="1008112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 smtClean="0">
                <a:solidFill>
                  <a:schemeClr val="tx1"/>
                </a:solidFill>
              </a:rPr>
              <a:t>Sürdürülebilirlik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10" name="9 Dikdörtgen"/>
          <p:cNvSpPr/>
          <p:nvPr/>
        </p:nvSpPr>
        <p:spPr>
          <a:xfrm>
            <a:off x="1259632" y="1844824"/>
            <a:ext cx="1728192" cy="1008112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Ekonomik</a:t>
            </a:r>
            <a:endParaRPr lang="tr-TR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1" name="10 Dikdörtgen"/>
          <p:cNvSpPr/>
          <p:nvPr/>
        </p:nvSpPr>
        <p:spPr>
          <a:xfrm>
            <a:off x="3635896" y="1844824"/>
            <a:ext cx="1728192" cy="1008112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rgbClr val="7030A0"/>
                </a:solidFill>
              </a:rPr>
              <a:t>Çevresel</a:t>
            </a:r>
            <a:endParaRPr lang="tr-TR" dirty="0">
              <a:solidFill>
                <a:srgbClr val="7030A0"/>
              </a:solidFill>
            </a:endParaRPr>
          </a:p>
        </p:txBody>
      </p:sp>
      <p:sp>
        <p:nvSpPr>
          <p:cNvPr id="12" name="11 Dikdörtgen"/>
          <p:cNvSpPr/>
          <p:nvPr/>
        </p:nvSpPr>
        <p:spPr>
          <a:xfrm>
            <a:off x="6012160" y="1844824"/>
            <a:ext cx="1728192" cy="1008112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rgbClr val="FF0000"/>
                </a:solidFill>
              </a:rPr>
              <a:t>Sosyal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13" name="12 Metin kutusu"/>
          <p:cNvSpPr txBox="1"/>
          <p:nvPr/>
        </p:nvSpPr>
        <p:spPr>
          <a:xfrm>
            <a:off x="1187624" y="3140968"/>
            <a:ext cx="1800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200" dirty="0" smtClean="0"/>
              <a:t>-Maliyetlerin azalması</a:t>
            </a:r>
          </a:p>
          <a:p>
            <a:r>
              <a:rPr lang="tr-TR" sz="1200" dirty="0" smtClean="0"/>
              <a:t>-Özvarlıkların etkin     kullanılması.</a:t>
            </a:r>
          </a:p>
          <a:p>
            <a:r>
              <a:rPr lang="tr-TR" sz="1200" dirty="0" smtClean="0"/>
              <a:t>-Kalite</a:t>
            </a:r>
          </a:p>
          <a:p>
            <a:r>
              <a:rPr lang="tr-TR" sz="1200" dirty="0" smtClean="0"/>
              <a:t>Müşteri memnuniyeti</a:t>
            </a:r>
          </a:p>
          <a:p>
            <a:endParaRPr lang="tr-TR" sz="1200" dirty="0" smtClean="0"/>
          </a:p>
          <a:p>
            <a:endParaRPr lang="tr-TR" sz="1200" dirty="0"/>
          </a:p>
        </p:txBody>
      </p:sp>
      <p:sp>
        <p:nvSpPr>
          <p:cNvPr id="15" name="14 Metin kutusu"/>
          <p:cNvSpPr txBox="1"/>
          <p:nvPr/>
        </p:nvSpPr>
        <p:spPr>
          <a:xfrm>
            <a:off x="3635896" y="3140968"/>
            <a:ext cx="172819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200" dirty="0" smtClean="0"/>
              <a:t>-</a:t>
            </a:r>
            <a:r>
              <a:rPr lang="tr-TR" sz="1200" dirty="0" err="1" smtClean="0"/>
              <a:t>Salınımların</a:t>
            </a:r>
            <a:r>
              <a:rPr lang="tr-TR" sz="1200" dirty="0" smtClean="0"/>
              <a:t> azaltılması</a:t>
            </a:r>
          </a:p>
          <a:p>
            <a:r>
              <a:rPr lang="tr-TR" sz="1200" dirty="0" smtClean="0"/>
              <a:t>-Atıkların azaltılması</a:t>
            </a:r>
          </a:p>
          <a:p>
            <a:r>
              <a:rPr lang="tr-TR" sz="1200" dirty="0" smtClean="0"/>
              <a:t>-Enerji verimliliği</a:t>
            </a:r>
          </a:p>
          <a:p>
            <a:r>
              <a:rPr lang="tr-TR" sz="1200" dirty="0" smtClean="0"/>
              <a:t> -Doğal kaynakların korunması</a:t>
            </a:r>
            <a:endParaRPr lang="tr-TR" sz="1200" dirty="0"/>
          </a:p>
        </p:txBody>
      </p:sp>
      <p:sp>
        <p:nvSpPr>
          <p:cNvPr id="16" name="15 Metin kutusu"/>
          <p:cNvSpPr txBox="1"/>
          <p:nvPr/>
        </p:nvSpPr>
        <p:spPr>
          <a:xfrm>
            <a:off x="6084168" y="3140968"/>
            <a:ext cx="151216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200" dirty="0" smtClean="0"/>
              <a:t>-Sağlık ve güvenlik</a:t>
            </a:r>
          </a:p>
          <a:p>
            <a:r>
              <a:rPr lang="tr-TR" sz="1200" dirty="0" smtClean="0"/>
              <a:t>-Toplum üzerinde en az olumsuz etki</a:t>
            </a:r>
          </a:p>
          <a:p>
            <a:r>
              <a:rPr lang="tr-TR" sz="1200" dirty="0" smtClean="0"/>
              <a:t>-Kanun ve yönetmeliklere uyum</a:t>
            </a:r>
          </a:p>
          <a:p>
            <a:r>
              <a:rPr lang="tr-TR" sz="1200" dirty="0" smtClean="0"/>
              <a:t>-Paydaşlarla güçlü  ilişkilerin kurulması</a:t>
            </a:r>
            <a:endParaRPr lang="tr-TR" sz="1200" dirty="0"/>
          </a:p>
        </p:txBody>
      </p:sp>
      <p:cxnSp>
        <p:nvCxnSpPr>
          <p:cNvPr id="27" name="26 Düz Ok Bağlayıcısı"/>
          <p:cNvCxnSpPr>
            <a:stCxn id="7" idx="1"/>
          </p:cNvCxnSpPr>
          <p:nvPr/>
        </p:nvCxnSpPr>
        <p:spPr>
          <a:xfrm flipH="1">
            <a:off x="1979712" y="908720"/>
            <a:ext cx="1152128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30 Düz Ok Bağlayıcısı"/>
          <p:cNvCxnSpPr/>
          <p:nvPr/>
        </p:nvCxnSpPr>
        <p:spPr>
          <a:xfrm>
            <a:off x="6084168" y="836712"/>
            <a:ext cx="1224136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32 Düz Ok Bağlayıcısı"/>
          <p:cNvCxnSpPr>
            <a:stCxn id="10" idx="3"/>
            <a:endCxn id="11" idx="1"/>
          </p:cNvCxnSpPr>
          <p:nvPr/>
        </p:nvCxnSpPr>
        <p:spPr>
          <a:xfrm>
            <a:off x="2987824" y="2348880"/>
            <a:ext cx="648072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36 Düz Ok Bağlayıcısı"/>
          <p:cNvCxnSpPr/>
          <p:nvPr/>
        </p:nvCxnSpPr>
        <p:spPr>
          <a:xfrm>
            <a:off x="5364088" y="2348880"/>
            <a:ext cx="648072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8251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Community relations policies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sports are embedded</a:t>
            </a:r>
            <a:r>
              <a:rPr lang="tr-TR" dirty="0" smtClean="0"/>
              <a:t> (gömülü)</a:t>
            </a:r>
            <a:r>
              <a:rPr lang="en-US" dirty="0" smtClean="0"/>
              <a:t> in a community environment. The relationships sport bodies cultivate with local government and community groups are pivotal</a:t>
            </a:r>
            <a:r>
              <a:rPr lang="tr-TR" dirty="0" smtClean="0"/>
              <a:t> (eksen/asıl)</a:t>
            </a:r>
            <a:r>
              <a:rPr lang="en-US" dirty="0" smtClean="0"/>
              <a:t> to understanding local social needs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Health and activity foundation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en-US" dirty="0" smtClean="0"/>
              <a:t>Participation sport should acknowledge and</a:t>
            </a:r>
            <a:r>
              <a:rPr lang="tr-TR" dirty="0" smtClean="0"/>
              <a:t> </a:t>
            </a:r>
            <a:r>
              <a:rPr lang="en-US" dirty="0" smtClean="0"/>
              <a:t>enhance opportunities for health and physical activity through policies directed</a:t>
            </a:r>
            <a:r>
              <a:rPr lang="tr-TR" dirty="0" smtClean="0"/>
              <a:t> </a:t>
            </a:r>
            <a:r>
              <a:rPr lang="en-US" dirty="0" smtClean="0"/>
              <a:t>towards recognition of the importance of physical activity to the health of society at</a:t>
            </a:r>
            <a:r>
              <a:rPr lang="tr-TR" dirty="0" smtClean="0"/>
              <a:t> </a:t>
            </a:r>
            <a:r>
              <a:rPr lang="en-US" dirty="0" smtClean="0"/>
              <a:t>large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Principles of environmental protection and sustainability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en-US" dirty="0" smtClean="0"/>
              <a:t>Sport is demanding on</a:t>
            </a:r>
            <a:r>
              <a:rPr lang="tr-TR" dirty="0" smtClean="0"/>
              <a:t> </a:t>
            </a:r>
            <a:r>
              <a:rPr lang="en-US" dirty="0" smtClean="0"/>
              <a:t>the physical environment. Socially responsible sport acknowledges this burden and</a:t>
            </a:r>
            <a:r>
              <a:rPr lang="tr-TR" dirty="0" smtClean="0"/>
              <a:t> </a:t>
            </a:r>
            <a:r>
              <a:rPr lang="en-US" dirty="0" smtClean="0"/>
              <a:t>develops policies to avoid environmental damage</a:t>
            </a:r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Developmental focus of participants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en-US" dirty="0" smtClean="0"/>
              <a:t>A key ingredient of the social impact of sport</a:t>
            </a:r>
            <a:r>
              <a:rPr lang="tr-TR" dirty="0" smtClean="0"/>
              <a:t> </a:t>
            </a:r>
            <a:r>
              <a:rPr lang="en-US" dirty="0" smtClean="0"/>
              <a:t>is the developmental opportunities it affords. Policies to </a:t>
            </a:r>
            <a:r>
              <a:rPr lang="en-US" dirty="0" err="1" smtClean="0"/>
              <a:t>formalise</a:t>
            </a:r>
            <a:r>
              <a:rPr lang="en-US" dirty="0" smtClean="0"/>
              <a:t> this commitment</a:t>
            </a:r>
            <a:r>
              <a:rPr lang="tr-TR" dirty="0" smtClean="0"/>
              <a:t> </a:t>
            </a:r>
            <a:r>
              <a:rPr lang="en-US" dirty="0" smtClean="0"/>
              <a:t>to physical, social and personal development are relevant to social responsibility</a:t>
            </a:r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Qualified and/or accredited coaching.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Sports are obligated to provide qualified</a:t>
            </a:r>
            <a:r>
              <a:rPr lang="tr-TR" dirty="0" smtClean="0"/>
              <a:t> </a:t>
            </a:r>
            <a:r>
              <a:rPr lang="en-US" dirty="0" smtClean="0"/>
              <a:t>coaches and leaders in order to ensure that the previous elements are implemented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tr-TR" dirty="0" smtClean="0"/>
              <a:t>Yönetim </a:t>
            </a:r>
          </a:p>
          <a:p>
            <a:r>
              <a:rPr lang="tr-TR" dirty="0" smtClean="0"/>
              <a:t>-kurumsallaşma</a:t>
            </a:r>
          </a:p>
          <a:p>
            <a:r>
              <a:rPr lang="tr-TR" dirty="0" smtClean="0"/>
              <a:t>-yenilikçi yaklaşımların sürekliliği</a:t>
            </a:r>
          </a:p>
          <a:p>
            <a:r>
              <a:rPr lang="tr-TR" dirty="0" smtClean="0"/>
              <a:t>-ortaklıklar (iç ve dış ortaklar)</a:t>
            </a:r>
          </a:p>
          <a:p>
            <a:r>
              <a:rPr lang="tr-TR" dirty="0" smtClean="0"/>
              <a:t>-stratejik yaklaşımlar</a:t>
            </a:r>
          </a:p>
          <a:p>
            <a:r>
              <a:rPr lang="tr-TR" dirty="0"/>
              <a:t> </a:t>
            </a:r>
            <a:r>
              <a:rPr lang="tr-TR" dirty="0" smtClean="0"/>
              <a:t>-işbirlikçi yaklaşımlar</a:t>
            </a:r>
          </a:p>
          <a:p>
            <a:r>
              <a:rPr lang="tr-TR" dirty="0" smtClean="0"/>
              <a:t>-yönetim ilkelerinden  ayrılmama</a:t>
            </a:r>
          </a:p>
          <a:p>
            <a:r>
              <a:rPr lang="tr-TR" dirty="0" smtClean="0"/>
              <a:t>-</a:t>
            </a:r>
            <a:r>
              <a:rPr lang="tr-TR" dirty="0" err="1" smtClean="0"/>
              <a:t>politize</a:t>
            </a:r>
            <a:r>
              <a:rPr lang="tr-TR" dirty="0" smtClean="0"/>
              <a:t> olma durumu</a:t>
            </a:r>
          </a:p>
          <a:p>
            <a:r>
              <a:rPr lang="tr-TR" dirty="0" smtClean="0"/>
              <a:t>-yönetim vizyonunun şekillenmesinde öncelikli tutumlar???</a:t>
            </a:r>
          </a:p>
          <a:p>
            <a:r>
              <a:rPr lang="tr-TR" dirty="0" smtClean="0"/>
              <a:t>-tasarruf önlemlerinin alınması ve hayata geçirilmesi.</a:t>
            </a:r>
          </a:p>
          <a:p>
            <a:r>
              <a:rPr lang="tr-TR" dirty="0" smtClean="0"/>
              <a:t>- Yönetimde Liderlik/nasıl bir liderlik???</a:t>
            </a:r>
          </a:p>
          <a:p>
            <a:r>
              <a:rPr lang="tr-TR" dirty="0" smtClean="0"/>
              <a:t>-yönetim deneyimlerini gelecek kuşaklara aktaracak süreç benimsenmesi (</a:t>
            </a:r>
            <a:r>
              <a:rPr lang="tr-TR" dirty="0" err="1" smtClean="0"/>
              <a:t>fairplay</a:t>
            </a:r>
            <a:r>
              <a:rPr lang="tr-TR" dirty="0" smtClean="0"/>
              <a:t>-ligi, spor kültürü</a:t>
            </a:r>
            <a:r>
              <a:rPr lang="tr-TR" dirty="0"/>
              <a:t>, </a:t>
            </a:r>
            <a:r>
              <a:rPr lang="tr-TR" dirty="0" smtClean="0"/>
              <a:t>örgüt-kulüp kültürü</a:t>
            </a:r>
            <a:r>
              <a:rPr lang="tr-TR" dirty="0"/>
              <a:t>,</a:t>
            </a:r>
          </a:p>
          <a:p>
            <a:r>
              <a:rPr lang="tr-TR" dirty="0" smtClean="0"/>
              <a:t>-Mali açıdan sürdürülebilirlik yaklaşımlarının  benimsenmesi. (finansal </a:t>
            </a:r>
            <a:r>
              <a:rPr lang="tr-TR" dirty="0" err="1" smtClean="0"/>
              <a:t>fair</a:t>
            </a:r>
            <a:r>
              <a:rPr lang="tr-TR" dirty="0" smtClean="0"/>
              <a:t> -</a:t>
            </a:r>
            <a:r>
              <a:rPr lang="tr-TR" dirty="0" err="1" smtClean="0"/>
              <a:t>play</a:t>
            </a:r>
            <a:r>
              <a:rPr lang="tr-TR" dirty="0" smtClean="0"/>
              <a:t> raporu)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Sürdürülebilirlik boyutları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tr-TR" dirty="0"/>
              <a:t>Ekolojik açıdan</a:t>
            </a:r>
          </a:p>
          <a:p>
            <a:r>
              <a:rPr lang="tr-TR" dirty="0"/>
              <a:t>-Kirliliğin önlenmesi</a:t>
            </a:r>
          </a:p>
          <a:p>
            <a:r>
              <a:rPr lang="tr-TR" dirty="0"/>
              <a:t>-Çevresel etki</a:t>
            </a:r>
          </a:p>
          <a:p>
            <a:r>
              <a:rPr lang="tr-TR" dirty="0"/>
              <a:t>Liderlik</a:t>
            </a:r>
          </a:p>
          <a:p>
            <a:r>
              <a:rPr lang="tr-TR" dirty="0"/>
              <a:t>Çeşitlilik</a:t>
            </a:r>
          </a:p>
          <a:p>
            <a:r>
              <a:rPr lang="tr-TR" dirty="0"/>
              <a:t>kalkınma stratejisi açısından</a:t>
            </a:r>
          </a:p>
          <a:p>
            <a:r>
              <a:rPr lang="tr-TR" dirty="0"/>
              <a:t>bölgelerarası farklılıkların giderilmesi</a:t>
            </a:r>
          </a:p>
          <a:p>
            <a:r>
              <a:rPr lang="tr-TR" dirty="0"/>
              <a:t>eğitim seviyesinin yükselmesi</a:t>
            </a:r>
          </a:p>
          <a:p>
            <a:r>
              <a:rPr lang="tr-TR" dirty="0"/>
              <a:t>Cinsiyet ayrımındaki yaklaşımlar</a:t>
            </a:r>
          </a:p>
          <a:p>
            <a:r>
              <a:rPr lang="tr-TR" dirty="0"/>
              <a:t>Irk ayrımı, </a:t>
            </a:r>
            <a:r>
              <a:rPr lang="tr-TR" dirty="0" err="1"/>
              <a:t>etnisite</a:t>
            </a:r>
            <a:r>
              <a:rPr lang="tr-TR" dirty="0"/>
              <a:t>, vatandaşlık</a:t>
            </a:r>
          </a:p>
          <a:p>
            <a:r>
              <a:rPr lang="tr-TR" dirty="0"/>
              <a:t>Yaş </a:t>
            </a:r>
          </a:p>
          <a:p>
            <a:r>
              <a:rPr lang="tr-TR" dirty="0"/>
              <a:t>Sosyal açıdan </a:t>
            </a:r>
          </a:p>
          <a:p>
            <a:r>
              <a:rPr lang="tr-TR" dirty="0"/>
              <a:t>Tesis ve fiziksel yapı </a:t>
            </a:r>
          </a:p>
          <a:p>
            <a:r>
              <a:rPr lang="tr-TR" dirty="0"/>
              <a:t>Alan kullanımı açısından</a:t>
            </a:r>
          </a:p>
          <a:p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Sürdürülebilirlik boyutları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SPORDA SOSYAL SÜRDÜRÜLEBİLİRLİK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Fairplay</a:t>
            </a:r>
            <a:r>
              <a:rPr lang="tr-TR" dirty="0" smtClean="0"/>
              <a:t> kuralları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tr-TR" dirty="0" smtClean="0"/>
          </a:p>
          <a:p>
            <a:r>
              <a:rPr lang="tr-TR" dirty="0" smtClean="0"/>
              <a:t>Eşitlik</a:t>
            </a:r>
          </a:p>
          <a:p>
            <a:r>
              <a:rPr lang="tr-TR" dirty="0" smtClean="0"/>
              <a:t>Ulaşılabilirlik</a:t>
            </a:r>
          </a:p>
          <a:p>
            <a:r>
              <a:rPr lang="tr-TR" dirty="0" smtClean="0"/>
              <a:t>Çeşitlilik veya çok kültürlülük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Safety of participants and spectators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tr-TR" dirty="0" smtClean="0"/>
              <a:t> </a:t>
            </a:r>
            <a:r>
              <a:rPr lang="en-US" dirty="0" smtClean="0"/>
              <a:t>Socially responsible sport must ensure the</a:t>
            </a:r>
          </a:p>
          <a:p>
            <a:pPr algn="just">
              <a:buNone/>
            </a:pPr>
            <a:r>
              <a:rPr lang="en-US" dirty="0" smtClean="0"/>
              <a:t>physical safety of its participants and spectators. This includes the protection of</a:t>
            </a:r>
            <a:r>
              <a:rPr lang="tr-TR" dirty="0" smtClean="0"/>
              <a:t> </a:t>
            </a:r>
            <a:r>
              <a:rPr lang="en-US" dirty="0" smtClean="0"/>
              <a:t>young participants from potential physical, sexual and verbal abuse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Independence of playing outcomes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Sports require policies to ensure that the outcomes of the field of play are not compromised by non-playing interests, such as</a:t>
            </a:r>
            <a:r>
              <a:rPr lang="tr-TR" dirty="0" smtClean="0"/>
              <a:t> </a:t>
            </a:r>
            <a:r>
              <a:rPr lang="en-US" dirty="0" smtClean="0"/>
              <a:t>those associated with </a:t>
            </a:r>
            <a:r>
              <a:rPr lang="en-US" u="sng" dirty="0" smtClean="0"/>
              <a:t>gambling</a:t>
            </a:r>
            <a:endParaRPr lang="tr-TR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Transparency of governance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en-US" dirty="0" smtClean="0"/>
              <a:t>Sport is notoriously political, and sport </a:t>
            </a:r>
            <a:r>
              <a:rPr lang="en-US" dirty="0" err="1" smtClean="0"/>
              <a:t>organisations</a:t>
            </a:r>
            <a:r>
              <a:rPr lang="tr-TR" dirty="0" smtClean="0"/>
              <a:t> </a:t>
            </a:r>
            <a:r>
              <a:rPr lang="en-US" dirty="0" smtClean="0"/>
              <a:t>have a history of providing employment for former players. The mechanisms of</a:t>
            </a:r>
            <a:r>
              <a:rPr lang="tr-TR" dirty="0" smtClean="0"/>
              <a:t> </a:t>
            </a:r>
            <a:r>
              <a:rPr lang="en-US" dirty="0" smtClean="0"/>
              <a:t>such employment need to be overt and the governance processes in the </a:t>
            </a:r>
            <a:r>
              <a:rPr lang="en-US" dirty="0" err="1" smtClean="0"/>
              <a:t>organisation</a:t>
            </a:r>
            <a:r>
              <a:rPr lang="en-US" dirty="0" smtClean="0"/>
              <a:t> should be transparent</a:t>
            </a:r>
            <a:r>
              <a:rPr lang="tr-TR" dirty="0" smtClean="0"/>
              <a:t> .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Pathways for playing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Sports have a responsibility to provide pathways for development and activity including junior and senior sport </a:t>
            </a:r>
            <a:r>
              <a:rPr lang="en-US" dirty="0" err="1" smtClean="0"/>
              <a:t>programmes</a:t>
            </a:r>
            <a:r>
              <a:rPr lang="en-US" dirty="0" smtClean="0"/>
              <a:t> as well as modified versions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477</Words>
  <Application>Microsoft Office PowerPoint</Application>
  <PresentationFormat>Ekran Gösterisi (4:3)</PresentationFormat>
  <Paragraphs>73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7" baseType="lpstr">
      <vt:lpstr>Arial</vt:lpstr>
      <vt:lpstr>Calibri</vt:lpstr>
      <vt:lpstr>Ofis Teması</vt:lpstr>
      <vt:lpstr>PowerPoint Sunusu</vt:lpstr>
      <vt:lpstr>Sürdürülebilirlik boyutları</vt:lpstr>
      <vt:lpstr>Sürdürülebilirlik boyutları</vt:lpstr>
      <vt:lpstr>SPORDA SOSYAL SÜRDÜRÜLEBİLİRLİK</vt:lpstr>
      <vt:lpstr>Fairplay kuralları</vt:lpstr>
      <vt:lpstr>Safety of participants and spectators</vt:lpstr>
      <vt:lpstr>Independence of playing outcomes</vt:lpstr>
      <vt:lpstr>Transparency of governance</vt:lpstr>
      <vt:lpstr>Pathways for playing</vt:lpstr>
      <vt:lpstr>Community relations policies </vt:lpstr>
      <vt:lpstr>Health and activity foundation</vt:lpstr>
      <vt:lpstr>Principles of environmental protection and sustainability</vt:lpstr>
      <vt:lpstr>Developmental focus of participants</vt:lpstr>
      <vt:lpstr>Qualified and/or accredited coaching.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 responsibility in spor</dc:title>
  <dc:creator>vb</dc:creator>
  <cp:lastModifiedBy>hp</cp:lastModifiedBy>
  <cp:revision>13</cp:revision>
  <dcterms:created xsi:type="dcterms:W3CDTF">2015-03-13T08:10:35Z</dcterms:created>
  <dcterms:modified xsi:type="dcterms:W3CDTF">2019-03-14T11:11:32Z</dcterms:modified>
</cp:coreProperties>
</file>