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634082"/>
          </a:xfrm>
        </p:spPr>
        <p:txBody>
          <a:bodyPr>
            <a:normAutofit/>
          </a:bodyPr>
          <a:lstStyle/>
          <a:p>
            <a:r>
              <a:rPr lang="tr-TR" sz="3000" b="1" dirty="0" smtClean="0"/>
              <a:t>Çıkma ve Çıkarılmanın Sonuçları</a:t>
            </a:r>
            <a:endParaRPr lang="tr-TR" sz="3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24744"/>
            <a:ext cx="8424936" cy="5472608"/>
          </a:xfrm>
        </p:spPr>
        <p:txBody>
          <a:bodyPr>
            <a:noAutofit/>
          </a:bodyPr>
          <a:lstStyle/>
          <a:p>
            <a:r>
              <a:rPr lang="tr-TR" sz="2200" dirty="0" smtClean="0"/>
              <a:t>Çıkma ve çıkarılmanın en temel hukuki sonucu, şirketten yukarıda anlatıldığı çerçevede kendi isteğiyle çıkan ya da isteği dışında çıkartılan </a:t>
            </a:r>
            <a:r>
              <a:rPr lang="tr-TR" sz="2200" b="1" dirty="0" smtClean="0"/>
              <a:t>ortağın ortaklık sıfatı son bulması</a:t>
            </a:r>
            <a:r>
              <a:rPr lang="tr-TR" sz="2200" dirty="0" smtClean="0"/>
              <a:t>dır. </a:t>
            </a:r>
          </a:p>
          <a:p>
            <a:endParaRPr lang="tr-TR" sz="2200" dirty="0" smtClean="0"/>
          </a:p>
          <a:p>
            <a:r>
              <a:rPr lang="tr-TR" sz="2200" dirty="0" smtClean="0"/>
              <a:t>Ortak şirketten ayrıldığı takdirde, “</a:t>
            </a:r>
            <a:r>
              <a:rPr lang="tr-TR" sz="2200" b="1" dirty="0" smtClean="0"/>
              <a:t>esas sermaye payının gerçek </a:t>
            </a:r>
            <a:r>
              <a:rPr lang="tr-TR" sz="2200" b="1" dirty="0" err="1" smtClean="0"/>
              <a:t>değeri</a:t>
            </a:r>
            <a:r>
              <a:rPr lang="tr-TR" sz="2200" dirty="0" err="1" smtClean="0"/>
              <a:t>”ne</a:t>
            </a:r>
            <a:r>
              <a:rPr lang="tr-TR" sz="2200" dirty="0" smtClean="0"/>
              <a:t> uyan </a:t>
            </a:r>
            <a:r>
              <a:rPr lang="tr-TR" sz="2200" b="1" dirty="0" smtClean="0"/>
              <a:t>ayrılma akçesi</a:t>
            </a:r>
            <a:r>
              <a:rPr lang="tr-TR" sz="2200" dirty="0" smtClean="0"/>
              <a:t>ni istem hakkını haizdir.</a:t>
            </a:r>
          </a:p>
          <a:p>
            <a:r>
              <a:rPr lang="tr-TR" sz="2200" dirty="0" smtClean="0"/>
              <a:t>Şirket sözleşmesinde öngörülen ayrılma hakkı dolayısıyla, şirket sözleşmeleri ayrılma akçesini farklı bir şekilde düzenleyebilirler.</a:t>
            </a:r>
          </a:p>
          <a:p>
            <a:r>
              <a:rPr lang="tr-TR" sz="2200" dirty="0" smtClean="0"/>
              <a:t>Ayrılma akçesi;</a:t>
            </a:r>
          </a:p>
          <a:p>
            <a:pPr>
              <a:buNone/>
            </a:pPr>
            <a:r>
              <a:rPr lang="tr-TR" sz="2200" dirty="0" smtClean="0"/>
              <a:t>		a) Şirket kullanılabilir bir </a:t>
            </a:r>
            <a:r>
              <a:rPr lang="tr-TR" sz="2200" dirty="0" err="1" smtClean="0"/>
              <a:t>özkaynak</a:t>
            </a:r>
            <a:r>
              <a:rPr lang="tr-TR" sz="2200" dirty="0" smtClean="0"/>
              <a:t> üzerinde tasarruf ediyorsa,</a:t>
            </a:r>
          </a:p>
          <a:p>
            <a:pPr>
              <a:buNone/>
            </a:pPr>
            <a:r>
              <a:rPr lang="tr-TR" sz="2200" dirty="0" smtClean="0"/>
              <a:t>		b) Ayrılan kişinin esas sermaye payları devredilebiliyorsa,</a:t>
            </a:r>
          </a:p>
          <a:p>
            <a:pPr>
              <a:buNone/>
            </a:pPr>
            <a:r>
              <a:rPr lang="tr-TR" sz="2200" dirty="0" smtClean="0"/>
              <a:t>		c) Esas sermaye, ilgili hükümlere göre azaltılmışsa,</a:t>
            </a:r>
          </a:p>
          <a:p>
            <a:pPr>
              <a:buNone/>
            </a:pPr>
            <a:r>
              <a:rPr lang="tr-TR" sz="2200" dirty="0" smtClean="0"/>
              <a:t>	ayrılma ile muaccel olur.</a:t>
            </a:r>
          </a:p>
          <a:p>
            <a:endParaRPr lang="tr-TR" sz="2200" dirty="0" smtClean="0"/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996413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Tasfiye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000" dirty="0" smtClean="0"/>
          </a:p>
          <a:p>
            <a:r>
              <a:rPr lang="tr-TR" sz="3000" dirty="0" err="1" smtClean="0"/>
              <a:t>Limited</a:t>
            </a:r>
            <a:r>
              <a:rPr lang="tr-TR" sz="3000" dirty="0" smtClean="0"/>
              <a:t> şirketlerde sona ermenin hukuki sonuçlarına, tasfiye usulü ile tasfiyede şirket organlarının yetkileri hakkında anonim şirketlere ilişkin hükümler uygulanır (TTK m. 643).</a:t>
            </a:r>
          </a:p>
          <a:p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868632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47248" cy="490066"/>
          </a:xfrm>
        </p:spPr>
        <p:txBody>
          <a:bodyPr>
            <a:normAutofit fontScale="90000"/>
          </a:bodyPr>
          <a:lstStyle/>
          <a:p>
            <a:r>
              <a:rPr lang="tr-TR" sz="3000" b="1" dirty="0" err="1" smtClean="0"/>
              <a:t>Limited</a:t>
            </a:r>
            <a:r>
              <a:rPr lang="tr-TR" sz="3000" b="1" dirty="0" smtClean="0"/>
              <a:t> Şirketlere Uygulanacak Diğer Hükümler</a:t>
            </a:r>
            <a:endParaRPr lang="tr-TR" sz="3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700" dirty="0" smtClean="0"/>
              <a:t>		Yukarıda açıklanan özel düzenlemeler ve yollama hükümlerinin yanı sıra Türk Ticaret Kanunu’nun 644. maddesinde bir liste halinde anonim şirketler hakkındaki bazı hükümlere atıf yapılmıştır. </a:t>
            </a:r>
          </a:p>
          <a:p>
            <a:pPr lvl="0"/>
            <a:r>
              <a:rPr lang="tr-TR" sz="1700" dirty="0" smtClean="0"/>
              <a:t>Belgelerin ve beyanların kanuna aykırılığına ilişkin 549. madde,</a:t>
            </a:r>
          </a:p>
          <a:p>
            <a:pPr lvl="0"/>
            <a:r>
              <a:rPr lang="tr-TR" sz="1700" dirty="0" smtClean="0"/>
              <a:t>Sermaye hakkında yanlış beyanlar ve ödeme yetersizliğinin bilinmesi hakkında 550. madde,</a:t>
            </a:r>
          </a:p>
          <a:p>
            <a:pPr lvl="0"/>
            <a:r>
              <a:rPr lang="tr-TR" sz="1700" dirty="0" smtClean="0"/>
              <a:t>Değer biçilmesinde yolsuzluğa dair 551. madde,</a:t>
            </a:r>
          </a:p>
          <a:p>
            <a:pPr lvl="0"/>
            <a:r>
              <a:rPr lang="tr-TR" sz="1700" dirty="0" smtClean="0"/>
              <a:t>Kurucuların, yönetim kurulu üyelerinin, yöneticilerin ve tasfiye memurlarının sorumluluğunu düzenleyen 553. madde,</a:t>
            </a:r>
          </a:p>
          <a:p>
            <a:pPr lvl="0"/>
            <a:r>
              <a:rPr lang="tr-TR" sz="1700" dirty="0" smtClean="0"/>
              <a:t>Denetçilerin sorumluluğuna ilişkin 554 ilâ 561. maddeler,</a:t>
            </a:r>
          </a:p>
          <a:p>
            <a:pPr lvl="0"/>
            <a:r>
              <a:rPr lang="tr-TR" sz="1700" dirty="0" smtClean="0"/>
              <a:t>Feshe ilişkin 353. madde,</a:t>
            </a:r>
          </a:p>
          <a:p>
            <a:pPr lvl="0"/>
            <a:r>
              <a:rPr lang="tr-TR" sz="1700" dirty="0" smtClean="0"/>
              <a:t>Şirkete karşı borçlanma yasağına ilişkin 358. madde,</a:t>
            </a:r>
          </a:p>
          <a:p>
            <a:pPr lvl="0"/>
            <a:r>
              <a:rPr lang="tr-TR" sz="1700" dirty="0" smtClean="0"/>
              <a:t>Müdürlerin yakınlarının şirkete borçlanmasına ilişkin 395 inci maddenin ikinci fıkrasının birinci ve ikinci cümlesi hükümleri, </a:t>
            </a:r>
          </a:p>
          <a:p>
            <a:pPr lvl="0"/>
            <a:r>
              <a:rPr lang="tr-TR" sz="1700" dirty="0" smtClean="0"/>
              <a:t>Kâr payı avansına ilişkin 509 uncu maddenin üçüncü fıkrası,</a:t>
            </a:r>
          </a:p>
          <a:p>
            <a:pPr lvl="0"/>
            <a:r>
              <a:rPr lang="tr-TR" sz="1700" dirty="0" smtClean="0"/>
              <a:t>Yönetim kurulu kararlarının butlanı hakkındaki 391. ve </a:t>
            </a:r>
          </a:p>
          <a:p>
            <a:pPr lvl="0"/>
            <a:r>
              <a:rPr lang="tr-TR" sz="1700" dirty="0" smtClean="0"/>
              <a:t>Müdürlerin bilgi alma haklarına kıyas yolu ile uygulanmak üzere  392. madde,</a:t>
            </a:r>
          </a:p>
          <a:p>
            <a:pPr lvl="0"/>
            <a:r>
              <a:rPr lang="tr-TR" sz="1700" dirty="0" err="1" smtClean="0"/>
              <a:t>Limited</a:t>
            </a:r>
            <a:r>
              <a:rPr lang="tr-TR" sz="1700" dirty="0" smtClean="0"/>
              <a:t> şirketlere de uygulanan 549 ilâ 551 inci maddelerine aykırı hareket edenler hakkında 562. maddenin sekizinci ilâ onuncu fıkraları</a:t>
            </a:r>
          </a:p>
          <a:p>
            <a:pPr>
              <a:buNone/>
            </a:pPr>
            <a:r>
              <a:rPr lang="tr-TR" sz="1700" smtClean="0"/>
              <a:t>	uygulanır</a:t>
            </a:r>
            <a:r>
              <a:rPr lang="tr-TR" sz="1700" dirty="0" smtClean="0"/>
              <a:t>.</a:t>
            </a:r>
          </a:p>
          <a:p>
            <a:endParaRPr lang="tr-TR" sz="1700" dirty="0"/>
          </a:p>
        </p:txBody>
      </p:sp>
    </p:spTree>
    <p:extLst>
      <p:ext uri="{BB962C8B-B14F-4D97-AF65-F5344CB8AC3E}">
        <p14:creationId xmlns:p14="http://schemas.microsoft.com/office/powerpoint/2010/main" val="384674072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Ekran Gösterisi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Çıkma ve Çıkarılmanın Sonuçları</vt:lpstr>
      <vt:lpstr>Tasfiye</vt:lpstr>
      <vt:lpstr>Limited Şirketlere Uygulanacak Diğer Hükümler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Çıkma ve Çıkarılmanın Sonuçları</dc:title>
  <dc:creator>KORKUT OZKORKUT</dc:creator>
  <cp:lastModifiedBy>KORKUT OZKORKUT</cp:lastModifiedBy>
  <cp:revision>1</cp:revision>
  <dcterms:created xsi:type="dcterms:W3CDTF">2019-12-24T09:19:50Z</dcterms:created>
  <dcterms:modified xsi:type="dcterms:W3CDTF">2019-12-24T09:40:58Z</dcterms:modified>
</cp:coreProperties>
</file>