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19908-363D-44AD-B9C8-0E1E60FE6120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7EA8D-F48B-427C-9FA5-81FC6A9711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1391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19908-363D-44AD-B9C8-0E1E60FE6120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7EA8D-F48B-427C-9FA5-81FC6A9711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4101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19908-363D-44AD-B9C8-0E1E60FE6120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7EA8D-F48B-427C-9FA5-81FC6A9711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4577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19908-363D-44AD-B9C8-0E1E60FE6120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7EA8D-F48B-427C-9FA5-81FC6A9711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7110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19908-363D-44AD-B9C8-0E1E60FE6120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7EA8D-F48B-427C-9FA5-81FC6A9711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3527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19908-363D-44AD-B9C8-0E1E60FE6120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7EA8D-F48B-427C-9FA5-81FC6A9711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36601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19908-363D-44AD-B9C8-0E1E60FE6120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7EA8D-F48B-427C-9FA5-81FC6A9711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6967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19908-363D-44AD-B9C8-0E1E60FE6120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7EA8D-F48B-427C-9FA5-81FC6A9711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8121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19908-363D-44AD-B9C8-0E1E60FE6120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7EA8D-F48B-427C-9FA5-81FC6A9711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8258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19908-363D-44AD-B9C8-0E1E60FE6120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7EA8D-F48B-427C-9FA5-81FC6A9711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4355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919908-363D-44AD-B9C8-0E1E60FE6120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57EA8D-F48B-427C-9FA5-81FC6A9711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6548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919908-363D-44AD-B9C8-0E1E60FE6120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57EA8D-F48B-427C-9FA5-81FC6A9711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1212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ziraat.sdu.edu.tr/assets/uploads/sites/138/files/tarla-bitkilerine-giris-27092016.pdf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508001" y="1757138"/>
            <a:ext cx="7643973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2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endParaRPr lang="en-US" sz="14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tr-TR" dirty="0" smtClean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Kalite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doğrudan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etkilenmekte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etken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madde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oranı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ve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bileşimi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değişebilmekte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(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Özellikle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glikozit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içeren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), </a:t>
            </a:r>
            <a:endParaRPr lang="en-US" sz="14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sz="14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r>
              <a:rPr lang="tr-TR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rog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olarak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kullanılan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kısımlar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Digitalis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sp.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ve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i="1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Echinaceae</a:t>
            </a:r>
            <a:r>
              <a:rPr lang="en-US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sp.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gibi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türlerde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taze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olarak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işlenebilirken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endParaRPr lang="en-US" sz="14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sz="14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i="1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Origanum</a:t>
            </a:r>
            <a:r>
              <a:rPr lang="en-US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sp., </a:t>
            </a:r>
            <a:r>
              <a:rPr lang="en-US" i="1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Lavandula</a:t>
            </a:r>
            <a:r>
              <a:rPr lang="en-US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sp. </a:t>
            </a:r>
            <a:r>
              <a:rPr lang="en-US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Salvia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sp. </a:t>
            </a:r>
            <a:r>
              <a:rPr lang="en-US" i="1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Orchis</a:t>
            </a:r>
            <a:r>
              <a:rPr lang="en-US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sp., </a:t>
            </a:r>
            <a:r>
              <a:rPr lang="en-US" i="1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Capparis</a:t>
            </a:r>
            <a:r>
              <a:rPr lang="en-US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sp.,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gibi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bitkilerde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kurutma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kaynatma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salamura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400" dirty="0" err="1"/>
              <a:t>işlemlerden</a:t>
            </a:r>
            <a:r>
              <a:rPr lang="en-US" sz="1400" dirty="0"/>
              <a:t> </a:t>
            </a:r>
            <a:r>
              <a:rPr lang="en-US" sz="1400" dirty="0" err="1"/>
              <a:t>sonra</a:t>
            </a:r>
            <a:r>
              <a:rPr lang="en-US" sz="1400" dirty="0"/>
              <a:t> </a:t>
            </a:r>
            <a:r>
              <a:rPr lang="en-US" sz="1400" dirty="0" err="1"/>
              <a:t>farklı</a:t>
            </a:r>
            <a:r>
              <a:rPr lang="en-US" sz="1400" dirty="0"/>
              <a:t> </a:t>
            </a:r>
            <a:r>
              <a:rPr lang="en-US" sz="1400" dirty="0" err="1"/>
              <a:t>ürünlere</a:t>
            </a:r>
            <a:r>
              <a:rPr lang="en-US" sz="1400" dirty="0"/>
              <a:t> </a:t>
            </a:r>
            <a:r>
              <a:rPr lang="en-US" sz="1400" dirty="0" err="1"/>
              <a:t>işlenmektedir</a:t>
            </a:r>
            <a:r>
              <a:rPr lang="en-US" sz="1400" dirty="0"/>
              <a:t> </a:t>
            </a:r>
            <a:endParaRPr lang="en-US" sz="14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tr-TR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285750" indent="-28575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4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sp>
        <p:nvSpPr>
          <p:cNvPr id="3" name="Başlık 1"/>
          <p:cNvSpPr txBox="1">
            <a:spLocks/>
          </p:cNvSpPr>
          <p:nvPr/>
        </p:nvSpPr>
        <p:spPr>
          <a:xfrm>
            <a:off x="508001" y="609600"/>
            <a:ext cx="6447501" cy="1320800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>
              <a:spcAft>
                <a:spcPts val="0"/>
              </a:spcAft>
            </a:pP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</a:rPr>
              <a:t>TIBBİ VE AROMATİK BİTKİLERDE HASAT SONRASI İŞLEMLER VE DEPOLAMA</a:t>
            </a:r>
            <a:endParaRPr lang="en-US" sz="2800" b="1" dirty="0"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5872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408399" y="512420"/>
            <a:ext cx="6418780" cy="2166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533400" lvl="0" indent="-342900" algn="just">
              <a:lnSpc>
                <a:spcPct val="107000"/>
              </a:lnSpc>
              <a:spcBef>
                <a:spcPts val="50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Yıkama</a:t>
            </a:r>
            <a:r>
              <a:rPr lang="en-US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Özellikle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doğadan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toplanan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meyan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kökü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çöven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salep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bazı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çiçek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soğan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yumruları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gibi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droglarda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yıkama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kurutma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işlemleri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yapılmaktadır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Glikozit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saponin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gibi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suda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çözünen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maddelerin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bulunduğu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droglar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başta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olmak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üzere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tüm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droglar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vakit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kaybetmeksizin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ufak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parçalara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ayrılmadan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yıkanmalıdır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AutoShape 2" descr="cleaning of medicinal plants ile ilgili görsel sonucu"/>
          <p:cNvSpPr>
            <a:spLocks noChangeAspect="1" noChangeArrowheads="1"/>
          </p:cNvSpPr>
          <p:nvPr/>
        </p:nvSpPr>
        <p:spPr bwMode="auto">
          <a:xfrm>
            <a:off x="-23813" y="-136525"/>
            <a:ext cx="2286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157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49120" y="312739"/>
            <a:ext cx="4469259" cy="87100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600" b="1" u="sng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</a:rPr>
              <a:t>2. </a:t>
            </a:r>
            <a:r>
              <a:rPr lang="en-US" sz="1600" b="1" u="sng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Calibri" panose="020F0502020204030204" pitchFamily="34" charset="0"/>
              </a:rPr>
              <a:t>Kurutma</a:t>
            </a:r>
            <a:r>
              <a:rPr 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: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hasat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sonrasında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kaliteyi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etkileyen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unsurlardan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en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önemlisi</a:t>
            </a:r>
            <a:r>
              <a:rPr lang="tr-TR" sz="1600" dirty="0" err="1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dir</a:t>
            </a:r>
            <a:r>
              <a:rPr lang="tr-TR" sz="16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.</a:t>
            </a:r>
            <a:r>
              <a:rPr lang="en-US" sz="16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endParaRPr lang="en-US" sz="16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Kurutma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yerlerine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kadar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hasat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edilmiş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taze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bitkilerin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hızlı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bir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şeklide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taşınması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ve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kurutma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işlemine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başlanması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endParaRPr lang="tr-TR" sz="1600" dirty="0" smtClean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Biçilen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veya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toplanan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taze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/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yaş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ürünün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kendine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has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kokusunu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ve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rengini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koruması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için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direkt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güneş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altında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uzun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süre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kalmalarına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izin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verilmemelidir.Yabancı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madde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böcek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ve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mikroorganizma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bulaşıklığını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artırmakta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endParaRPr lang="tr-TR" sz="1600" dirty="0" smtClean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Genel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anlamda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aromatik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bitkilerde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uçucu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yağ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kaybının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önlenmesi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açısından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kurutma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sıcaklığı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düşük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tutulmalıdır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b="1" u="sng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r>
              <a:rPr lang="en-US" sz="1600" b="1" u="sng" dirty="0" err="1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Kurutma</a:t>
            </a:r>
            <a:r>
              <a:rPr lang="en-US" sz="1600" b="1" u="sng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b="1" u="sng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yöntemleri</a:t>
            </a:r>
            <a:r>
              <a:rPr lang="en-US" sz="1600" b="1" u="sng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endParaRPr lang="tr-TR" sz="1600" b="1" u="sng" dirty="0" smtClean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tr-TR" sz="16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dirty="0" err="1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Ülkemizde</a:t>
            </a:r>
            <a:r>
              <a:rPr lang="en-US" sz="16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kullanılan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kurutma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yöntemleri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güneşte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gölgede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kurutma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fırınlarında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fosil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yakıtlı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katı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yakıtlı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elektrikli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kurutucular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),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güneş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enerjili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kurutucularda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kurutma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Tünel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tipi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kurutucuda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yapılan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kurutmanın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daha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kısa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sürede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yüksek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uçucu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yağ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oranı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ile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bitkilerin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doğal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renklerinde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kurutma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tr-TR" sz="16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sağlanmakta,</a:t>
            </a:r>
            <a:endParaRPr lang="en-US" sz="16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endParaRPr lang="tr-TR" sz="1600" dirty="0" smtClean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600" dirty="0" err="1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Geleneksel</a:t>
            </a:r>
            <a:r>
              <a:rPr lang="en-US" sz="16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kurutma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yöntemleri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olan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çoğunlukla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kontrolsüz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koşullarda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yapılan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kurutmalarda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drog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kalitesindeki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düşüş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etken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madde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kaybı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ürüne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yabancı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madde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karışması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iklim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koşullarından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kaynaklanan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toplu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ürün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kayıpları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gibi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olumsuzluklar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ortaya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çıkabilmektedir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AutoShape 2" descr="drying of medicinal plants ile ilgili görsel sonucu"/>
          <p:cNvSpPr>
            <a:spLocks noChangeAspect="1" noChangeArrowheads="1"/>
          </p:cNvSpPr>
          <p:nvPr/>
        </p:nvSpPr>
        <p:spPr bwMode="auto">
          <a:xfrm>
            <a:off x="116681" y="-144463"/>
            <a:ext cx="2286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drying of medicinal plants ile ilgili görsel sonucu"/>
          <p:cNvSpPr>
            <a:spLocks noChangeAspect="1" noChangeArrowheads="1"/>
          </p:cNvSpPr>
          <p:nvPr/>
        </p:nvSpPr>
        <p:spPr bwMode="auto">
          <a:xfrm>
            <a:off x="230981" y="7938"/>
            <a:ext cx="2286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150" name="Picture 6" descr="drying of medicinal plants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5282" y="591260"/>
            <a:ext cx="2209713" cy="2561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 descr="drying of medicinal plants ile ilgili görsel sonuc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1020" y="591260"/>
            <a:ext cx="2232980" cy="2561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8" descr="drying of medicinal plants ile ilgili görsel sonucu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6698" y="10388129"/>
            <a:ext cx="1351721" cy="860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drying of medicinal plants ile ilgili görsel sonucu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8194" y="3361832"/>
            <a:ext cx="3905651" cy="24176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3799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43839" y="501258"/>
            <a:ext cx="6829746" cy="35137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533400" lvl="0" indent="-342900" algn="just">
              <a:lnSpc>
                <a:spcPct val="107000"/>
              </a:lnSpc>
              <a:spcBef>
                <a:spcPts val="500"/>
              </a:spcBef>
              <a:spcAft>
                <a:spcPts val="0"/>
              </a:spcAft>
              <a:buFont typeface="+mj-lt"/>
              <a:buAutoNum type="arabicPeriod" startAt="3"/>
            </a:pPr>
            <a:r>
              <a:rPr lang="en-US" sz="2000" b="1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Ayırma-kıyma-doğrama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endParaRPr lang="en-US" sz="20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42925" marR="533400" algn="just">
              <a:lnSpc>
                <a:spcPct val="107000"/>
              </a:lnSpc>
              <a:spcBef>
                <a:spcPts val="500"/>
              </a:spcBef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endParaRPr lang="en-US" sz="20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542925" marR="533400" algn="just">
              <a:lnSpc>
                <a:spcPct val="107000"/>
              </a:lnSpc>
              <a:spcBef>
                <a:spcPts val="500"/>
              </a:spcBef>
              <a:spcAft>
                <a:spcPts val="0"/>
              </a:spcAft>
            </a:pP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Uçucu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yağların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droglardaki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pozisyonuna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salgı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tüyleri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salgı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cepleri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salgı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kanalları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vb.)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bağlı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olarak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işleme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esnasında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sonrasında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depolama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koşullarında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ciddi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kayıplar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ortaya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çıkabilmektedir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Bu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nedenle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aromatik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bitkilerde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tüketilene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veya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işlenene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kadar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drogların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tüm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olarak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parçalanmadan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saklanması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tavsiye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edilmektedir</a:t>
            </a:r>
            <a:r>
              <a:rPr lang="en-US" sz="20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endParaRPr lang="en-US" sz="20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779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89453" y="285839"/>
            <a:ext cx="5070296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3. </a:t>
            </a:r>
            <a:r>
              <a:rPr lang="en-US" b="1" dirty="0" err="1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Depolama</a:t>
            </a:r>
            <a:r>
              <a:rPr lang="en-US" b="1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endParaRPr lang="tr-TR" b="1" dirty="0" smtClean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/>
            <a:r>
              <a:rPr lang="en-US" sz="1600" dirty="0" err="1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Kurutma</a:t>
            </a:r>
            <a:r>
              <a:rPr lang="en-US" sz="16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işleminden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sonra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belirli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bir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nem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oranına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sahip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drogların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uygun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ambalajlarda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ve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rutubet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koşullarında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saklanması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kalite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açısından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önemli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hususlardandır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. </a:t>
            </a:r>
            <a:endParaRPr lang="tr-TR" sz="1600" dirty="0" smtClean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/>
            <a:endParaRPr lang="tr-TR" sz="16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/>
            <a:r>
              <a:rPr lang="en-US" sz="1600" dirty="0" err="1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Herba</a:t>
            </a:r>
            <a:r>
              <a:rPr lang="en-US" sz="16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kekik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nane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oğulotu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),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yaprak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defne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biberiye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funda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),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kök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meyan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çöven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),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meyve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anason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rezene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kimyon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kişniş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),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tohum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çörekotu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haşhaş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çemen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)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ve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çiçek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lavanta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karkade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papatya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)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droglarında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tavsiye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edilen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saklama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nemi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%10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ve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aşağısıdır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. </a:t>
            </a:r>
            <a:endParaRPr lang="tr-TR" sz="1600" dirty="0" smtClean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/>
            <a:endParaRPr lang="tr-TR" sz="16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/>
            <a:r>
              <a:rPr lang="en-US" sz="1600" dirty="0" err="1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Aşırı</a:t>
            </a:r>
            <a:r>
              <a:rPr lang="en-US" sz="16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nem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içeren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droglarda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mikrobiyal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bozulma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sıcak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koşullarda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kızışma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küflenme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ve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uçucu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yağ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içeren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droglarda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aroma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maddelerinde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kayıp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veya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dönüşümler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ortaya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çıkabilmektedir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. </a:t>
            </a:r>
            <a:endParaRPr lang="tr-TR" sz="1600" dirty="0" smtClean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/>
            <a:endParaRPr lang="tr-TR" sz="16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/>
            <a:r>
              <a:rPr lang="en-US" sz="1600" dirty="0" err="1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Yağlı</a:t>
            </a:r>
            <a:r>
              <a:rPr lang="en-US" sz="16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tohum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ve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meyvelerde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yağ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asitlerinin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dönüşümü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de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söz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konusudur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.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Soğan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ve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yumru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droglarının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saklanmasında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canlılığın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korunmasının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istendiği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durumlarda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özel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koşullar</a:t>
            </a:r>
            <a:r>
              <a:rPr lang="en-US" sz="16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sağlanması</a:t>
            </a:r>
            <a:r>
              <a:rPr lang="tr-TR" sz="1600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gerekmektedir.</a:t>
            </a:r>
            <a:endParaRPr lang="en-US" sz="1600" dirty="0"/>
          </a:p>
        </p:txBody>
      </p:sp>
      <p:sp>
        <p:nvSpPr>
          <p:cNvPr id="5" name="Dikdörtgen 4"/>
          <p:cNvSpPr/>
          <p:nvPr/>
        </p:nvSpPr>
        <p:spPr>
          <a:xfrm>
            <a:off x="5817742" y="5737325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>
                <a:solidFill>
                  <a:srgbClr val="000000"/>
                </a:solidFill>
                <a:latin typeface="Berlin Sans FB" panose="020E0602020502020306" pitchFamily="34" charset="0"/>
              </a:rPr>
              <a:t>GYPSOPHILA </a:t>
            </a:r>
            <a:endParaRPr lang="en-US" dirty="0">
              <a:solidFill>
                <a:srgbClr val="000000"/>
              </a:solidFill>
              <a:latin typeface="Berlin Sans FB" panose="020E0602020502020306" pitchFamily="34" charset="0"/>
            </a:endParaRPr>
          </a:p>
          <a:p>
            <a:r>
              <a:rPr lang="en-US" b="1" dirty="0">
                <a:solidFill>
                  <a:srgbClr val="000000"/>
                </a:solidFill>
                <a:latin typeface="Berlin Sans FB" panose="020E0602020502020306" pitchFamily="34" charset="0"/>
              </a:rPr>
              <a:t>(</a:t>
            </a:r>
            <a:r>
              <a:rPr lang="en-US" b="1" dirty="0" err="1">
                <a:solidFill>
                  <a:srgbClr val="000000"/>
                </a:solidFill>
                <a:latin typeface="Berlin Sans FB" panose="020E0602020502020306" pitchFamily="34" charset="0"/>
              </a:rPr>
              <a:t>Çöven</a:t>
            </a:r>
            <a:r>
              <a:rPr lang="en-US" b="1" dirty="0">
                <a:solidFill>
                  <a:srgbClr val="000000"/>
                </a:solidFill>
                <a:latin typeface="Berlin Sans FB" panose="020E0602020502020306" pitchFamily="34" charset="0"/>
              </a:rPr>
              <a:t> )</a:t>
            </a:r>
            <a:endParaRPr lang="en-US" dirty="0"/>
          </a:p>
        </p:txBody>
      </p:sp>
      <p:sp>
        <p:nvSpPr>
          <p:cNvPr id="6" name="Dikdörtgen 5"/>
          <p:cNvSpPr/>
          <p:nvPr/>
        </p:nvSpPr>
        <p:spPr>
          <a:xfrm>
            <a:off x="155611" y="5579596"/>
            <a:ext cx="140500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200" dirty="0"/>
              <a:t>Arslan N. Vd. 2015. </a:t>
            </a:r>
          </a:p>
        </p:txBody>
      </p:sp>
    </p:spTree>
    <p:extLst>
      <p:ext uri="{BB962C8B-B14F-4D97-AF65-F5344CB8AC3E}">
        <p14:creationId xmlns:p14="http://schemas.microsoft.com/office/powerpoint/2010/main" val="3931176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0" y="225125"/>
            <a:ext cx="5796136" cy="67391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spcAft>
                <a:spcPts val="0"/>
              </a:spcAft>
            </a:pPr>
            <a:r>
              <a:rPr lang="tr-TR" b="1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4. </a:t>
            </a:r>
            <a:r>
              <a:rPr lang="en-US" b="1" dirty="0" err="1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Paketleme</a:t>
            </a:r>
            <a:r>
              <a:rPr lang="en-US" b="1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: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Paketlemede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kullanılan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etken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maddelerin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hassasiyeti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ürün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miktarı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ve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saklama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süresine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bağlı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olarak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değişmektedir</a:t>
            </a:r>
            <a:r>
              <a:rPr lang="en-US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. </a:t>
            </a:r>
            <a:endParaRPr lang="en-US" sz="1400" dirty="0" smtClean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457200" algn="just">
              <a:lnSpc>
                <a:spcPct val="107000"/>
              </a:lnSpc>
              <a:spcAft>
                <a:spcPts val="800"/>
              </a:spcAft>
            </a:pP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Üretici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koşullarında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işlenmemiş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halde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hacim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oluşturan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kekik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defne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biberiye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funda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vb.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gibi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herba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ve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yaprak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droglarında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harar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denilen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büyük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polietilen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bazlı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çuvallar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kullanılmaktadır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Diğer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droglarda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da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ekonomik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ve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dayanıklı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olması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nedeniyle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yine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polietilen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bazlı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çuvallar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tercih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edilmektedir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Özellikle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modern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işletmelerde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işleme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sonrasında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toptan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satışlar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için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kâğıt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torbalar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kullanılmaktadır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. </a:t>
            </a:r>
            <a:endParaRPr lang="en-US" sz="14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sz="14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Sıcaklığın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yüksek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olduğu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ortamlarda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hava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geçirmeyen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ambalajlardaki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aromatik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droglarda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uçucu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yağlar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buharlaşabilmekte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ve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ambalajın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açılması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ile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birlikte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hava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ortamına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karışmaktadır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Böyle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durumlarda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geriye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kalan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üründeki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uçucu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yağ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miktarı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oldukça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düşük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seviyelere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gerileyebilmektedir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.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Sıcaklığın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yüksek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olduğu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koşullarda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hava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geçirgenliği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olan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doğal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ambalaj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malzemelerinin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kullanılması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daha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yararlı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olabilecektir</a:t>
            </a:r>
            <a:r>
              <a:rPr lang="en-US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. </a:t>
            </a:r>
            <a:endParaRPr lang="tr-TR" dirty="0" smtClean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tr-TR" sz="1200" dirty="0"/>
              <a:t>Arslan N. Vd. 2015. 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Ø"/>
            </a:pPr>
            <a:endParaRPr lang="en-US" sz="14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  <p:pic>
        <p:nvPicPr>
          <p:cNvPr id="4102" name="Picture 6" descr="packing of medicinal plants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225125"/>
            <a:ext cx="3067142" cy="2152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8" descr="packing of medicinal plants ile ilgili görsel sonucu"/>
          <p:cNvSpPr>
            <a:spLocks noChangeAspect="1" noChangeArrowheads="1"/>
          </p:cNvSpPr>
          <p:nvPr/>
        </p:nvSpPr>
        <p:spPr bwMode="auto">
          <a:xfrm>
            <a:off x="209386" y="1355726"/>
            <a:ext cx="2286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106" name="Picture 10" descr="packing of medicinal plants ile ilgili görsel sonuc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2195" y="3324339"/>
            <a:ext cx="1685925" cy="3133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8364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570" y="22868"/>
            <a:ext cx="5217501" cy="26262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33400" marR="533400" indent="177800" algn="just">
              <a:lnSpc>
                <a:spcPct val="107000"/>
              </a:lnSpc>
              <a:spcBef>
                <a:spcPts val="500"/>
              </a:spcBef>
              <a:spcAft>
                <a:spcPts val="0"/>
              </a:spcAft>
            </a:pPr>
            <a:r>
              <a:rPr lang="tr-TR" sz="2000" b="1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en-US" sz="2000" b="1" dirty="0" smtClean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2000" b="1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Ekstraksiyon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işlemleri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33400" marR="533400" indent="177800" algn="just">
              <a:lnSpc>
                <a:spcPct val="107000"/>
              </a:lnSpc>
              <a:spcBef>
                <a:spcPts val="500"/>
              </a:spcBef>
              <a:spcAft>
                <a:spcPts val="0"/>
              </a:spcAft>
            </a:pP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  <a:r>
              <a:rPr lang="en-US" sz="2000" b="1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Sabit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en-US" sz="2000" b="1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Uçucu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yağ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ekstraksiyonu</a:t>
            </a: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tr-TR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Ekstraksiyon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,bitkilerin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içerdikleri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biyoaktifmaddelerin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fitokimyasallar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seçici çözücüler (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solventler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kullanılarak ayrıştırılması işlemidir.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Ekstraksiyon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sonucu elde edilen 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ürüne“</a:t>
            </a:r>
            <a:r>
              <a:rPr lang="tr-TR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ekstarkt</a:t>
            </a:r>
            <a:r>
              <a:rPr lang="tr-TR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”denir</a:t>
            </a:r>
            <a:r>
              <a:rPr lang="tr-T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28430" y="143838"/>
            <a:ext cx="2655315" cy="2370480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566789" y="2598338"/>
            <a:ext cx="4572000" cy="35394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Distilasyon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veya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ekstraksiyon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işlemlerinde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su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ve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kimyasal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organik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çözücüler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etanol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metanol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hekzan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petrol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eteri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aseton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vb.)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kullanılmaktadır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Aromatik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bitkilerden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uçucu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yağ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üretiminde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kullanılan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temel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yöntem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damıtma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(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distilasyon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)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olup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ülkemizde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üretilen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en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önemli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uçucu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yağlardan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gül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yağı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“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su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distilasyonu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”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yöntemiyle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kekik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adaçayı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ve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defne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yağları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ise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“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buhar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distilasyonu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”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yöntemiyle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elde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edilmektedir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Distilasyon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işlemi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sonucunda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ticari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değere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sahip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iki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farklı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ürün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“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saf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uçucu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yağ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”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ve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“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distilasyon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suyu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”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ortaya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çıkmaktadır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Yağ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gülü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gibi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ekonomik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değeri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yüksek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bitkilerde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farklı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organik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çözücüler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kullanılarak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konkreti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absolüt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gibi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farklı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ürünler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de </a:t>
            </a:r>
            <a:r>
              <a:rPr lang="en-US" sz="16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üretilmektedir</a:t>
            </a:r>
            <a:r>
              <a:rPr lang="en-US" sz="16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 </a:t>
            </a:r>
            <a:endParaRPr lang="en-US" sz="1600" dirty="0">
              <a:latin typeface="Calibri" panose="020F0502020204030204" pitchFamily="34" charset="0"/>
            </a:endParaRP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87807" y="2899514"/>
            <a:ext cx="2850224" cy="3854520"/>
          </a:xfrm>
          <a:prstGeom prst="rect">
            <a:avLst/>
          </a:prstGeom>
        </p:spPr>
      </p:pic>
      <p:sp>
        <p:nvSpPr>
          <p:cNvPr id="3" name="Dikdörtgen 2"/>
          <p:cNvSpPr/>
          <p:nvPr/>
        </p:nvSpPr>
        <p:spPr>
          <a:xfrm>
            <a:off x="838455" y="6354894"/>
            <a:ext cx="997389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800" dirty="0"/>
              <a:t>Arslan N. Vd. 2015. </a:t>
            </a:r>
          </a:p>
        </p:txBody>
      </p:sp>
      <p:sp>
        <p:nvSpPr>
          <p:cNvPr id="7" name="Dikdörtgen 6"/>
          <p:cNvSpPr/>
          <p:nvPr/>
        </p:nvSpPr>
        <p:spPr>
          <a:xfrm>
            <a:off x="728163" y="6131693"/>
            <a:ext cx="4572000" cy="21544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en-US" sz="800" u="sng" dirty="0">
                <a:hlinkClick r:id="rId4"/>
              </a:rPr>
              <a:t>http://ziraat.sdu.edu.tr/assets/uploads/sites/138/files/tarla-bitkilerine-giris-27092016.pdf</a:t>
            </a:r>
            <a:endParaRPr lang="tr-TR" sz="800" dirty="0"/>
          </a:p>
        </p:txBody>
      </p:sp>
    </p:spTree>
    <p:extLst>
      <p:ext uri="{BB962C8B-B14F-4D97-AF65-F5344CB8AC3E}">
        <p14:creationId xmlns:p14="http://schemas.microsoft.com/office/powerpoint/2010/main" val="23285513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08000" y="2160590"/>
            <a:ext cx="3876497" cy="3880773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tr-TR" b="1" dirty="0" smtClean="0"/>
              <a:t>b) </a:t>
            </a:r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Kuru </a:t>
            </a:r>
            <a:r>
              <a:rPr lang="en-US" b="1" dirty="0" err="1">
                <a:latin typeface="Arial" panose="020B0604020202020204" pitchFamily="34" charset="0"/>
                <a:cs typeface="Arial" panose="020B0604020202020204" pitchFamily="34" charset="0"/>
              </a:rPr>
              <a:t>ekstre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yıllarda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tüm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dünyada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popüler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hale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gelen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gıda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takviyeleri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nütrasötikler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kapsül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veya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tablet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formundaki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bitkisel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ilaçlarda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bitkilerin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etken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madde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içeren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kısımlarından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elde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edilen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ekstreler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kullanılmaktadır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tr-TR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Kuru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ekstre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eldesinde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kullanılan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drogların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etken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madde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miktarı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bileşimi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ile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kullanılan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yöntem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kimyasallar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elde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edilecek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ekstrenin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kalitesini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etkilemektedir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endParaRPr lang="en-US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0022" y="451261"/>
            <a:ext cx="1193400" cy="1828123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85862" y="2533558"/>
            <a:ext cx="1177560" cy="1853509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83092" y="4641241"/>
            <a:ext cx="1372410" cy="2149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7435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kdörtgen 3"/>
          <p:cNvSpPr/>
          <p:nvPr/>
        </p:nvSpPr>
        <p:spPr>
          <a:xfrm>
            <a:off x="962632" y="2220227"/>
            <a:ext cx="4572000" cy="440120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tr-TR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</a:t>
            </a:r>
            <a:r>
              <a:rPr lang="tr-TR" sz="20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) Sıvı </a:t>
            </a:r>
            <a:r>
              <a:rPr lang="tr-TR" sz="20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ekstre: </a:t>
            </a:r>
            <a:r>
              <a:rPr lang="tr-T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Keçiboynuzu ve andız pekmezi ülkemizde ekonomik anlamda en fazla üretimi yapılan sıvı ekstrelerdendir. Son yıllarda, doğal tatlandırıcı olarak piyasaya giren </a:t>
            </a:r>
            <a:r>
              <a:rPr lang="tr-TR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Stevia</a:t>
            </a:r>
            <a:r>
              <a:rPr lang="tr-T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sp. Bitkisinin ülkemizde tarımının başlaması ile birlikte </a:t>
            </a:r>
            <a:r>
              <a:rPr lang="tr-TR" sz="2000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Stevia</a:t>
            </a:r>
            <a:r>
              <a:rPr lang="tr-TR" sz="2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ekstresi (Şurubu) üretiminde de gelişmeler yaşanmaktadır. Meyan balı uzun yıllardır ülkemizin farklı yörelerinde faaliyet gösteren bir iki fabrikada üretilmekte hem iç tüketim de hem de dışsatımda değerlendirilmektedir.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keçiboynuzu ekstresi ile ilgili görsel sonucu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4214" y="319774"/>
            <a:ext cx="2143125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tevia extract ile ilgili görsel sonucu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2288" y="3449548"/>
            <a:ext cx="1787831" cy="3205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505442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506</Words>
  <Application>Microsoft Office PowerPoint</Application>
  <PresentationFormat>Ekran Gösterisi (4:3)</PresentationFormat>
  <Paragraphs>50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4</cp:revision>
  <dcterms:created xsi:type="dcterms:W3CDTF">2017-01-30T16:36:41Z</dcterms:created>
  <dcterms:modified xsi:type="dcterms:W3CDTF">2017-01-31T12:07:03Z</dcterms:modified>
</cp:coreProperties>
</file>