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53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14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758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0321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101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997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605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572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77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32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696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67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21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03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60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416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95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275DFEE-6719-4C28-9829-91D2457F0FCB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D2B7F5B-6832-4EB9-A227-8080B5129D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3207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7492"/>
          </a:xfrm>
        </p:spPr>
        <p:txBody>
          <a:bodyPr/>
          <a:lstStyle/>
          <a:p>
            <a:r>
              <a:rPr lang="tr-TR" dirty="0" err="1" smtClean="0"/>
              <a:t>Tevratta</a:t>
            </a:r>
            <a:r>
              <a:rPr lang="tr-TR" dirty="0" smtClean="0"/>
              <a:t> Bireysel Barış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79964"/>
            <a:ext cx="9144000" cy="2604654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/>
              <a:t>Tum</a:t>
            </a:r>
            <a:r>
              <a:rPr lang="tr-TR" dirty="0"/>
              <a:t> dinlerde olduğu gibi Yahudilik de, </a:t>
            </a:r>
            <a:r>
              <a:rPr lang="tr-TR" dirty="0" err="1"/>
              <a:t>muntesiplerine</a:t>
            </a:r>
            <a:r>
              <a:rPr lang="tr-TR" dirty="0"/>
              <a:t> iyiliği, </a:t>
            </a:r>
            <a:r>
              <a:rPr lang="tr-TR" dirty="0" err="1"/>
              <a:t>guzelliği</a:t>
            </a:r>
            <a:r>
              <a:rPr lang="tr-TR" dirty="0"/>
              <a:t>, barışı</a:t>
            </a:r>
          </a:p>
          <a:p>
            <a:r>
              <a:rPr lang="tr-TR" dirty="0" err="1"/>
              <a:t>oğutlemektedir</a:t>
            </a:r>
            <a:r>
              <a:rPr lang="tr-TR" dirty="0"/>
              <a:t>. Hem kendi toplumlarında, hem de farklı </a:t>
            </a:r>
            <a:r>
              <a:rPr lang="tr-TR" dirty="0" err="1"/>
              <a:t>inanctan</a:t>
            </a:r>
            <a:r>
              <a:rPr lang="tr-TR" dirty="0"/>
              <a:t> insan toplulukları ile</a:t>
            </a:r>
          </a:p>
          <a:p>
            <a:r>
              <a:rPr lang="tr-TR" dirty="0"/>
              <a:t>barış </a:t>
            </a:r>
            <a:r>
              <a:rPr lang="tr-TR" dirty="0" err="1"/>
              <a:t>icerisinde</a:t>
            </a:r>
            <a:r>
              <a:rPr lang="tr-TR" dirty="0"/>
              <a:t> yaşama hedefini </a:t>
            </a:r>
            <a:r>
              <a:rPr lang="tr-TR" dirty="0" err="1"/>
              <a:t>ongormektedir</a:t>
            </a:r>
            <a:r>
              <a:rPr lang="tr-TR" dirty="0"/>
              <a:t>. Bu barış ortamının inşa edilebilmesi,</a:t>
            </a:r>
          </a:p>
          <a:p>
            <a:r>
              <a:rPr lang="tr-TR" dirty="0"/>
              <a:t>Yahudiliğin nasıl bir “Yahudi kişiliği” </a:t>
            </a:r>
            <a:r>
              <a:rPr lang="tr-TR" dirty="0" err="1"/>
              <a:t>ongorduğu</a:t>
            </a:r>
            <a:r>
              <a:rPr lang="tr-TR" dirty="0"/>
              <a:t> ile alakalı bir durumdur. Toplumsal</a:t>
            </a:r>
          </a:p>
          <a:p>
            <a:r>
              <a:rPr lang="tr-TR" dirty="0"/>
              <a:t>barışın sağlanması, aile ortamında ve kendi </a:t>
            </a:r>
            <a:r>
              <a:rPr lang="tr-TR" dirty="0" err="1"/>
              <a:t>icinde</a:t>
            </a:r>
            <a:r>
              <a:rPr lang="tr-TR" dirty="0"/>
              <a:t> barış ve huzuru yakalamış bireyler</a:t>
            </a:r>
          </a:p>
          <a:p>
            <a:r>
              <a:rPr lang="tr-TR" dirty="0"/>
              <a:t>sayesinde </a:t>
            </a:r>
            <a:r>
              <a:rPr lang="tr-TR" dirty="0" err="1"/>
              <a:t>gercekleştirilebilecek</a:t>
            </a:r>
            <a:r>
              <a:rPr lang="tr-TR" dirty="0"/>
              <a:t> bir durumdur.</a:t>
            </a:r>
          </a:p>
        </p:txBody>
      </p:sp>
    </p:spTree>
    <p:extLst>
      <p:ext uri="{BB962C8B-B14F-4D97-AF65-F5344CB8AC3E}">
        <p14:creationId xmlns:p14="http://schemas.microsoft.com/office/powerpoint/2010/main" val="126533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</a:t>
            </a:r>
            <a:r>
              <a:rPr lang="tr-TR" dirty="0" err="1"/>
              <a:t>cercevede</a:t>
            </a:r>
            <a:r>
              <a:rPr lang="tr-TR" dirty="0"/>
              <a:t> Yahudilik, kendi </a:t>
            </a:r>
            <a:r>
              <a:rPr lang="tr-TR" dirty="0" smtClean="0"/>
              <a:t>içinde barış </a:t>
            </a:r>
            <a:r>
              <a:rPr lang="tr-TR" dirty="0"/>
              <a:t>ve huzuru yakalamış, Tanrı ile barışık bir Yahudi </a:t>
            </a:r>
            <a:r>
              <a:rPr lang="tr-TR" dirty="0" err="1"/>
              <a:t>icin</a:t>
            </a:r>
            <a:r>
              <a:rPr lang="tr-TR" dirty="0"/>
              <a:t> ne gibi </a:t>
            </a:r>
            <a:r>
              <a:rPr lang="tr-TR" dirty="0" err="1"/>
              <a:t>oğutler</a:t>
            </a:r>
            <a:r>
              <a:rPr lang="tr-TR" dirty="0"/>
              <a:t>, emirler </a:t>
            </a:r>
            <a:r>
              <a:rPr lang="tr-TR" dirty="0" smtClean="0"/>
              <a:t>ve yasaklar </a:t>
            </a:r>
            <a:r>
              <a:rPr lang="tr-TR" dirty="0"/>
              <a:t>ortaya koymaktadır? Bu sorunun cevabını net bir bicimde verebilmek </a:t>
            </a:r>
            <a:r>
              <a:rPr lang="tr-TR" dirty="0" err="1"/>
              <a:t>icin</a:t>
            </a:r>
            <a:r>
              <a:rPr lang="tr-TR" dirty="0"/>
              <a:t> “</a:t>
            </a:r>
            <a:r>
              <a:rPr lang="tr-TR" dirty="0" smtClean="0"/>
              <a:t>Tanrı </a:t>
            </a:r>
            <a:r>
              <a:rPr lang="tr-TR" dirty="0"/>
              <a:t>ile barışık birey” ve “kendi ile barışık birey” konularını ayrı ayrı </a:t>
            </a:r>
            <a:r>
              <a:rPr lang="tr-TR" dirty="0" smtClean="0"/>
              <a:t>değerlendirmek gerekmektedir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771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Tanrı ile Barışık Birey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Yahudilikte, bir Yahudi’nin Tanrı ile ilişkisini </a:t>
            </a:r>
            <a:r>
              <a:rPr lang="tr-TR" dirty="0" err="1"/>
              <a:t>duzenleyen</a:t>
            </a:r>
            <a:r>
              <a:rPr lang="tr-TR" dirty="0"/>
              <a:t> emirler “On Emir” </a:t>
            </a:r>
            <a:r>
              <a:rPr lang="tr-TR" dirty="0" smtClean="0"/>
              <a:t>ile başlamaktadır</a:t>
            </a:r>
            <a:r>
              <a:rPr lang="tr-TR" dirty="0"/>
              <a:t>. Tanrıya ortaksız bir şekilde inanmak, insan olarak bir Yahudi’nin </a:t>
            </a:r>
            <a:r>
              <a:rPr lang="tr-TR" dirty="0" smtClean="0"/>
              <a:t>ilk Ve </a:t>
            </a:r>
            <a:r>
              <a:rPr lang="tr-TR" dirty="0" err="1" smtClean="0"/>
              <a:t>oncelikli</a:t>
            </a:r>
            <a:r>
              <a:rPr lang="tr-TR" dirty="0" smtClean="0"/>
              <a:t> </a:t>
            </a:r>
            <a:r>
              <a:rPr lang="tr-TR" dirty="0" err="1"/>
              <a:t>gorevidir</a:t>
            </a:r>
            <a:r>
              <a:rPr lang="tr-TR" dirty="0" smtClean="0"/>
              <a:t>.</a:t>
            </a:r>
          </a:p>
          <a:p>
            <a:r>
              <a:rPr lang="tr-TR" dirty="0"/>
              <a:t>Tanrıya inanan bir bireyin, kendi </a:t>
            </a:r>
            <a:r>
              <a:rPr lang="tr-TR" dirty="0" err="1"/>
              <a:t>ic</a:t>
            </a:r>
            <a:r>
              <a:rPr lang="tr-TR" dirty="0"/>
              <a:t> huzurunu yakalayabilmesi, her şeye </a:t>
            </a:r>
            <a:r>
              <a:rPr lang="tr-TR" dirty="0" smtClean="0"/>
              <a:t>hakim olan </a:t>
            </a:r>
            <a:r>
              <a:rPr lang="tr-TR" dirty="0"/>
              <a:t>bu Tanrıya inanmak, </a:t>
            </a:r>
            <a:r>
              <a:rPr lang="tr-TR" dirty="0" err="1"/>
              <a:t>guvenmek</a:t>
            </a:r>
            <a:r>
              <a:rPr lang="tr-TR" dirty="0"/>
              <a:t>, onu sevmek ve saygı duymakla </a:t>
            </a:r>
            <a:r>
              <a:rPr lang="tr-TR" dirty="0" err="1" smtClean="0"/>
              <a:t>mumkun</a:t>
            </a:r>
            <a:r>
              <a:rPr lang="tr-TR" dirty="0"/>
              <a:t> </a:t>
            </a:r>
            <a:r>
              <a:rPr lang="tr-TR" dirty="0" smtClean="0"/>
              <a:t>olabilmektedir</a:t>
            </a:r>
            <a:r>
              <a:rPr lang="tr-TR" dirty="0"/>
              <a:t>. </a:t>
            </a:r>
            <a:r>
              <a:rPr lang="tr-TR" dirty="0" err="1"/>
              <a:t>Cunku</a:t>
            </a:r>
            <a:r>
              <a:rPr lang="tr-TR" dirty="0"/>
              <a:t> Yahudiliğe </a:t>
            </a:r>
            <a:r>
              <a:rPr lang="tr-TR" dirty="0" err="1"/>
              <a:t>gore</a:t>
            </a:r>
            <a:r>
              <a:rPr lang="tr-TR" dirty="0"/>
              <a:t> insan, Tanrının </a:t>
            </a:r>
            <a:r>
              <a:rPr lang="tr-TR" dirty="0" err="1"/>
              <a:t>cocuğudur</a:t>
            </a:r>
            <a:r>
              <a:rPr lang="tr-TR" dirty="0"/>
              <a:t> ve onun </a:t>
            </a:r>
            <a:r>
              <a:rPr lang="tr-TR" dirty="0" smtClean="0"/>
              <a:t>suretinde yaratılmıştır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7957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Kendi ile Barışık Birey ve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Yahudilik, insanı diğer </a:t>
            </a:r>
            <a:r>
              <a:rPr lang="tr-TR" dirty="0" err="1"/>
              <a:t>tum</a:t>
            </a:r>
            <a:r>
              <a:rPr lang="tr-TR" dirty="0"/>
              <a:t> canlılardan ustun </a:t>
            </a:r>
            <a:r>
              <a:rPr lang="tr-TR" dirty="0" err="1"/>
              <a:t>goren</a:t>
            </a:r>
            <a:r>
              <a:rPr lang="tr-TR" dirty="0"/>
              <a:t> bir anlayışa sahiptir. </a:t>
            </a:r>
            <a:r>
              <a:rPr lang="tr-TR" dirty="0" smtClean="0"/>
              <a:t>Nitekim Tanrı</a:t>
            </a:r>
            <a:r>
              <a:rPr lang="tr-TR" dirty="0"/>
              <a:t>, Adem’i kendi suretinde yaratarak bu durumu ortaya </a:t>
            </a:r>
            <a:r>
              <a:rPr lang="tr-TR" dirty="0" smtClean="0"/>
              <a:t>koymaktadır</a:t>
            </a:r>
          </a:p>
          <a:p>
            <a:r>
              <a:rPr lang="tr-TR" dirty="0" smtClean="0"/>
              <a:t>Bundan</a:t>
            </a:r>
            <a:r>
              <a:rPr lang="tr-TR" dirty="0"/>
              <a:t> </a:t>
            </a:r>
            <a:r>
              <a:rPr lang="tr-TR" dirty="0" smtClean="0"/>
              <a:t>dolayı </a:t>
            </a:r>
            <a:r>
              <a:rPr lang="tr-TR" dirty="0"/>
              <a:t>insanın, kendi değerinin ve onurunun farkında olması icap etmektedir</a:t>
            </a:r>
            <a:r>
              <a:rPr lang="tr-TR" dirty="0" smtClean="0"/>
              <a:t>.</a:t>
            </a:r>
          </a:p>
          <a:p>
            <a:r>
              <a:rPr lang="es-ES" dirty="0"/>
              <a:t>On Emirdeki emir ve yasaklar </a:t>
            </a:r>
            <a:r>
              <a:rPr lang="es-ES" dirty="0" smtClean="0"/>
              <a:t>çerçevesinde</a:t>
            </a:r>
            <a:r>
              <a:rPr lang="tr-TR" dirty="0" smtClean="0"/>
              <a:t> </a:t>
            </a:r>
            <a:r>
              <a:rPr lang="tr-TR" dirty="0" err="1" smtClean="0"/>
              <a:t>cizilen</a:t>
            </a:r>
            <a:r>
              <a:rPr lang="tr-TR" dirty="0" smtClean="0"/>
              <a:t> </a:t>
            </a:r>
            <a:r>
              <a:rPr lang="tr-TR" dirty="0"/>
              <a:t>kişilik </a:t>
            </a:r>
            <a:r>
              <a:rPr lang="tr-TR" dirty="0" err="1"/>
              <a:t>ozellikleri</a:t>
            </a:r>
            <a:r>
              <a:rPr lang="tr-TR" dirty="0"/>
              <a:t>, bu Yahudi tipinin en </a:t>
            </a:r>
            <a:r>
              <a:rPr lang="tr-TR" dirty="0" err="1"/>
              <a:t>oncelikli</a:t>
            </a:r>
            <a:r>
              <a:rPr lang="tr-TR" dirty="0"/>
              <a:t> </a:t>
            </a:r>
            <a:r>
              <a:rPr lang="tr-TR" dirty="0" err="1"/>
              <a:t>ozellikleri</a:t>
            </a:r>
            <a:r>
              <a:rPr lang="tr-TR" dirty="0"/>
              <a:t> </a:t>
            </a:r>
            <a:r>
              <a:rPr lang="tr-TR" dirty="0" smtClean="0"/>
              <a:t>arasındadır</a:t>
            </a:r>
            <a:endParaRPr lang="tr-TR" dirty="0"/>
          </a:p>
          <a:p>
            <a:r>
              <a:rPr lang="tr-TR" dirty="0" smtClean="0"/>
              <a:t>Kişi, bu </a:t>
            </a:r>
            <a:r>
              <a:rPr lang="tr-TR" dirty="0" err="1"/>
              <a:t>ozelliklerin</a:t>
            </a:r>
            <a:r>
              <a:rPr lang="tr-TR" dirty="0"/>
              <a:t> yanı sıra, </a:t>
            </a:r>
            <a:r>
              <a:rPr lang="tr-TR" i="1" dirty="0"/>
              <a:t>mütevazı, merhametli, yumuşak huylu, adil, sözünün </a:t>
            </a:r>
            <a:r>
              <a:rPr lang="tr-TR" i="1" dirty="0" smtClean="0"/>
              <a:t>eri, çalışkan</a:t>
            </a:r>
            <a:r>
              <a:rPr lang="tr-TR" i="1" dirty="0"/>
              <a:t>, yardım sever ve misafirperver olmak </a:t>
            </a:r>
            <a:r>
              <a:rPr lang="tr-TR" dirty="0"/>
              <a:t>gibi bir takım hasletlere de </a:t>
            </a:r>
            <a:r>
              <a:rPr lang="tr-TR" dirty="0" smtClean="0"/>
              <a:t>sahip </a:t>
            </a:r>
            <a:r>
              <a:rPr lang="tr-TR" dirty="0"/>
              <a:t>olmalıdır</a:t>
            </a:r>
          </a:p>
        </p:txBody>
      </p:sp>
    </p:spTree>
    <p:extLst>
      <p:ext uri="{BB962C8B-B14F-4D97-AF65-F5344CB8AC3E}">
        <p14:creationId xmlns:p14="http://schemas.microsoft.com/office/powerpoint/2010/main" val="1769019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Tevrattan</a:t>
            </a:r>
            <a:r>
              <a:rPr lang="tr-TR" dirty="0" smtClean="0"/>
              <a:t> Referans Bölümler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“</a:t>
            </a:r>
            <a:r>
              <a:rPr lang="tr-TR" dirty="0" err="1"/>
              <a:t>Soylediğin</a:t>
            </a:r>
            <a:r>
              <a:rPr lang="tr-TR" dirty="0"/>
              <a:t> evet, </a:t>
            </a:r>
            <a:r>
              <a:rPr lang="tr-TR" dirty="0" smtClean="0"/>
              <a:t>gerçek bir </a:t>
            </a:r>
            <a:r>
              <a:rPr lang="tr-TR" dirty="0"/>
              <a:t>evet olsun; </a:t>
            </a:r>
            <a:r>
              <a:rPr lang="tr-TR" dirty="0" err="1"/>
              <a:t>soylediğin</a:t>
            </a:r>
            <a:r>
              <a:rPr lang="tr-TR" dirty="0"/>
              <a:t> hayır, </a:t>
            </a:r>
            <a:r>
              <a:rPr lang="tr-TR" dirty="0" err="1"/>
              <a:t>gercek</a:t>
            </a:r>
            <a:r>
              <a:rPr lang="tr-TR" dirty="0"/>
              <a:t> bir hayır olsun (ve </a:t>
            </a:r>
            <a:r>
              <a:rPr lang="tr-TR" dirty="0" err="1"/>
              <a:t>sozunden</a:t>
            </a:r>
            <a:r>
              <a:rPr lang="tr-TR" dirty="0"/>
              <a:t> sapma</a:t>
            </a:r>
            <a:r>
              <a:rPr lang="tr-TR" dirty="0" smtClean="0"/>
              <a:t>).”</a:t>
            </a:r>
          </a:p>
          <a:p>
            <a:r>
              <a:rPr lang="tr-TR" dirty="0"/>
              <a:t>“… ve ağzınızdan </a:t>
            </a:r>
            <a:r>
              <a:rPr lang="tr-TR" dirty="0" err="1"/>
              <a:t>cıkanı</a:t>
            </a:r>
            <a:r>
              <a:rPr lang="tr-TR" dirty="0"/>
              <a:t> yapın</a:t>
            </a:r>
            <a:r>
              <a:rPr lang="tr-TR" dirty="0" smtClean="0"/>
              <a:t>”</a:t>
            </a:r>
          </a:p>
          <a:p>
            <a:r>
              <a:rPr lang="tr-TR" dirty="0"/>
              <a:t>“Bir adam Tanrı adına bir vaatte bulunduğunda ya </a:t>
            </a:r>
            <a:r>
              <a:rPr lang="tr-TR" dirty="0" smtClean="0"/>
              <a:t>da kendisine </a:t>
            </a:r>
            <a:r>
              <a:rPr lang="tr-TR" dirty="0"/>
              <a:t>bir yasak koymak </a:t>
            </a:r>
            <a:r>
              <a:rPr lang="tr-TR" dirty="0" err="1"/>
              <a:t>uzere</a:t>
            </a:r>
            <a:r>
              <a:rPr lang="tr-TR" dirty="0"/>
              <a:t> bir yemin ettiğinde, </a:t>
            </a:r>
            <a:r>
              <a:rPr lang="tr-TR" dirty="0" err="1"/>
              <a:t>sozunu</a:t>
            </a:r>
            <a:r>
              <a:rPr lang="tr-TR" dirty="0"/>
              <a:t> bozmamalı, ağzından </a:t>
            </a:r>
            <a:r>
              <a:rPr lang="tr-TR" dirty="0" smtClean="0"/>
              <a:t>çıkan her </a:t>
            </a:r>
            <a:r>
              <a:rPr lang="tr-TR" dirty="0"/>
              <a:t>şeye uygun davranmalıdır.”</a:t>
            </a:r>
          </a:p>
        </p:txBody>
      </p:sp>
    </p:spTree>
    <p:extLst>
      <p:ext uri="{BB962C8B-B14F-4D97-AF65-F5344CB8AC3E}">
        <p14:creationId xmlns:p14="http://schemas.microsoft.com/office/powerpoint/2010/main" val="3201212507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</TotalTime>
  <Words>352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Dilim</vt:lpstr>
      <vt:lpstr>Tevratta Bireysel Barış</vt:lpstr>
      <vt:lpstr>PowerPoint Sunusu</vt:lpstr>
      <vt:lpstr>Tanrı ile Barışık Birey</vt:lpstr>
      <vt:lpstr>Kendi ile Barışık Birey ve Özellikleri</vt:lpstr>
      <vt:lpstr>Tevrattan Referans Bölümler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şahin</dc:creator>
  <cp:lastModifiedBy>şahin</cp:lastModifiedBy>
  <cp:revision>5</cp:revision>
  <dcterms:created xsi:type="dcterms:W3CDTF">2019-04-13T16:09:52Z</dcterms:created>
  <dcterms:modified xsi:type="dcterms:W3CDTF">2019-04-15T08:39:23Z</dcterms:modified>
</cp:coreProperties>
</file>