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7"/>
  </p:notesMasterIdLst>
  <p:sldIdLst>
    <p:sldId id="1082" r:id="rId4"/>
    <p:sldId id="1198" r:id="rId5"/>
    <p:sldId id="1242" r:id="rId6"/>
    <p:sldId id="1243" r:id="rId7"/>
    <p:sldId id="1245" r:id="rId8"/>
    <p:sldId id="1244" r:id="rId9"/>
    <p:sldId id="1246" r:id="rId10"/>
    <p:sldId id="1247" r:id="rId11"/>
    <p:sldId id="1248" r:id="rId12"/>
    <p:sldId id="1249" r:id="rId13"/>
    <p:sldId id="1250" r:id="rId14"/>
    <p:sldId id="1251" r:id="rId15"/>
    <p:sldId id="1252" r:id="rId16"/>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63" d="100"/>
          <a:sy n="63" d="100"/>
        </p:scale>
        <p:origin x="1044" y="72"/>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2/25/2020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2/25/2020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2/25/2020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2/25/2020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2/25/2020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2/25/2020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2/25/2020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2/25/2020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sz="2400"/>
            </a:lvl1pPr>
          </a:lstStyle>
          <a:p>
            <a:r>
              <a:rPr lang="tr-TR" dirty="0"/>
              <a:t>Asıl başlık stili için tıklatın</a:t>
            </a:r>
          </a:p>
        </p:txBody>
      </p:sp>
      <p:sp>
        <p:nvSpPr>
          <p:cNvPr id="3" name="İçerik Yer Tutucusu 2"/>
          <p:cNvSpPr>
            <a:spLocks noGrp="1"/>
          </p:cNvSpPr>
          <p:nvPr>
            <p:ph idx="1"/>
          </p:nvPr>
        </p:nvSpPr>
        <p:spPr>
          <a:xfrm>
            <a:off x="1066800" y="1981200"/>
            <a:ext cx="7543800" cy="4114800"/>
          </a:xfrm>
          <a:prstGeom prst="rect">
            <a:avLst/>
          </a:prstGeom>
        </p:spPr>
        <p:txBody>
          <a:bodyPr/>
          <a:lstStyle>
            <a:lvl1pPr marL="2286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6858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11430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6002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20574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pPr>
              <a:defRPr/>
            </a:pPr>
            <a:endParaRPr lang="tr-TR"/>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pPr>
              <a:defRPr/>
            </a:pPr>
            <a:fld id="{67F7C0EF-15DE-425E-A602-6416008CF6C9}" type="slidenum">
              <a:rPr lang="tr-TR" altLang="tr-TR"/>
              <a:pPr>
                <a:defRPr/>
              </a:pPr>
              <a:t>‹#›</a:t>
            </a:fld>
            <a:endParaRPr lang="tr-TR" altLang="tr-TR"/>
          </a:p>
        </p:txBody>
      </p:sp>
    </p:spTree>
    <p:extLst>
      <p:ext uri="{BB962C8B-B14F-4D97-AF65-F5344CB8AC3E}">
        <p14:creationId xmlns:p14="http://schemas.microsoft.com/office/powerpoint/2010/main" val="404571477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2/25/2020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2/25/2020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2/25/2020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2/25/2020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2/25/2020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6"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766637"/>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442</a:t>
            </a: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Borçlar Hukuku (3-0)3</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a:latin typeface="Arial" panose="020B0604020202020204" pitchFamily="34" charset="0"/>
                <a:ea typeface="Times New Roman" panose="02020603050405020304" pitchFamily="18" charset="0"/>
                <a:cs typeface="Arial" panose="020B0604020202020204" pitchFamily="34" charset="0"/>
              </a:rPr>
              <a:t>Doç. Dr. Yıldız ABİK</a:t>
            </a:r>
          </a:p>
          <a:p>
            <a:pPr algn="ctr">
              <a:spcAft>
                <a:spcPts val="0"/>
              </a:spcAft>
            </a:pPr>
            <a:r>
              <a:rPr lang="tr-TR" sz="1600" dirty="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lgn="just">
              <a:spcBef>
                <a:spcPct val="20000"/>
              </a:spcBef>
              <a:buClr>
                <a:schemeClr val="accent1"/>
              </a:buClr>
            </a:pPr>
            <a:r>
              <a:rPr lang="tr-TR" sz="2400" dirty="0">
                <a:solidFill>
                  <a:schemeClr val="accent5">
                    <a:lumMod val="50000"/>
                  </a:schemeClr>
                </a:solidFill>
              </a:rPr>
              <a:t>	BORÇ İLİŞKİSİNİN HÜKÜMLERİ </a:t>
            </a:r>
            <a:br>
              <a:rPr lang="tr-TR" sz="2400" dirty="0">
                <a:solidFill>
                  <a:schemeClr val="accent5">
                    <a:lumMod val="50000"/>
                  </a:schemeClr>
                </a:solidFill>
              </a:rPr>
            </a:br>
            <a:r>
              <a:rPr lang="tr-TR" sz="2400" dirty="0">
                <a:solidFill>
                  <a:schemeClr val="accent5">
                    <a:lumMod val="50000"/>
                  </a:schemeClr>
                </a:solidFill>
              </a:rPr>
              <a:t> II. BORÇLARIN İFA EDİLEMEMESİ</a:t>
            </a:r>
            <a:br>
              <a:rPr lang="tr-TR" sz="2400" dirty="0">
                <a:solidFill>
                  <a:schemeClr val="accent5">
                    <a:lumMod val="50000"/>
                  </a:schemeClr>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3539430"/>
          </a:xfrm>
          <a:prstGeom prst="rect">
            <a:avLst/>
          </a:prstGeom>
        </p:spPr>
        <p:txBody>
          <a:bodyPr wrap="square">
            <a:spAutoFit/>
          </a:bodyPr>
          <a:lstStyle/>
          <a:p>
            <a:r>
              <a:rPr lang="tr-TR" sz="2400" b="1" dirty="0">
                <a:solidFill>
                  <a:schemeClr val="accent5"/>
                </a:solidFill>
              </a:rPr>
              <a:t>II.. </a:t>
            </a:r>
            <a:r>
              <a:rPr lang="tr-TR" sz="2000" b="1" dirty="0">
                <a:solidFill>
                  <a:schemeClr val="accent5"/>
                </a:solidFill>
              </a:rPr>
              <a:t>BORÇLARIN İFA EDİLEMEMESİ</a:t>
            </a:r>
          </a:p>
          <a:p>
            <a:r>
              <a:rPr lang="tr-TR" sz="2000" b="1" dirty="0">
                <a:solidFill>
                  <a:schemeClr val="accent5"/>
                </a:solidFill>
              </a:rPr>
              <a:t>A. TEMERRÜT</a:t>
            </a:r>
          </a:p>
          <a:p>
            <a:r>
              <a:rPr lang="tr-TR" sz="2000" b="1" dirty="0">
                <a:solidFill>
                  <a:schemeClr val="accent5"/>
                </a:solidFill>
              </a:rPr>
              <a:t>3. Borçlunun Temerrüdünün Sonuçları</a:t>
            </a:r>
            <a:endParaRPr lang="tr-TR" dirty="0"/>
          </a:p>
          <a:p>
            <a:pPr marL="342900" indent="-342900">
              <a:buFont typeface="Arial" panose="020B0604020202020204" pitchFamily="34" charset="0"/>
              <a:buChar char="•"/>
            </a:pPr>
            <a:r>
              <a:rPr lang="tr-TR" sz="2000" dirty="0"/>
              <a:t>a) Gecikme Tazminatı: Borcun zamanında ifa edilmemesi nedeniyle alacaklının uğradığı zararı borçlu gidermekle yükümlüdür. Fakat borçlu bu gecikmenin kendi kusurundan ileri gelmediğini ispatlarsa tazminattan kurtulur.</a:t>
            </a:r>
          </a:p>
          <a:p>
            <a:pPr marL="342900" indent="-342900">
              <a:buFont typeface="Arial" panose="020B0604020202020204" pitchFamily="34" charset="0"/>
              <a:buChar char="•"/>
            </a:pPr>
            <a:endParaRPr lang="tr-TR" sz="2000" dirty="0"/>
          </a:p>
          <a:p>
            <a:pPr marL="342900" indent="-342900">
              <a:buFont typeface="Arial" panose="020B0604020202020204" pitchFamily="34" charset="0"/>
              <a:buChar char="•"/>
            </a:pPr>
            <a:r>
              <a:rPr lang="tr-TR" sz="2000" dirty="0"/>
              <a:t>b) Kazadan Dolayı Sorumluluk: Borçlu temerrüdün devam ettiği sürede edime kazara gelen zararlardan da sorumludur. Borçlu temerrüde kendi kusuruyla düşmemiş olduğunu ve borcu zamanında ifa etmiş olsaydı bile yine de kazanın olacağını ispat ederse sorumluluktan kurtulur.</a:t>
            </a:r>
          </a:p>
        </p:txBody>
      </p:sp>
    </p:spTree>
    <p:extLst>
      <p:ext uri="{BB962C8B-B14F-4D97-AF65-F5344CB8AC3E}">
        <p14:creationId xmlns:p14="http://schemas.microsoft.com/office/powerpoint/2010/main" val="10527892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lgn="just">
              <a:spcBef>
                <a:spcPct val="20000"/>
              </a:spcBef>
              <a:buClr>
                <a:schemeClr val="accent1"/>
              </a:buClr>
            </a:pPr>
            <a:r>
              <a:rPr lang="tr-TR" sz="2400" dirty="0">
                <a:solidFill>
                  <a:schemeClr val="accent5">
                    <a:lumMod val="50000"/>
                  </a:schemeClr>
                </a:solidFill>
              </a:rPr>
              <a:t>	BORÇ İLİŞKİSİNİN HÜKÜMLERİ </a:t>
            </a:r>
            <a:br>
              <a:rPr lang="tr-TR" sz="2400" dirty="0">
                <a:solidFill>
                  <a:schemeClr val="accent5">
                    <a:lumMod val="50000"/>
                  </a:schemeClr>
                </a:solidFill>
              </a:rPr>
            </a:br>
            <a:r>
              <a:rPr lang="tr-TR" sz="2400" dirty="0">
                <a:solidFill>
                  <a:schemeClr val="accent5">
                    <a:lumMod val="50000"/>
                  </a:schemeClr>
                </a:solidFill>
              </a:rPr>
              <a:t> II. BORÇLARIN İFA EDİLEMEMESİ</a:t>
            </a:r>
            <a:br>
              <a:rPr lang="tr-TR" sz="2400" dirty="0">
                <a:solidFill>
                  <a:schemeClr val="accent5">
                    <a:lumMod val="50000"/>
                  </a:schemeClr>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3293209"/>
          </a:xfrm>
          <a:prstGeom prst="rect">
            <a:avLst/>
          </a:prstGeom>
        </p:spPr>
        <p:txBody>
          <a:bodyPr wrap="square">
            <a:spAutoFit/>
          </a:bodyPr>
          <a:lstStyle/>
          <a:p>
            <a:r>
              <a:rPr lang="tr-TR" sz="2400" b="1" dirty="0">
                <a:solidFill>
                  <a:schemeClr val="accent5"/>
                </a:solidFill>
              </a:rPr>
              <a:t>II.. </a:t>
            </a:r>
            <a:r>
              <a:rPr lang="tr-TR" sz="2000" b="1" dirty="0">
                <a:solidFill>
                  <a:schemeClr val="accent5"/>
                </a:solidFill>
              </a:rPr>
              <a:t>BORÇLARIN İFA EDİLEMEMESİ</a:t>
            </a:r>
          </a:p>
          <a:p>
            <a:r>
              <a:rPr lang="tr-TR" sz="2000" b="1" dirty="0">
                <a:solidFill>
                  <a:schemeClr val="accent5"/>
                </a:solidFill>
              </a:rPr>
              <a:t>A. TEMERRÜT</a:t>
            </a:r>
          </a:p>
          <a:p>
            <a:r>
              <a:rPr lang="tr-TR" sz="2000" b="1" dirty="0">
                <a:solidFill>
                  <a:schemeClr val="accent5"/>
                </a:solidFill>
              </a:rPr>
              <a:t>3. Borçlunun Temerrüdünün Sonuçları</a:t>
            </a:r>
          </a:p>
          <a:p>
            <a:pPr fontAlgn="base"/>
            <a:r>
              <a:rPr lang="tr-TR" b="1" dirty="0"/>
              <a:t>Para Borçlarındaki Özel Sonuçlar:</a:t>
            </a:r>
            <a:endParaRPr lang="tr-TR" dirty="0"/>
          </a:p>
          <a:p>
            <a:pPr marL="342900" indent="-342900" fontAlgn="base">
              <a:buAutoNum type="alphaLcParenR"/>
            </a:pPr>
            <a:r>
              <a:rPr lang="tr-TR" b="1" dirty="0"/>
              <a:t>Temerrüt faizi (gecikme faizi):</a:t>
            </a:r>
            <a:r>
              <a:rPr lang="tr-TR" dirty="0"/>
              <a:t> Para borcunun borçlusu temerrüde düşerse bu faizi ödemek zorundadır.</a:t>
            </a:r>
          </a:p>
          <a:p>
            <a:pPr marL="342900" indent="-342900" fontAlgn="base">
              <a:buAutoNum type="alphaLcParenR"/>
            </a:pPr>
            <a:r>
              <a:rPr lang="tr-TR" b="1" dirty="0"/>
              <a:t>Munzam zararın tazmini (ek zararın tazmini)</a:t>
            </a:r>
            <a:r>
              <a:rPr lang="tr-TR" dirty="0"/>
              <a:t>: Alacaklı borçlunun temerrüdü yüzünden temerrüt faizinden daha büyük bir zarara uğradığını ispat ederse borçlu, kusursuzluğunu ispat etmedikçe onun bu zararını gidermelidir.</a:t>
            </a:r>
          </a:p>
          <a:p>
            <a:pPr marL="342900" indent="-342900" fontAlgn="base">
              <a:buAutoNum type="alphaLcParenR"/>
            </a:pPr>
            <a:endParaRPr lang="tr-TR" dirty="0"/>
          </a:p>
          <a:p>
            <a:endParaRPr lang="tr-TR" dirty="0"/>
          </a:p>
        </p:txBody>
      </p:sp>
    </p:spTree>
    <p:extLst>
      <p:ext uri="{BB962C8B-B14F-4D97-AF65-F5344CB8AC3E}">
        <p14:creationId xmlns:p14="http://schemas.microsoft.com/office/powerpoint/2010/main" val="36380879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lgn="just">
              <a:spcBef>
                <a:spcPct val="20000"/>
              </a:spcBef>
              <a:buClr>
                <a:schemeClr val="accent1"/>
              </a:buClr>
            </a:pPr>
            <a:r>
              <a:rPr lang="tr-TR" sz="2400" dirty="0">
                <a:solidFill>
                  <a:schemeClr val="accent5">
                    <a:lumMod val="50000"/>
                  </a:schemeClr>
                </a:solidFill>
              </a:rPr>
              <a:t>	BORÇ İLİŞKİSİNİN HÜKÜMLERİ </a:t>
            </a:r>
            <a:br>
              <a:rPr lang="tr-TR" sz="2400" dirty="0">
                <a:solidFill>
                  <a:schemeClr val="accent5">
                    <a:lumMod val="50000"/>
                  </a:schemeClr>
                </a:solidFill>
              </a:rPr>
            </a:br>
            <a:r>
              <a:rPr lang="tr-TR" sz="2400" dirty="0">
                <a:solidFill>
                  <a:schemeClr val="accent5">
                    <a:lumMod val="50000"/>
                  </a:schemeClr>
                </a:solidFill>
              </a:rPr>
              <a:t> II. BORÇLARIN İFA EDİLEMEMESİ</a:t>
            </a:r>
            <a:br>
              <a:rPr lang="tr-TR" sz="2400" dirty="0">
                <a:solidFill>
                  <a:schemeClr val="accent5">
                    <a:lumMod val="50000"/>
                  </a:schemeClr>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4124206"/>
          </a:xfrm>
          <a:prstGeom prst="rect">
            <a:avLst/>
          </a:prstGeom>
        </p:spPr>
        <p:txBody>
          <a:bodyPr wrap="square">
            <a:spAutoFit/>
          </a:bodyPr>
          <a:lstStyle/>
          <a:p>
            <a:r>
              <a:rPr lang="tr-TR" sz="2400" b="1" dirty="0">
                <a:solidFill>
                  <a:schemeClr val="accent5"/>
                </a:solidFill>
              </a:rPr>
              <a:t>II.. </a:t>
            </a:r>
            <a:r>
              <a:rPr lang="tr-TR" sz="2000" b="1" dirty="0">
                <a:solidFill>
                  <a:schemeClr val="accent5"/>
                </a:solidFill>
              </a:rPr>
              <a:t>BORÇLARIN İFA EDİLEMEMESİ</a:t>
            </a:r>
          </a:p>
          <a:p>
            <a:r>
              <a:rPr lang="tr-TR" sz="2000" b="1" dirty="0">
                <a:solidFill>
                  <a:schemeClr val="accent5"/>
                </a:solidFill>
              </a:rPr>
              <a:t>A. TEMERRÜT</a:t>
            </a:r>
          </a:p>
          <a:p>
            <a:r>
              <a:rPr lang="tr-TR" sz="2000" b="1" dirty="0">
                <a:solidFill>
                  <a:schemeClr val="accent5"/>
                </a:solidFill>
              </a:rPr>
              <a:t>3. Borçlunun Temerrüdünün Sonuçları</a:t>
            </a:r>
          </a:p>
          <a:p>
            <a:pPr fontAlgn="base"/>
            <a:r>
              <a:rPr lang="tr-TR" b="1" dirty="0"/>
              <a:t>iki Tarafa Borç Yükleyen Sözleşmelerdeki Özel Sonuçlar:</a:t>
            </a:r>
            <a:r>
              <a:rPr lang="tr-TR" dirty="0"/>
              <a:t> </a:t>
            </a:r>
          </a:p>
          <a:p>
            <a:pPr marL="285750" indent="-285750" fontAlgn="base">
              <a:buFont typeface="Arial" panose="020B0604020202020204" pitchFamily="34" charset="0"/>
              <a:buChar char="•"/>
            </a:pPr>
            <a:r>
              <a:rPr lang="tr-TR" dirty="0"/>
              <a:t>Bu tür sözleşmelerde alacaklı borçluya önce kural olarak bir mehil (süre) verir. Sonra da kanunun kendisine tanıdığı seçimlik hakları kullanır. Alacaklının borçluya vereceği mehil uygun bir süre olmalıdır. Alacaklı bu süreyi hakime de tayin ettirebilir. Şu durumlarda ise mehil vermeye gerek yoktur:</a:t>
            </a:r>
          </a:p>
          <a:p>
            <a:pPr marL="285750" indent="-285750" fontAlgn="base">
              <a:buFont typeface="Arial" panose="020B0604020202020204" pitchFamily="34" charset="0"/>
              <a:buChar char="•"/>
            </a:pPr>
            <a:r>
              <a:rPr lang="tr-TR" dirty="0"/>
              <a:t>Sözleşmede kesin vade kararlaştırılmışsa,</a:t>
            </a:r>
          </a:p>
          <a:p>
            <a:pPr marL="285750" indent="-285750" fontAlgn="base">
              <a:buFont typeface="Arial" panose="020B0604020202020204" pitchFamily="34" charset="0"/>
              <a:buChar char="•"/>
            </a:pPr>
            <a:r>
              <a:rPr lang="tr-TR" dirty="0"/>
              <a:t>Borçlunun hal ve davranışlarından mehil vermenin faydasız olacağı anlaşılıyorsa,</a:t>
            </a:r>
          </a:p>
          <a:p>
            <a:pPr marL="285750" indent="-285750" fontAlgn="base">
              <a:buFont typeface="Arial" panose="020B0604020202020204" pitchFamily="34" charset="0"/>
              <a:buChar char="•"/>
            </a:pPr>
            <a:r>
              <a:rPr lang="tr-TR" dirty="0"/>
              <a:t>Borçlunun temerrüdü sonucu borcun ifası alacaklı için faydasız hale gelmişse.</a:t>
            </a:r>
          </a:p>
          <a:p>
            <a:pPr marL="285750" indent="-285750" fontAlgn="base">
              <a:buFont typeface="Arial" panose="020B0604020202020204" pitchFamily="34" charset="0"/>
              <a:buChar char="•"/>
            </a:pPr>
            <a:r>
              <a:rPr lang="tr-TR" dirty="0"/>
              <a:t>Kendisine verilen uygun süre içinde borçlu borcunu yerine getirmezse alacaklı şu seçimlik haklarından birini kullanabilir:</a:t>
            </a:r>
          </a:p>
          <a:p>
            <a:endParaRPr lang="tr-TR" dirty="0"/>
          </a:p>
        </p:txBody>
      </p:sp>
    </p:spTree>
    <p:extLst>
      <p:ext uri="{BB962C8B-B14F-4D97-AF65-F5344CB8AC3E}">
        <p14:creationId xmlns:p14="http://schemas.microsoft.com/office/powerpoint/2010/main" val="14044078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lgn="just">
              <a:spcBef>
                <a:spcPct val="20000"/>
              </a:spcBef>
              <a:buClr>
                <a:schemeClr val="accent1"/>
              </a:buClr>
            </a:pPr>
            <a:r>
              <a:rPr lang="tr-TR" sz="2400" dirty="0">
                <a:solidFill>
                  <a:schemeClr val="accent5">
                    <a:lumMod val="50000"/>
                  </a:schemeClr>
                </a:solidFill>
              </a:rPr>
              <a:t>	BORÇ İLİŞKİSİNİN HÜKÜMLERİ </a:t>
            </a:r>
            <a:br>
              <a:rPr lang="tr-TR" sz="2400" dirty="0">
                <a:solidFill>
                  <a:schemeClr val="accent5">
                    <a:lumMod val="50000"/>
                  </a:schemeClr>
                </a:solidFill>
              </a:rPr>
            </a:br>
            <a:r>
              <a:rPr lang="tr-TR" sz="2400" dirty="0">
                <a:solidFill>
                  <a:schemeClr val="accent5">
                    <a:lumMod val="50000"/>
                  </a:schemeClr>
                </a:solidFill>
              </a:rPr>
              <a:t> II. BORÇLARIN İFA EDİLEMEMESİ</a:t>
            </a:r>
            <a:br>
              <a:rPr lang="tr-TR" sz="2400" dirty="0">
                <a:solidFill>
                  <a:schemeClr val="accent5">
                    <a:lumMod val="50000"/>
                  </a:schemeClr>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3570208"/>
          </a:xfrm>
          <a:prstGeom prst="rect">
            <a:avLst/>
          </a:prstGeom>
        </p:spPr>
        <p:txBody>
          <a:bodyPr wrap="square">
            <a:spAutoFit/>
          </a:bodyPr>
          <a:lstStyle/>
          <a:p>
            <a:r>
              <a:rPr lang="tr-TR" sz="2400" b="1" dirty="0">
                <a:solidFill>
                  <a:schemeClr val="accent5"/>
                </a:solidFill>
              </a:rPr>
              <a:t>II.. </a:t>
            </a:r>
            <a:r>
              <a:rPr lang="tr-TR" sz="2000" b="1" dirty="0">
                <a:solidFill>
                  <a:schemeClr val="accent5"/>
                </a:solidFill>
              </a:rPr>
              <a:t>BORÇLARIN İFA EDİLEMEMESİ</a:t>
            </a:r>
          </a:p>
          <a:p>
            <a:r>
              <a:rPr lang="tr-TR" sz="2000" b="1" dirty="0">
                <a:solidFill>
                  <a:schemeClr val="accent5"/>
                </a:solidFill>
              </a:rPr>
              <a:t>A. TEMERRÜT</a:t>
            </a:r>
          </a:p>
          <a:p>
            <a:r>
              <a:rPr lang="tr-TR" sz="2000" b="1" dirty="0">
                <a:solidFill>
                  <a:schemeClr val="accent5"/>
                </a:solidFill>
              </a:rPr>
              <a:t>3. Borçlunun Temerrüdünün Sonuçları</a:t>
            </a:r>
          </a:p>
          <a:p>
            <a:pPr fontAlgn="base"/>
            <a:r>
              <a:rPr lang="tr-TR" b="1" dirty="0"/>
              <a:t>iki Tarafa Borç Yükleyen Sözleşmelerdeki Özel Sonuçlar:</a:t>
            </a:r>
            <a:r>
              <a:rPr lang="tr-TR" dirty="0"/>
              <a:t> </a:t>
            </a:r>
          </a:p>
          <a:p>
            <a:r>
              <a:rPr lang="tr-TR" dirty="0" err="1"/>
              <a:t>aa</a:t>
            </a:r>
            <a:r>
              <a:rPr lang="tr-TR" dirty="0"/>
              <a:t>) Aynen ifa + gecikme tazminatı: Alacaklı bu yola mehil vermeden de gidebilir.</a:t>
            </a:r>
          </a:p>
          <a:p>
            <a:endParaRPr lang="tr-TR" dirty="0"/>
          </a:p>
          <a:p>
            <a:r>
              <a:rPr lang="tr-TR" dirty="0" err="1"/>
              <a:t>bb</a:t>
            </a:r>
            <a:r>
              <a:rPr lang="tr-TR" dirty="0"/>
              <a:t>) Aynen ifadan vazgeçerek müspet zararının tazminini istemek</a:t>
            </a:r>
          </a:p>
          <a:p>
            <a:endParaRPr lang="tr-TR" dirty="0"/>
          </a:p>
          <a:p>
            <a:r>
              <a:rPr lang="tr-TR" dirty="0"/>
              <a:t>cc) Sözleşmeyi fesih ve menfi zararının tazmini: Borçlu kusursuzluğunu ispat ederek menfi zararı ödemekten kurtulabilir. Menfi zarar; sözleşmenin geçersiz olması nedeniyle uğranılan </a:t>
            </a:r>
            <a:r>
              <a:rPr lang="tr-TR" dirty="0" err="1"/>
              <a:t>zarardır.Alacaklı</a:t>
            </a:r>
            <a:r>
              <a:rPr lang="tr-TR" dirty="0"/>
              <a:t> ikinci veya üçüncü seçimlik haklarını kullanmak istiyorsa bunu derhal borçluya bildirmek zorundadır.</a:t>
            </a:r>
          </a:p>
        </p:txBody>
      </p:sp>
    </p:spTree>
    <p:extLst>
      <p:ext uri="{BB962C8B-B14F-4D97-AF65-F5344CB8AC3E}">
        <p14:creationId xmlns:p14="http://schemas.microsoft.com/office/powerpoint/2010/main" val="24735167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0" y="1453499"/>
            <a:ext cx="9144000" cy="4290405"/>
          </a:xfrm>
          <a:prstGeom prst="rect">
            <a:avLst/>
          </a:prstGeom>
        </p:spPr>
        <p:txBody>
          <a:bodyPr wrap="square">
            <a:spAutoFit/>
          </a:bodyPr>
          <a:lstStyle/>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	</a:t>
            </a:r>
          </a:p>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11. HAFTA</a:t>
            </a:r>
          </a:p>
          <a:p>
            <a:pPr marL="0" lvl="1" algn="just">
              <a:spcBef>
                <a:spcPct val="20000"/>
              </a:spcBef>
              <a:buClr>
                <a:schemeClr val="accent1"/>
              </a:buClr>
            </a:pPr>
            <a:r>
              <a:rPr lang="tr-TR" sz="2400" b="1" dirty="0">
                <a:solidFill>
                  <a:srgbClr val="C00000"/>
                </a:solidFill>
                <a:latin typeface="Arial" panose="020B0604020202020204" pitchFamily="34" charset="0"/>
                <a:cs typeface="Arial" panose="020B0604020202020204" pitchFamily="34" charset="0"/>
              </a:rPr>
              <a:t> 		BORÇ İLİŞKİSİNİN HÜKÜMLERİ </a:t>
            </a:r>
          </a:p>
          <a:p>
            <a:pPr marL="0" lvl="1" algn="just">
              <a:spcBef>
                <a:spcPct val="20000"/>
              </a:spcBef>
              <a:buClr>
                <a:schemeClr val="accent1"/>
              </a:buClr>
            </a:pPr>
            <a:r>
              <a:rPr lang="tr-TR" sz="2400" b="1" dirty="0">
                <a:solidFill>
                  <a:srgbClr val="C00000"/>
                </a:solidFill>
                <a:latin typeface="Arial" panose="020B0604020202020204" pitchFamily="34" charset="0"/>
                <a:cs typeface="Arial" panose="020B0604020202020204" pitchFamily="34" charset="0"/>
              </a:rPr>
              <a:t> I. BORÇLARIN İFASI</a:t>
            </a:r>
          </a:p>
          <a:p>
            <a:pPr marL="0" lvl="1" algn="just">
              <a:spcBef>
                <a:spcPct val="20000"/>
              </a:spcBef>
              <a:buClr>
                <a:schemeClr val="accent1"/>
              </a:buClr>
            </a:pPr>
            <a:r>
              <a:rPr lang="tr-TR" sz="2400" b="1" dirty="0">
                <a:solidFill>
                  <a:srgbClr val="C00000"/>
                </a:solidFill>
                <a:latin typeface="Arial" panose="020B0604020202020204" pitchFamily="34" charset="0"/>
                <a:cs typeface="Arial" panose="020B0604020202020204" pitchFamily="34" charset="0"/>
              </a:rPr>
              <a:t>II.BORÇLARIN İFA EDİLEMEMESİ</a:t>
            </a:r>
          </a:p>
          <a:p>
            <a:pPr marL="0" lvl="1" algn="just">
              <a:spcBef>
                <a:spcPct val="20000"/>
              </a:spcBef>
              <a:buClr>
                <a:schemeClr val="accent1"/>
              </a:buClr>
            </a:pPr>
            <a:endParaRPr lang="tr-TR" sz="2400" b="1" dirty="0">
              <a:solidFill>
                <a:srgbClr val="C00000"/>
              </a:solidFill>
              <a:latin typeface="Arial" panose="020B0604020202020204" pitchFamily="34" charset="0"/>
              <a:cs typeface="Arial" panose="020B0604020202020204" pitchFamily="34" charset="0"/>
            </a:endParaRPr>
          </a:p>
          <a:p>
            <a:pPr marL="0" lvl="1" algn="just">
              <a:spcBef>
                <a:spcPct val="20000"/>
              </a:spcBef>
              <a:buClr>
                <a:schemeClr val="accent1"/>
              </a:buClr>
            </a:pPr>
            <a:endParaRPr lang="tr-TR" sz="2400" b="1" dirty="0">
              <a:solidFill>
                <a:srgbClr val="C00000"/>
              </a:solidFill>
              <a:latin typeface="Arial" panose="020B0604020202020204" pitchFamily="34" charset="0"/>
              <a:cs typeface="Arial" panose="020B0604020202020204" pitchFamily="34" charset="0"/>
            </a:endParaRPr>
          </a:p>
          <a:p>
            <a:pPr marL="0" lvl="1" algn="just">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813096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lgn="just">
              <a:spcBef>
                <a:spcPct val="20000"/>
              </a:spcBef>
              <a:buClr>
                <a:schemeClr val="accent1"/>
              </a:buClr>
            </a:pPr>
            <a:r>
              <a:rPr lang="tr-TR" sz="2400" dirty="0">
                <a:solidFill>
                  <a:schemeClr val="accent5">
                    <a:lumMod val="50000"/>
                  </a:schemeClr>
                </a:solidFill>
              </a:rPr>
              <a:t>	BORÇ İLİŞKİSİNİN HÜKÜMLERİ </a:t>
            </a:r>
            <a:br>
              <a:rPr lang="tr-TR" sz="2400" dirty="0">
                <a:solidFill>
                  <a:schemeClr val="accent5">
                    <a:lumMod val="50000"/>
                  </a:schemeClr>
                </a:solidFill>
              </a:rPr>
            </a:br>
            <a:r>
              <a:rPr lang="tr-TR" sz="2400" dirty="0">
                <a:solidFill>
                  <a:schemeClr val="accent5">
                    <a:lumMod val="50000"/>
                  </a:schemeClr>
                </a:solidFill>
              </a:rPr>
              <a:t> I. BORÇLARIN İFASI</a:t>
            </a: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2677656"/>
          </a:xfrm>
          <a:prstGeom prst="rect">
            <a:avLst/>
          </a:prstGeom>
        </p:spPr>
        <p:txBody>
          <a:bodyPr wrap="square">
            <a:spAutoFit/>
          </a:bodyPr>
          <a:lstStyle/>
          <a:p>
            <a:r>
              <a:rPr lang="tr-TR" sz="2400" b="1" dirty="0">
                <a:solidFill>
                  <a:schemeClr val="accent5"/>
                </a:solidFill>
              </a:rPr>
              <a:t>I. BORÇLARIN İFASI</a:t>
            </a:r>
          </a:p>
          <a:p>
            <a:pPr marL="342900" indent="-342900">
              <a:buFont typeface="Arial" panose="020B0604020202020204" pitchFamily="34" charset="0"/>
              <a:buChar char="•"/>
            </a:pPr>
            <a:r>
              <a:rPr lang="tr-TR" sz="2400" dirty="0"/>
              <a:t>İfa borç ilişkisini sona erdiren ve borçlunun borcunu sözleşmeye uygun olarak yerine getirmesini (usulüne uygun ifa) ifade eden bir kavramdır. Borcun konusu ne ise ifa da kural olarak o konuya ilişkin olmalıdır. Fakat ifa yerine edim olarak borcun konusu olan şeyden başka bir şey alacaklıya önerilir ve alacaklı tarafından da kabul edilirse  ifa gerçekleşmiş sayılır. Buna </a:t>
            </a:r>
            <a:r>
              <a:rPr lang="tr-TR" sz="2400" dirty="0">
                <a:solidFill>
                  <a:schemeClr val="accent5">
                    <a:lumMod val="50000"/>
                  </a:schemeClr>
                </a:solidFill>
              </a:rPr>
              <a:t>ifa yerine geçen edim </a:t>
            </a:r>
            <a:r>
              <a:rPr lang="tr-TR" sz="2400" dirty="0"/>
              <a:t>denir.</a:t>
            </a:r>
            <a:endParaRPr lang="tr-TR" sz="2400" b="1" dirty="0">
              <a:solidFill>
                <a:schemeClr val="accent5"/>
              </a:solidFill>
            </a:endParaRPr>
          </a:p>
        </p:txBody>
      </p:sp>
    </p:spTree>
    <p:extLst>
      <p:ext uri="{BB962C8B-B14F-4D97-AF65-F5344CB8AC3E}">
        <p14:creationId xmlns:p14="http://schemas.microsoft.com/office/powerpoint/2010/main" val="35029506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lgn="just">
              <a:spcBef>
                <a:spcPct val="20000"/>
              </a:spcBef>
              <a:buClr>
                <a:schemeClr val="accent1"/>
              </a:buClr>
            </a:pPr>
            <a:r>
              <a:rPr lang="tr-TR" sz="2400" dirty="0">
                <a:solidFill>
                  <a:schemeClr val="accent5">
                    <a:lumMod val="50000"/>
                  </a:schemeClr>
                </a:solidFill>
              </a:rPr>
              <a:t>	BORÇ İLİŞKİSİNİN HÜKÜMLERİ </a:t>
            </a:r>
            <a:br>
              <a:rPr lang="tr-TR" sz="2400" dirty="0">
                <a:solidFill>
                  <a:schemeClr val="accent5">
                    <a:lumMod val="50000"/>
                  </a:schemeClr>
                </a:solidFill>
              </a:rPr>
            </a:br>
            <a:r>
              <a:rPr lang="tr-TR" sz="2400" dirty="0">
                <a:solidFill>
                  <a:schemeClr val="accent5">
                    <a:lumMod val="50000"/>
                  </a:schemeClr>
                </a:solidFill>
              </a:rPr>
              <a:t> I. BORÇLARIN İFASI</a:t>
            </a: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3539430"/>
          </a:xfrm>
          <a:prstGeom prst="rect">
            <a:avLst/>
          </a:prstGeom>
        </p:spPr>
        <p:txBody>
          <a:bodyPr wrap="square">
            <a:spAutoFit/>
          </a:bodyPr>
          <a:lstStyle/>
          <a:p>
            <a:r>
              <a:rPr lang="tr-TR" sz="2400" b="1" dirty="0">
                <a:solidFill>
                  <a:schemeClr val="accent5"/>
                </a:solidFill>
              </a:rPr>
              <a:t>I. </a:t>
            </a:r>
            <a:r>
              <a:rPr lang="tr-TR" sz="2000" b="1" dirty="0">
                <a:solidFill>
                  <a:schemeClr val="accent5"/>
                </a:solidFill>
              </a:rPr>
              <a:t>BORÇLARIN İFASI</a:t>
            </a:r>
          </a:p>
          <a:p>
            <a:pPr marL="342900" indent="-342900">
              <a:buFont typeface="Arial" panose="020B0604020202020204" pitchFamily="34" charset="0"/>
              <a:buChar char="•"/>
            </a:pPr>
            <a:r>
              <a:rPr lang="tr-TR" sz="2000" dirty="0">
                <a:solidFill>
                  <a:schemeClr val="accent5">
                    <a:lumMod val="50000"/>
                  </a:schemeClr>
                </a:solidFill>
              </a:rPr>
              <a:t>İfa amacıyla yapılan edimde ise</a:t>
            </a:r>
            <a:r>
              <a:rPr lang="tr-TR" sz="2000" dirty="0"/>
              <a:t>; alacaklıya borcun konusu olan şeyden başka bir şey teklif edilmekte alacaklının da kabulüyle söz konusu şey paraya çevrilmekte ve borç çevrilen miktar uyarınca sona ermektedir. </a:t>
            </a:r>
          </a:p>
          <a:p>
            <a:pPr marL="342900" indent="-342900">
              <a:buFont typeface="Arial" panose="020B0604020202020204" pitchFamily="34" charset="0"/>
              <a:buChar char="•"/>
            </a:pPr>
            <a:r>
              <a:rPr lang="tr-TR" sz="2000" dirty="0"/>
              <a:t>Borcun bizzat borçlu tarafından ifa edilmesinde alacaklının bir menfaati bulunmadıkça borçlu borcunu bizzat ifa etmek zorunda değildir. </a:t>
            </a:r>
          </a:p>
          <a:p>
            <a:pPr marL="342900" indent="-342900">
              <a:buFont typeface="Arial" panose="020B0604020202020204" pitchFamily="34" charset="0"/>
              <a:buChar char="•"/>
            </a:pPr>
            <a:r>
              <a:rPr lang="tr-TR" sz="2000" dirty="0"/>
              <a:t>Şayet borcun tamamı muaccel olmuşsa (vadesi gelmişse)  ve herhangi bir uyuşmazlık da bulunmuyorsa bu durumda alacaklı kısmi ifayı kabul etmek zorunda değildir. </a:t>
            </a:r>
          </a:p>
          <a:p>
            <a:pPr marL="342900" indent="-342900">
              <a:buFont typeface="Arial" panose="020B0604020202020204" pitchFamily="34" charset="0"/>
              <a:buChar char="•"/>
            </a:pPr>
            <a:r>
              <a:rPr lang="tr-TR" sz="2000" dirty="0"/>
              <a:t>Bu kuralın aksi sözleşme ile kararlaştırılabilir. Sözleşmede belirtilmemiş olsa bile hakkaniyet gereğince de kısmi ifa söz konusu olabilir.</a:t>
            </a:r>
            <a:endParaRPr lang="tr-TR" sz="2000" b="1" dirty="0">
              <a:solidFill>
                <a:schemeClr val="accent5"/>
              </a:solidFill>
            </a:endParaRPr>
          </a:p>
        </p:txBody>
      </p:sp>
    </p:spTree>
    <p:extLst>
      <p:ext uri="{BB962C8B-B14F-4D97-AF65-F5344CB8AC3E}">
        <p14:creationId xmlns:p14="http://schemas.microsoft.com/office/powerpoint/2010/main" val="14287148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lgn="just">
              <a:spcBef>
                <a:spcPct val="20000"/>
              </a:spcBef>
              <a:buClr>
                <a:schemeClr val="accent1"/>
              </a:buClr>
            </a:pPr>
            <a:r>
              <a:rPr lang="tr-TR" sz="2400" dirty="0">
                <a:solidFill>
                  <a:schemeClr val="accent5">
                    <a:lumMod val="50000"/>
                  </a:schemeClr>
                </a:solidFill>
              </a:rPr>
              <a:t>	BORÇ İLİŞKİSİNİN HÜKÜMLERİ </a:t>
            </a:r>
            <a:br>
              <a:rPr lang="tr-TR" sz="2400" dirty="0">
                <a:solidFill>
                  <a:schemeClr val="accent5">
                    <a:lumMod val="50000"/>
                  </a:schemeClr>
                </a:solidFill>
              </a:rPr>
            </a:br>
            <a:r>
              <a:rPr lang="tr-TR" sz="2400" dirty="0">
                <a:solidFill>
                  <a:schemeClr val="accent5">
                    <a:lumMod val="50000"/>
                  </a:schemeClr>
                </a:solidFill>
              </a:rPr>
              <a:t> I. BORÇLARIN İFASI</a:t>
            </a: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4770537"/>
          </a:xfrm>
          <a:prstGeom prst="rect">
            <a:avLst/>
          </a:prstGeom>
        </p:spPr>
        <p:txBody>
          <a:bodyPr wrap="square">
            <a:spAutoFit/>
          </a:bodyPr>
          <a:lstStyle/>
          <a:p>
            <a:r>
              <a:rPr lang="tr-TR" sz="2400" b="1" dirty="0">
                <a:solidFill>
                  <a:schemeClr val="accent5"/>
                </a:solidFill>
              </a:rPr>
              <a:t>I. </a:t>
            </a:r>
            <a:r>
              <a:rPr lang="tr-TR" sz="2000" b="1" dirty="0">
                <a:solidFill>
                  <a:schemeClr val="accent5"/>
                </a:solidFill>
              </a:rPr>
              <a:t>BORÇLARIN İFASI</a:t>
            </a:r>
          </a:p>
          <a:p>
            <a:pPr marL="457200" indent="-457200">
              <a:buAutoNum type="alphaUcPeriod"/>
            </a:pPr>
            <a:r>
              <a:rPr lang="tr-TR" sz="2000" b="1" dirty="0">
                <a:solidFill>
                  <a:schemeClr val="accent5"/>
                </a:solidFill>
              </a:rPr>
              <a:t>Seçimlik Borç-Seçimlik Yetki</a:t>
            </a:r>
          </a:p>
          <a:p>
            <a:pPr marL="457200" indent="-457200">
              <a:buAutoNum type="alphaLcPeriod"/>
            </a:pPr>
            <a:r>
              <a:rPr lang="tr-TR" sz="2000" b="1" dirty="0">
                <a:solidFill>
                  <a:schemeClr val="accent5"/>
                </a:solidFill>
              </a:rPr>
              <a:t>Seçimlik Borç</a:t>
            </a:r>
          </a:p>
          <a:p>
            <a:pPr marL="342900" indent="-342900">
              <a:buFont typeface="Arial" panose="020B0604020202020204" pitchFamily="34" charset="0"/>
              <a:buChar char="•"/>
            </a:pPr>
            <a:r>
              <a:rPr lang="tr-TR" sz="2000" dirty="0"/>
              <a:t>Birden çok edimi içermekle beraber, borçlunun bunlar arasından seçeceği bir tek edimi yerine getirmekle yükümlü olduğu borca seçimlik borç denir. Seçim hakkı kural olarak borçluya aittir. Bu hak, tek taraflı, varması gerekli irade beyanıyla kullanılan değiştirici yenilik doğuran bir haktır.</a:t>
            </a:r>
          </a:p>
          <a:p>
            <a:r>
              <a:rPr lang="tr-TR" sz="2000" b="1" dirty="0">
                <a:solidFill>
                  <a:schemeClr val="accent5"/>
                </a:solidFill>
              </a:rPr>
              <a:t>b. Seçimlik Yetki</a:t>
            </a:r>
          </a:p>
          <a:p>
            <a:pPr marL="342900" indent="-342900">
              <a:buFont typeface="Arial" panose="020B0604020202020204" pitchFamily="34" charset="0"/>
              <a:buChar char="•"/>
            </a:pPr>
            <a:r>
              <a:rPr lang="tr-TR" sz="2000" dirty="0"/>
              <a:t>Seçimlik yetkide ise, sözleşmenin yapıldığı anda kesin olarak belirlenmiş ve borçlanılmış bir tek asli edim vardır. Fakat borçlu, tarafların anlaşmalarına veya alacaklının sonradan verdiği yetkiye göre, asıl edim yerine başka bir edimi (yedek veya ikame edim) yerine getirebilir. Seçimlik yetki, kanundan veya taraf iradelerinden doğabilir. Kanundan doğan seçimlik yetkiye ör. aynen ödeme kaydı bulunmayan yabancı para borcunun borçlusu, vadede borcunu yabancı para ile ifa edebileceği gibi, o paranın TL karşılığı üzerinden de borcunu ifa edebilir.</a:t>
            </a:r>
          </a:p>
        </p:txBody>
      </p:sp>
    </p:spTree>
    <p:extLst>
      <p:ext uri="{BB962C8B-B14F-4D97-AF65-F5344CB8AC3E}">
        <p14:creationId xmlns:p14="http://schemas.microsoft.com/office/powerpoint/2010/main" val="6807030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lgn="just">
              <a:spcBef>
                <a:spcPct val="20000"/>
              </a:spcBef>
              <a:buClr>
                <a:schemeClr val="accent1"/>
              </a:buClr>
            </a:pPr>
            <a:r>
              <a:rPr lang="tr-TR" sz="2400" dirty="0">
                <a:solidFill>
                  <a:schemeClr val="accent5">
                    <a:lumMod val="50000"/>
                  </a:schemeClr>
                </a:solidFill>
              </a:rPr>
              <a:t>	BORÇ İLİŞKİSİNİN HÜKÜMLERİ </a:t>
            </a:r>
            <a:br>
              <a:rPr lang="tr-TR" sz="2400" dirty="0">
                <a:solidFill>
                  <a:schemeClr val="accent5">
                    <a:lumMod val="50000"/>
                  </a:schemeClr>
                </a:solidFill>
              </a:rPr>
            </a:br>
            <a:r>
              <a:rPr lang="tr-TR" sz="2400" dirty="0">
                <a:solidFill>
                  <a:schemeClr val="accent5">
                    <a:lumMod val="50000"/>
                  </a:schemeClr>
                </a:solidFill>
              </a:rPr>
              <a:t> I. BORÇLARIN İFASI</a:t>
            </a: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4124206"/>
          </a:xfrm>
          <a:prstGeom prst="rect">
            <a:avLst/>
          </a:prstGeom>
        </p:spPr>
        <p:txBody>
          <a:bodyPr wrap="square">
            <a:spAutoFit/>
          </a:bodyPr>
          <a:lstStyle/>
          <a:p>
            <a:r>
              <a:rPr lang="tr-TR" sz="2400" b="1" dirty="0">
                <a:solidFill>
                  <a:schemeClr val="accent5"/>
                </a:solidFill>
              </a:rPr>
              <a:t>I. </a:t>
            </a:r>
            <a:r>
              <a:rPr lang="tr-TR" sz="2000" b="1" dirty="0">
                <a:solidFill>
                  <a:schemeClr val="accent5"/>
                </a:solidFill>
              </a:rPr>
              <a:t>BORÇLARIN İFASI</a:t>
            </a:r>
          </a:p>
          <a:p>
            <a:r>
              <a:rPr lang="tr-TR" sz="2000" b="1" dirty="0">
                <a:solidFill>
                  <a:schemeClr val="accent5"/>
                </a:solidFill>
              </a:rPr>
              <a:t>B. İfa Yeri</a:t>
            </a:r>
          </a:p>
          <a:p>
            <a:pPr marL="342900" indent="-342900">
              <a:buFont typeface="Arial" panose="020B0604020202020204" pitchFamily="34" charset="0"/>
              <a:buChar char="•"/>
            </a:pPr>
            <a:endParaRPr lang="tr-TR" dirty="0"/>
          </a:p>
          <a:p>
            <a:pPr marL="342900" indent="-342900">
              <a:buFont typeface="Arial" panose="020B0604020202020204" pitchFamily="34" charset="0"/>
              <a:buChar char="•"/>
            </a:pPr>
            <a:r>
              <a:rPr lang="tr-TR" sz="2000" dirty="0"/>
              <a:t>İfa yeri taraflarca serbestçe belirlenebilir. Taraflar ifa yerini belirlememişlerse Borçlar Kanunu’nun ifa yerine ilişkin tamamlayıcı hükümleri uygulanır</a:t>
            </a:r>
          </a:p>
          <a:p>
            <a:pPr marL="342900" indent="-342900">
              <a:buFont typeface="Arial" panose="020B0604020202020204" pitchFamily="34" charset="0"/>
              <a:buChar char="•"/>
            </a:pPr>
            <a:r>
              <a:rPr lang="tr-TR" sz="2000" dirty="0"/>
              <a:t> </a:t>
            </a:r>
            <a:r>
              <a:rPr lang="tr-TR" sz="2000" b="1" dirty="0"/>
              <a:t>Para borçları</a:t>
            </a:r>
            <a:r>
              <a:rPr lang="tr-TR" sz="2000" dirty="0"/>
              <a:t> ifa zamanında </a:t>
            </a:r>
            <a:r>
              <a:rPr lang="tr-TR" sz="2000" b="1" dirty="0"/>
              <a:t>alacaklının ikametgahının bulunduğu yerde ifa edilir</a:t>
            </a:r>
            <a:r>
              <a:rPr lang="tr-TR" sz="2000" dirty="0"/>
              <a:t>.</a:t>
            </a:r>
          </a:p>
          <a:p>
            <a:pPr marL="342900" indent="-342900">
              <a:buFont typeface="Arial" panose="020B0604020202020204" pitchFamily="34" charset="0"/>
              <a:buChar char="•"/>
            </a:pPr>
            <a:r>
              <a:rPr lang="tr-TR" sz="2000" dirty="0"/>
              <a:t>Bu borçlara götürülecek borç denir. Fakat kıymetli evrakta ise borcun ifa yeri borçlunun ikametgahının bulunduğu yerdir.</a:t>
            </a:r>
          </a:p>
          <a:p>
            <a:pPr marL="342900" indent="-342900">
              <a:buFont typeface="Arial" panose="020B0604020202020204" pitchFamily="34" charset="0"/>
              <a:buChar char="•"/>
            </a:pPr>
            <a:r>
              <a:rPr lang="tr-TR" sz="2000" b="1" dirty="0"/>
              <a:t>Cins borçları</a:t>
            </a:r>
            <a:r>
              <a:rPr lang="tr-TR" sz="2000" dirty="0"/>
              <a:t> ise doğdukları anda </a:t>
            </a:r>
            <a:r>
              <a:rPr lang="tr-TR" sz="2000" b="1" dirty="0"/>
              <a:t>borçlunun ikametgahının bulunduğu yerde ifa</a:t>
            </a:r>
            <a:r>
              <a:rPr lang="tr-TR" sz="2000" dirty="0"/>
              <a:t> edilirler. Bu borçlara da </a:t>
            </a:r>
            <a:r>
              <a:rPr lang="tr-TR" sz="2000" b="1" dirty="0"/>
              <a:t>aranacak borçlar</a:t>
            </a:r>
            <a:r>
              <a:rPr lang="tr-TR" sz="2000" dirty="0"/>
              <a:t> denir. </a:t>
            </a:r>
          </a:p>
          <a:p>
            <a:pPr marL="342900" indent="-342900">
              <a:buFont typeface="Arial" panose="020B0604020202020204" pitchFamily="34" charset="0"/>
              <a:buChar char="•"/>
            </a:pPr>
            <a:r>
              <a:rPr lang="tr-TR" sz="2000" dirty="0" err="1"/>
              <a:t>ins</a:t>
            </a:r>
            <a:r>
              <a:rPr lang="tr-TR" sz="2000" dirty="0"/>
              <a:t> borcu; türüyle veya sayı, tartı veya ölçü ile benzerlerinden ayırt edilebilen şeylere ilişkin borçtur (Üzüm ,</a:t>
            </a:r>
            <a:r>
              <a:rPr lang="tr-TR" sz="2000" dirty="0" err="1"/>
              <a:t>kömür.pirinç</a:t>
            </a:r>
            <a:r>
              <a:rPr lang="tr-TR" sz="2000" dirty="0"/>
              <a:t> gibi) . Cins borçları (nevi-tür-çeşit borçları) o türden şeylerin yeryüzünde bulunduğu sürece ortadan kalkmaz.</a:t>
            </a:r>
          </a:p>
        </p:txBody>
      </p:sp>
    </p:spTree>
    <p:extLst>
      <p:ext uri="{BB962C8B-B14F-4D97-AF65-F5344CB8AC3E}">
        <p14:creationId xmlns:p14="http://schemas.microsoft.com/office/powerpoint/2010/main" val="13898985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lgn="just">
              <a:spcBef>
                <a:spcPct val="20000"/>
              </a:spcBef>
              <a:buClr>
                <a:schemeClr val="accent1"/>
              </a:buClr>
            </a:pPr>
            <a:r>
              <a:rPr lang="tr-TR" sz="2400" dirty="0">
                <a:solidFill>
                  <a:schemeClr val="accent5">
                    <a:lumMod val="50000"/>
                  </a:schemeClr>
                </a:solidFill>
              </a:rPr>
              <a:t>	BORÇ İLİŞKİSİNİN HÜKÜMLERİ </a:t>
            </a:r>
            <a:br>
              <a:rPr lang="tr-TR" sz="2400" dirty="0">
                <a:solidFill>
                  <a:schemeClr val="accent5">
                    <a:lumMod val="50000"/>
                  </a:schemeClr>
                </a:solidFill>
              </a:rPr>
            </a:br>
            <a:r>
              <a:rPr lang="tr-TR" sz="2400" dirty="0">
                <a:solidFill>
                  <a:schemeClr val="accent5">
                    <a:lumMod val="50000"/>
                  </a:schemeClr>
                </a:solidFill>
              </a:rPr>
              <a:t> I. BORÇLARIN İFASI</a:t>
            </a: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4431983"/>
          </a:xfrm>
          <a:prstGeom prst="rect">
            <a:avLst/>
          </a:prstGeom>
        </p:spPr>
        <p:txBody>
          <a:bodyPr wrap="square">
            <a:spAutoFit/>
          </a:bodyPr>
          <a:lstStyle/>
          <a:p>
            <a:r>
              <a:rPr lang="tr-TR" sz="2400" b="1" dirty="0">
                <a:solidFill>
                  <a:schemeClr val="accent5"/>
                </a:solidFill>
              </a:rPr>
              <a:t>I. </a:t>
            </a:r>
            <a:r>
              <a:rPr lang="tr-TR" sz="2000" b="1" dirty="0">
                <a:solidFill>
                  <a:schemeClr val="accent5"/>
                </a:solidFill>
              </a:rPr>
              <a:t>BORÇLARIN İFASI</a:t>
            </a:r>
          </a:p>
          <a:p>
            <a:r>
              <a:rPr lang="tr-TR" sz="2000" b="1" dirty="0">
                <a:solidFill>
                  <a:schemeClr val="accent5"/>
                </a:solidFill>
              </a:rPr>
              <a:t>C. İfa Zamanı</a:t>
            </a:r>
          </a:p>
          <a:p>
            <a:pPr marL="342900" indent="-342900">
              <a:buFont typeface="Arial" panose="020B0604020202020204" pitchFamily="34" charset="0"/>
              <a:buChar char="•"/>
            </a:pPr>
            <a:endParaRPr lang="tr-TR" dirty="0"/>
          </a:p>
          <a:p>
            <a:pPr marL="342900" indent="-342900">
              <a:buFont typeface="Arial" panose="020B0604020202020204" pitchFamily="34" charset="0"/>
              <a:buChar char="•"/>
            </a:pPr>
            <a:r>
              <a:rPr lang="tr-TR" sz="2000" dirty="0"/>
              <a:t>Borcun ifa edilmesi gereken ana denir. </a:t>
            </a:r>
          </a:p>
          <a:p>
            <a:pPr marL="342900" indent="-342900">
              <a:buFont typeface="Arial" panose="020B0604020202020204" pitchFamily="34" charset="0"/>
              <a:buChar char="•"/>
            </a:pPr>
            <a:r>
              <a:rPr lang="tr-TR" sz="2000" dirty="0"/>
              <a:t>Kural olarak her borç doğduğu anda muaccel olur yani ifası istenebilir. Taraflar borcun ifasını bir süreye bağlayabilirler. Bu tür borçlara müeccel borç (süreye bağlanmış borç) denir. </a:t>
            </a:r>
          </a:p>
          <a:p>
            <a:pPr marL="342900" indent="-342900">
              <a:buFont typeface="Arial" panose="020B0604020202020204" pitchFamily="34" charset="0"/>
              <a:buChar char="•"/>
            </a:pPr>
            <a:r>
              <a:rPr lang="tr-TR" sz="2000" dirty="0"/>
              <a:t>Müeccel borç vadesi geldiğinde muaccel olur. Vade olarak bir ayın başı, ortası veya sonu belirlenmişse bundan ayın 1., 15. ve sonuncu günü anlaşılır. </a:t>
            </a:r>
          </a:p>
          <a:p>
            <a:pPr marL="342900" indent="-342900">
              <a:buFont typeface="Arial" panose="020B0604020202020204" pitchFamily="34" charset="0"/>
              <a:buChar char="•"/>
            </a:pPr>
            <a:r>
              <a:rPr lang="tr-TR" sz="2000" dirty="0"/>
              <a:t>Vade pazar veya kanunen tatil olan bir güne rastlarsa kendiliğinden bugünü izleyen ve tatil olmayan ilk güne geçer. Borç vadede iş saatleri içinde ifa edilmelidir. Bu sebepledir ki alacaklı iş saatleri dışındaki ifayı kabul etmek zorunda değildir.  Aksi kararlaştırılmamışsa borçlu borcunu vadeden önceden ifa edebilir. Fakat bu sebeple indirim talep edemez..</a:t>
            </a:r>
          </a:p>
        </p:txBody>
      </p:sp>
    </p:spTree>
    <p:extLst>
      <p:ext uri="{BB962C8B-B14F-4D97-AF65-F5344CB8AC3E}">
        <p14:creationId xmlns:p14="http://schemas.microsoft.com/office/powerpoint/2010/main" val="15688289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lgn="just">
              <a:spcBef>
                <a:spcPct val="20000"/>
              </a:spcBef>
              <a:buClr>
                <a:schemeClr val="accent1"/>
              </a:buClr>
            </a:pPr>
            <a:r>
              <a:rPr lang="tr-TR" sz="2400" dirty="0">
                <a:solidFill>
                  <a:schemeClr val="accent5">
                    <a:lumMod val="50000"/>
                  </a:schemeClr>
                </a:solidFill>
              </a:rPr>
              <a:t>	BORÇ İLİŞKİSİNİN HÜKÜMLERİ </a:t>
            </a:r>
            <a:br>
              <a:rPr lang="tr-TR" sz="2400" dirty="0">
                <a:solidFill>
                  <a:schemeClr val="accent5">
                    <a:lumMod val="50000"/>
                  </a:schemeClr>
                </a:solidFill>
              </a:rPr>
            </a:br>
            <a:r>
              <a:rPr lang="tr-TR" sz="2400" dirty="0">
                <a:solidFill>
                  <a:schemeClr val="accent5">
                    <a:lumMod val="50000"/>
                  </a:schemeClr>
                </a:solidFill>
              </a:rPr>
              <a:t> II. BORÇLARIN İFA EDİLEMEMESİ</a:t>
            </a:r>
            <a:br>
              <a:rPr lang="tr-TR" sz="2400" dirty="0">
                <a:solidFill>
                  <a:schemeClr val="accent5">
                    <a:lumMod val="50000"/>
                  </a:schemeClr>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2739211"/>
          </a:xfrm>
          <a:prstGeom prst="rect">
            <a:avLst/>
          </a:prstGeom>
        </p:spPr>
        <p:txBody>
          <a:bodyPr wrap="square">
            <a:spAutoFit/>
          </a:bodyPr>
          <a:lstStyle/>
          <a:p>
            <a:r>
              <a:rPr lang="tr-TR" sz="2400" b="1" dirty="0">
                <a:solidFill>
                  <a:schemeClr val="accent5"/>
                </a:solidFill>
              </a:rPr>
              <a:t>II.. </a:t>
            </a:r>
            <a:r>
              <a:rPr lang="tr-TR" sz="2000" b="1" dirty="0">
                <a:solidFill>
                  <a:schemeClr val="accent5"/>
                </a:solidFill>
              </a:rPr>
              <a:t>BORÇLARIN İFA EDİLEMEMESİ</a:t>
            </a:r>
          </a:p>
          <a:p>
            <a:r>
              <a:rPr lang="tr-TR" sz="2000" b="1" dirty="0">
                <a:solidFill>
                  <a:schemeClr val="accent5"/>
                </a:solidFill>
              </a:rPr>
              <a:t>A. TEMERRÜT</a:t>
            </a:r>
          </a:p>
          <a:p>
            <a:r>
              <a:rPr lang="tr-TR" sz="2000" b="1" dirty="0">
                <a:solidFill>
                  <a:schemeClr val="accent5"/>
                </a:solidFill>
              </a:rPr>
              <a:t>1. Alacaklı Temerrüdü</a:t>
            </a:r>
            <a:endParaRPr lang="tr-TR" dirty="0"/>
          </a:p>
          <a:p>
            <a:pPr marL="342900" indent="-342900">
              <a:buFont typeface="Arial" panose="020B0604020202020204" pitchFamily="34" charset="0"/>
              <a:buChar char="•"/>
            </a:pPr>
            <a:r>
              <a:rPr lang="tr-TR" dirty="0"/>
              <a:t>Alacaklının kendisine sunulan edimi haklı bir sebep olmaksızın reddetmesidir. </a:t>
            </a:r>
          </a:p>
          <a:p>
            <a:pPr marL="342900" indent="-342900">
              <a:buFont typeface="Arial" panose="020B0604020202020204" pitchFamily="34" charset="0"/>
              <a:buChar char="•"/>
            </a:pPr>
            <a:r>
              <a:rPr lang="tr-TR" dirty="0"/>
              <a:t>Kusurlu olmasına gerek yoktur. </a:t>
            </a:r>
          </a:p>
          <a:p>
            <a:pPr marL="342900" indent="-342900">
              <a:buFont typeface="Arial" panose="020B0604020202020204" pitchFamily="34" charset="0"/>
              <a:buChar char="•"/>
            </a:pPr>
            <a:r>
              <a:rPr lang="tr-TR" dirty="0"/>
              <a:t>Alacaklının temerrüdü kural olarak borcu sona erdirmez. Borcun konusu bir şeyin teslimiyse alacaklının temerrüdü halinde borçlu, hasar ve giderleri alacaklıya ait olmak üzere, vereceği şeyi tevdi ederek borcundan kurtulabilir. </a:t>
            </a:r>
          </a:p>
          <a:p>
            <a:pPr marL="342900" indent="-342900">
              <a:buFont typeface="Arial" panose="020B0604020202020204" pitchFamily="34" charset="0"/>
              <a:buChar char="•"/>
            </a:pPr>
            <a:r>
              <a:rPr lang="tr-TR" dirty="0"/>
              <a:t>Malın tevdi yerini ifa yerindeki hakim belirler.</a:t>
            </a:r>
            <a:endParaRPr lang="tr-TR" sz="2000" dirty="0"/>
          </a:p>
        </p:txBody>
      </p:sp>
    </p:spTree>
    <p:extLst>
      <p:ext uri="{BB962C8B-B14F-4D97-AF65-F5344CB8AC3E}">
        <p14:creationId xmlns:p14="http://schemas.microsoft.com/office/powerpoint/2010/main" val="38181402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40BB6-2BAE-4AA1-9AA6-5986F41C1E1F}"/>
              </a:ext>
            </a:extLst>
          </p:cNvPr>
          <p:cNvSpPr>
            <a:spLocks noGrp="1"/>
          </p:cNvSpPr>
          <p:nvPr>
            <p:ph type="title"/>
          </p:nvPr>
        </p:nvSpPr>
        <p:spPr/>
        <p:txBody>
          <a:bodyPr/>
          <a:lstStyle/>
          <a:p>
            <a:pPr marL="0" lvl="1" algn="just">
              <a:spcBef>
                <a:spcPct val="20000"/>
              </a:spcBef>
              <a:buClr>
                <a:schemeClr val="accent1"/>
              </a:buClr>
            </a:pPr>
            <a:r>
              <a:rPr lang="tr-TR" sz="2400" dirty="0">
                <a:solidFill>
                  <a:schemeClr val="accent5">
                    <a:lumMod val="50000"/>
                  </a:schemeClr>
                </a:solidFill>
              </a:rPr>
              <a:t>	BORÇ İLİŞKİSİNİN HÜKÜMLERİ </a:t>
            </a:r>
            <a:br>
              <a:rPr lang="tr-TR" sz="2400" dirty="0">
                <a:solidFill>
                  <a:schemeClr val="accent5">
                    <a:lumMod val="50000"/>
                  </a:schemeClr>
                </a:solidFill>
              </a:rPr>
            </a:br>
            <a:r>
              <a:rPr lang="tr-TR" sz="2400" dirty="0">
                <a:solidFill>
                  <a:schemeClr val="accent5">
                    <a:lumMod val="50000"/>
                  </a:schemeClr>
                </a:solidFill>
              </a:rPr>
              <a:t> II. BORÇLARIN İFA EDİLEMEMESİ</a:t>
            </a:r>
            <a:br>
              <a:rPr lang="tr-TR" sz="2400" dirty="0">
                <a:solidFill>
                  <a:schemeClr val="accent5">
                    <a:lumMod val="50000"/>
                  </a:schemeClr>
                </a:solidFill>
              </a:rPr>
            </a:br>
            <a:br>
              <a:rPr lang="tr-TR" sz="2400" dirty="0">
                <a:solidFill>
                  <a:srgbClr val="C00000"/>
                </a:solidFill>
              </a:rPr>
            </a:br>
            <a:br>
              <a:rPr lang="tr-TR" sz="2400" dirty="0">
                <a:solidFill>
                  <a:srgbClr val="0070C0"/>
                </a:solidFill>
              </a:rPr>
            </a:br>
            <a:br>
              <a:rPr lang="tr-TR" sz="2400" dirty="0">
                <a:solidFill>
                  <a:srgbClr val="0070C0"/>
                </a:solidFill>
              </a:rPr>
            </a:br>
            <a:endParaRPr lang="tr-TR" dirty="0">
              <a:solidFill>
                <a:srgbClr val="0070C0"/>
              </a:solidFill>
            </a:endParaRPr>
          </a:p>
        </p:txBody>
      </p:sp>
      <p:sp>
        <p:nvSpPr>
          <p:cNvPr id="4" name="Alt Bilgi Yer Tutucusu 3">
            <a:extLst>
              <a:ext uri="{FF2B5EF4-FFF2-40B4-BE49-F238E27FC236}">
                <a16:creationId xmlns:a16="http://schemas.microsoft.com/office/drawing/2014/main" id="{7DFE819B-B147-406B-8A99-CE58CE8CD566}"/>
              </a:ext>
            </a:extLst>
          </p:cNvPr>
          <p:cNvSpPr>
            <a:spLocks noGrp="1"/>
          </p:cNvSpPr>
          <p:nvPr>
            <p:ph type="ftr" sz="quarter" idx="11"/>
          </p:nvPr>
        </p:nvSpPr>
        <p:spPr/>
        <p:txBody>
          <a:bodyPr/>
          <a:lstStyle/>
          <a:p>
            <a:pPr>
              <a:defRPr/>
            </a:pPr>
            <a:endParaRPr lang="tr-TR"/>
          </a:p>
        </p:txBody>
      </p:sp>
      <p:sp>
        <p:nvSpPr>
          <p:cNvPr id="5" name="Dikdörtgen 4">
            <a:extLst>
              <a:ext uri="{FF2B5EF4-FFF2-40B4-BE49-F238E27FC236}">
                <a16:creationId xmlns:a16="http://schemas.microsoft.com/office/drawing/2014/main" id="{F0D4E474-6705-496D-AF5A-A986B6583DD4}"/>
              </a:ext>
            </a:extLst>
          </p:cNvPr>
          <p:cNvSpPr/>
          <p:nvPr/>
        </p:nvSpPr>
        <p:spPr>
          <a:xfrm>
            <a:off x="146108" y="782965"/>
            <a:ext cx="8431619" cy="738664"/>
          </a:xfrm>
          <a:prstGeom prst="rect">
            <a:avLst/>
          </a:prstGeom>
        </p:spPr>
        <p:txBody>
          <a:bodyPr wrap="square">
            <a:spAutoFit/>
          </a:bodyPr>
          <a:lstStyle/>
          <a:p>
            <a:endParaRPr lang="tr-TR" sz="2400" b="1" dirty="0">
              <a:solidFill>
                <a:schemeClr val="accent5">
                  <a:lumMod val="75000"/>
                </a:schemeClr>
              </a:solidFill>
            </a:endParaRPr>
          </a:p>
          <a:p>
            <a:endParaRPr lang="tr-TR" dirty="0"/>
          </a:p>
        </p:txBody>
      </p:sp>
      <p:sp>
        <p:nvSpPr>
          <p:cNvPr id="3" name="Dikdörtgen 2">
            <a:extLst>
              <a:ext uri="{FF2B5EF4-FFF2-40B4-BE49-F238E27FC236}">
                <a16:creationId xmlns:a16="http://schemas.microsoft.com/office/drawing/2014/main" id="{87E72014-6632-4A86-B7BF-DA0162969C2C}"/>
              </a:ext>
            </a:extLst>
          </p:cNvPr>
          <p:cNvSpPr/>
          <p:nvPr/>
        </p:nvSpPr>
        <p:spPr>
          <a:xfrm>
            <a:off x="0" y="1152297"/>
            <a:ext cx="8997892" cy="3785652"/>
          </a:xfrm>
          <a:prstGeom prst="rect">
            <a:avLst/>
          </a:prstGeom>
        </p:spPr>
        <p:txBody>
          <a:bodyPr wrap="square">
            <a:spAutoFit/>
          </a:bodyPr>
          <a:lstStyle/>
          <a:p>
            <a:r>
              <a:rPr lang="tr-TR" sz="2400" b="1" dirty="0">
                <a:solidFill>
                  <a:schemeClr val="accent5"/>
                </a:solidFill>
              </a:rPr>
              <a:t>II.. </a:t>
            </a:r>
            <a:r>
              <a:rPr lang="tr-TR" sz="2000" b="1" dirty="0">
                <a:solidFill>
                  <a:schemeClr val="accent5"/>
                </a:solidFill>
              </a:rPr>
              <a:t>BORÇLARIN İFA EDİLEMEMESİ</a:t>
            </a:r>
          </a:p>
          <a:p>
            <a:r>
              <a:rPr lang="tr-TR" sz="2000" b="1" dirty="0">
                <a:solidFill>
                  <a:schemeClr val="accent5"/>
                </a:solidFill>
              </a:rPr>
              <a:t>A. TEMERRÜT</a:t>
            </a:r>
          </a:p>
          <a:p>
            <a:r>
              <a:rPr lang="tr-TR" sz="2000" b="1" dirty="0">
                <a:solidFill>
                  <a:schemeClr val="accent5"/>
                </a:solidFill>
              </a:rPr>
              <a:t>2. Borçlunun Temerrüdü</a:t>
            </a:r>
            <a:endParaRPr lang="tr-TR" dirty="0"/>
          </a:p>
          <a:p>
            <a:pPr marL="342900" indent="-342900">
              <a:buFont typeface="Arial" panose="020B0604020202020204" pitchFamily="34" charset="0"/>
              <a:buChar char="•"/>
            </a:pPr>
            <a:r>
              <a:rPr lang="tr-TR" dirty="0"/>
              <a:t> İfası halen mümkün olan muaccel bir borcun borçlu tarafından zamanında yerine getirilmemesidir. Şartları:</a:t>
            </a:r>
          </a:p>
          <a:p>
            <a:pPr marL="342900" indent="-342900">
              <a:buFont typeface="Arial" panose="020B0604020202020204" pitchFamily="34" charset="0"/>
              <a:buChar char="•"/>
            </a:pPr>
            <a:r>
              <a:rPr lang="tr-TR" sz="2000" dirty="0"/>
              <a:t>Borcun muaccel olması</a:t>
            </a:r>
          </a:p>
          <a:p>
            <a:pPr marL="342900" indent="-342900">
              <a:buFont typeface="Arial" panose="020B0604020202020204" pitchFamily="34" charset="0"/>
              <a:buChar char="•"/>
            </a:pPr>
            <a:r>
              <a:rPr lang="tr-TR" sz="2000" dirty="0"/>
              <a:t> İhtar :Borçlunun temerrüdü için alacaklının borçluya kural olarak bir ihtarda bulunması gerekir. İhtar şekle tabi olmayan borçluyu gecikmiş olarak da olsa ifaya davet etme anlamı taşıyan varması gerekli bir irade beyanıdır. Fakat tacirler arasında yapılacak ihtarların noter vasıtasıyla veya iadeli taahhütlü mektupla veya telgrafla yapılması şarttır.</a:t>
            </a:r>
          </a:p>
          <a:p>
            <a:pPr marL="342900" indent="-342900">
              <a:buFont typeface="Arial" panose="020B0604020202020204" pitchFamily="34" charset="0"/>
              <a:buChar char="•"/>
            </a:pPr>
            <a:endParaRPr lang="tr-TR" sz="2000" dirty="0"/>
          </a:p>
        </p:txBody>
      </p:sp>
    </p:spTree>
    <p:extLst>
      <p:ext uri="{BB962C8B-B14F-4D97-AF65-F5344CB8AC3E}">
        <p14:creationId xmlns:p14="http://schemas.microsoft.com/office/powerpoint/2010/main" val="21317671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13246</TotalTime>
  <Words>1255</Words>
  <Application>Microsoft Office PowerPoint</Application>
  <PresentationFormat>Ekran Gösterisi (4:3)</PresentationFormat>
  <Paragraphs>93</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3</vt:i4>
      </vt:variant>
      <vt:variant>
        <vt:lpstr>Slayt Başlıkları</vt:lpstr>
      </vt:variant>
      <vt:variant>
        <vt:i4>13</vt:i4>
      </vt:variant>
    </vt:vector>
  </HeadingPairs>
  <TitlesOfParts>
    <vt:vector size="19" baseType="lpstr">
      <vt:lpstr>Arial</vt:lpstr>
      <vt:lpstr>Calibri</vt:lpstr>
      <vt:lpstr>Wingdings</vt:lpstr>
      <vt:lpstr>ekonomi</vt:lpstr>
      <vt:lpstr>1_Rics</vt:lpstr>
      <vt:lpstr>h.t.</vt:lpstr>
      <vt:lpstr>PowerPoint Sunusu</vt:lpstr>
      <vt:lpstr>PowerPoint Sunusu</vt:lpstr>
      <vt:lpstr> BORÇ İLİŞKİSİNİN HÜKÜMLERİ   I. BORÇLARIN İFASI   </vt:lpstr>
      <vt:lpstr> BORÇ İLİŞKİSİNİN HÜKÜMLERİ   I. BORÇLARIN İFASI   </vt:lpstr>
      <vt:lpstr> BORÇ İLİŞKİSİNİN HÜKÜMLERİ   I. BORÇLARIN İFASI   </vt:lpstr>
      <vt:lpstr> BORÇ İLİŞKİSİNİN HÜKÜMLERİ   I. BORÇLARIN İFASI   </vt:lpstr>
      <vt:lpstr> BORÇ İLİŞKİSİNİN HÜKÜMLERİ   I. BORÇLARIN İFASI   </vt:lpstr>
      <vt:lpstr> BORÇ İLİŞKİSİNİN HÜKÜMLERİ   II. BORÇLARIN İFA EDİLEMEMESİ    </vt:lpstr>
      <vt:lpstr> BORÇ İLİŞKİSİNİN HÜKÜMLERİ   II. BORÇLARIN İFA EDİLEMEMESİ    </vt:lpstr>
      <vt:lpstr> BORÇ İLİŞKİSİNİN HÜKÜMLERİ   II. BORÇLARIN İFA EDİLEMEMESİ    </vt:lpstr>
      <vt:lpstr> BORÇ İLİŞKİSİNİN HÜKÜMLERİ   II. BORÇLARIN İFA EDİLEMEMESİ    </vt:lpstr>
      <vt:lpstr> BORÇ İLİŞKİSİNİN HÜKÜMLERİ   II. BORÇLARIN İFA EDİLEMEMESİ    </vt:lpstr>
      <vt:lpstr> BORÇ İLİŞKİSİNİN HÜKÜMLERİ   II. BORÇLARIN İFA EDİLEMEMESİ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seher bagaç</cp:lastModifiedBy>
  <cp:revision>906</cp:revision>
  <cp:lastPrinted>2016-10-24T07:53:35Z</cp:lastPrinted>
  <dcterms:created xsi:type="dcterms:W3CDTF">2016-09-18T09:35:24Z</dcterms:created>
  <dcterms:modified xsi:type="dcterms:W3CDTF">2020-02-24T22:15:14Z</dcterms:modified>
</cp:coreProperties>
</file>