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-17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32DE9-9893-D747-A427-3FB2CCA21C9A}" type="datetimeFigureOut">
              <a:rPr lang="en-US" smtClean="0"/>
              <a:t>27.02.18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CDB3CD8-F0F4-924E-A494-AFBE37C28E5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32DE9-9893-D747-A427-3FB2CCA21C9A}" type="datetimeFigureOut">
              <a:rPr lang="en-US" smtClean="0"/>
              <a:t>27.02.18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3CD8-F0F4-924E-A494-AFBE37C28E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32DE9-9893-D747-A427-3FB2CCA21C9A}" type="datetimeFigureOut">
              <a:rPr lang="en-US" smtClean="0"/>
              <a:t>27.02.18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3CD8-F0F4-924E-A494-AFBE37C28E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32DE9-9893-D747-A427-3FB2CCA21C9A}" type="datetimeFigureOut">
              <a:rPr lang="en-US" smtClean="0"/>
              <a:t>27.02.18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3CD8-F0F4-924E-A494-AFBE37C28E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32DE9-9893-D747-A427-3FB2CCA21C9A}" type="datetimeFigureOut">
              <a:rPr lang="en-US" smtClean="0"/>
              <a:t>27.02.18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3CD8-F0F4-924E-A494-AFBE37C28E5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32DE9-9893-D747-A427-3FB2CCA21C9A}" type="datetimeFigureOut">
              <a:rPr lang="en-US" smtClean="0"/>
              <a:t>27.02.18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3CD8-F0F4-924E-A494-AFBE37C28E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32DE9-9893-D747-A427-3FB2CCA21C9A}" type="datetimeFigureOut">
              <a:rPr lang="en-US" smtClean="0"/>
              <a:t>27.02.18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3CD8-F0F4-924E-A494-AFBE37C28E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32DE9-9893-D747-A427-3FB2CCA21C9A}" type="datetimeFigureOut">
              <a:rPr lang="en-US" smtClean="0"/>
              <a:t>27.02.18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3CD8-F0F4-924E-A494-AFBE37C28E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32DE9-9893-D747-A427-3FB2CCA21C9A}" type="datetimeFigureOut">
              <a:rPr lang="en-US" smtClean="0"/>
              <a:t>27.02.18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3CD8-F0F4-924E-A494-AFBE37C28E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32DE9-9893-D747-A427-3FB2CCA21C9A}" type="datetimeFigureOut">
              <a:rPr lang="en-US" smtClean="0"/>
              <a:t>27.02.18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3CD8-F0F4-924E-A494-AFBE37C28E5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32DE9-9893-D747-A427-3FB2CCA21C9A}" type="datetimeFigureOut">
              <a:rPr lang="en-US" smtClean="0"/>
              <a:t>27.02.18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B3CD8-F0F4-924E-A494-AFBE37C28E5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B432DE9-9893-D747-A427-3FB2CCA21C9A}" type="datetimeFigureOut">
              <a:rPr lang="en-US" smtClean="0"/>
              <a:t>27.02.18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CDB3CD8-F0F4-924E-A494-AFBE37C28E5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h. </a:t>
            </a:r>
            <a:r>
              <a:rPr lang="en-US" dirty="0" err="1" smtClean="0"/>
              <a:t>deniz</a:t>
            </a:r>
            <a:r>
              <a:rPr lang="en-US" dirty="0" smtClean="0"/>
              <a:t> </a:t>
            </a:r>
            <a:r>
              <a:rPr lang="en-US" dirty="0" err="1" smtClean="0"/>
              <a:t>gülleroğlu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665141"/>
            <a:ext cx="7599446" cy="2237290"/>
          </a:xfrm>
        </p:spPr>
        <p:txBody>
          <a:bodyPr/>
          <a:lstStyle/>
          <a:p>
            <a:pPr lvl="0"/>
            <a:r>
              <a:rPr lang="tr-TR" dirty="0"/>
              <a:t>Ölçmenin Anlamı ve Düzeyleri, Psikolojik Özelliklerin Doğası, Temel Kavramlar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155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Ölçme</a:t>
            </a:r>
            <a:r>
              <a:rPr lang="en-US" dirty="0" smtClean="0"/>
              <a:t> </a:t>
            </a:r>
            <a:r>
              <a:rPr lang="en-US" dirty="0" err="1" smtClean="0"/>
              <a:t>nedİr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56934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600" dirty="0" smtClean="0">
                <a:latin typeface="Times New Roman"/>
                <a:cs typeface="Times New Roman"/>
              </a:rPr>
              <a:t>Ölçme basit olarak, ölçülen niteliklerin  aralarındaki ilişkileri koruyacak şekilde nu niteliklere sayı veya sembollerin atanması işlemleri olarak tanımlanabilir.</a:t>
            </a:r>
          </a:p>
          <a:p>
            <a:pPr algn="just"/>
            <a:r>
              <a:rPr lang="tr-TR" sz="2600" dirty="0" smtClean="0">
                <a:latin typeface="Times New Roman"/>
                <a:cs typeface="Times New Roman"/>
              </a:rPr>
              <a:t>Ölçme işleminin aşamaları;</a:t>
            </a:r>
          </a:p>
          <a:p>
            <a:pPr lvl="1" algn="just"/>
            <a:r>
              <a:rPr lang="tr-TR" sz="2600" dirty="0" smtClean="0">
                <a:latin typeface="Times New Roman"/>
                <a:cs typeface="Times New Roman"/>
              </a:rPr>
              <a:t>Ölçülmek istenen niteliklerin ne olduğunun tespit edilmesi</a:t>
            </a:r>
          </a:p>
          <a:p>
            <a:pPr lvl="1" algn="just"/>
            <a:r>
              <a:rPr lang="tr-TR" sz="2600" dirty="0" smtClean="0">
                <a:latin typeface="Times New Roman"/>
                <a:cs typeface="Times New Roman"/>
              </a:rPr>
              <a:t>Ölçülecek niteliklerin sayı ve sembollerle iade edileceğine karar verilmesi</a:t>
            </a:r>
          </a:p>
          <a:p>
            <a:pPr lvl="1" algn="just"/>
            <a:r>
              <a:rPr lang="tr-TR" sz="2600" dirty="0" smtClean="0">
                <a:latin typeface="Times New Roman"/>
                <a:cs typeface="Times New Roman"/>
              </a:rPr>
              <a:t>Belirli kurallara göre niteliklerle nicelikleri eşleştirme işleminin yapılması </a:t>
            </a:r>
          </a:p>
          <a:p>
            <a:pPr lvl="1" algn="r"/>
            <a:r>
              <a:rPr lang="tr-TR" sz="2600" dirty="0">
                <a:latin typeface="Times New Roman"/>
                <a:cs typeface="Times New Roman"/>
              </a:rPr>
              <a:t>(Tan, 2012)</a:t>
            </a:r>
          </a:p>
          <a:p>
            <a:pPr lvl="1" algn="just"/>
            <a:endParaRPr lang="tr-TR" sz="26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0605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Ölçme</a:t>
            </a:r>
            <a:r>
              <a:rPr lang="en-US" dirty="0" smtClean="0"/>
              <a:t> </a:t>
            </a:r>
            <a:r>
              <a:rPr lang="en-US" dirty="0" err="1" smtClean="0"/>
              <a:t>Türlerİ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2600" dirty="0" smtClean="0">
                <a:latin typeface="Times New Roman"/>
                <a:cs typeface="Times New Roman"/>
              </a:rPr>
              <a:t>Ölçme işleminin dolaylı veya dolaysız bir şekilde yapılması ölçütüne göre ölçme türleri </a:t>
            </a:r>
            <a:r>
              <a:rPr lang="tr-TR" sz="2600" dirty="0" err="1" smtClean="0">
                <a:latin typeface="Times New Roman"/>
                <a:cs typeface="Times New Roman"/>
              </a:rPr>
              <a:t>dolaysızölçme</a:t>
            </a:r>
            <a:r>
              <a:rPr lang="tr-TR" sz="2600" dirty="0" smtClean="0">
                <a:latin typeface="Times New Roman"/>
                <a:cs typeface="Times New Roman"/>
              </a:rPr>
              <a:t> ve dolaylı ölçme olarak iki gruba ayrılmaktadır;</a:t>
            </a:r>
          </a:p>
          <a:p>
            <a:pPr algn="just"/>
            <a:r>
              <a:rPr lang="tr-TR" sz="2600" b="1" i="1" u="sng" dirty="0" smtClean="0">
                <a:latin typeface="Times New Roman"/>
                <a:cs typeface="Times New Roman"/>
              </a:rPr>
              <a:t>Dolaysız ölçme: </a:t>
            </a:r>
            <a:r>
              <a:rPr lang="tr-TR" sz="2600" dirty="0" smtClean="0">
                <a:latin typeface="Times New Roman"/>
                <a:cs typeface="Times New Roman"/>
              </a:rPr>
              <a:t>Ölçülecek değişkenin doğrudan gözlenmesi sonucu yapılan ölçme işlemine denir. </a:t>
            </a:r>
          </a:p>
          <a:p>
            <a:pPr algn="just"/>
            <a:r>
              <a:rPr lang="tr-TR" sz="2600" i="1" u="sng" dirty="0" smtClean="0">
                <a:latin typeface="Times New Roman"/>
                <a:cs typeface="Times New Roman"/>
              </a:rPr>
              <a:t>Örneğin:</a:t>
            </a:r>
          </a:p>
          <a:p>
            <a:pPr lvl="1" algn="just"/>
            <a:r>
              <a:rPr lang="tr-TR" sz="2600" dirty="0" smtClean="0">
                <a:latin typeface="Times New Roman"/>
                <a:cs typeface="Times New Roman"/>
              </a:rPr>
              <a:t>Bir sınıftaki öğrencilerin sayısını belirleme.</a:t>
            </a:r>
          </a:p>
          <a:p>
            <a:pPr lvl="1" algn="just"/>
            <a:r>
              <a:rPr lang="tr-TR" sz="2600" dirty="0" smtClean="0">
                <a:latin typeface="Times New Roman"/>
                <a:cs typeface="Times New Roman"/>
              </a:rPr>
              <a:t>Sınıfta kaç tane sıra olduğunu belirleme.</a:t>
            </a:r>
          </a:p>
          <a:p>
            <a:pPr lvl="1" algn="just"/>
            <a:r>
              <a:rPr lang="tr-TR" sz="2600" dirty="0" smtClean="0">
                <a:latin typeface="Times New Roman"/>
                <a:cs typeface="Times New Roman"/>
              </a:rPr>
              <a:t>Öğrencileri boy sırasına koyma işlemleri.</a:t>
            </a:r>
          </a:p>
          <a:p>
            <a:pPr lvl="1" algn="r"/>
            <a:r>
              <a:rPr lang="tr-TR" sz="2600" dirty="0">
                <a:latin typeface="Times New Roman"/>
                <a:cs typeface="Times New Roman"/>
              </a:rPr>
              <a:t>(Tan, 2012)</a:t>
            </a:r>
          </a:p>
          <a:p>
            <a:pPr lvl="1" algn="just"/>
            <a:endParaRPr lang="tr-TR" sz="26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38885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Ölçme</a:t>
            </a:r>
            <a:r>
              <a:rPr lang="en-US" dirty="0"/>
              <a:t> </a:t>
            </a:r>
            <a:r>
              <a:rPr lang="en-US" dirty="0" err="1"/>
              <a:t>Türlerİ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58492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600" b="1" i="1" u="sng" dirty="0" smtClean="0">
                <a:latin typeface="Times New Roman"/>
                <a:cs typeface="Times New Roman"/>
              </a:rPr>
              <a:t>Dolaylı ölçme:</a:t>
            </a:r>
            <a:r>
              <a:rPr lang="tr-TR" sz="2600" b="1" i="1" dirty="0" smtClean="0">
                <a:latin typeface="Times New Roman"/>
                <a:cs typeface="Times New Roman"/>
              </a:rPr>
              <a:t> </a:t>
            </a:r>
            <a:r>
              <a:rPr lang="tr-TR" sz="2600" dirty="0" smtClean="0">
                <a:latin typeface="Times New Roman"/>
                <a:cs typeface="Times New Roman"/>
              </a:rPr>
              <a:t>Ölçülecek değişkenin doğrudan gözlenmediği durumlarda bu ölçme türüne başvurur. Dolaylı ölçme, bir değişkenin başka bir değişken yardımıyla veya tanımlanan bir bağıntı yardımıyla ölçülmesidir.</a:t>
            </a:r>
          </a:p>
          <a:p>
            <a:pPr lvl="1" algn="just"/>
            <a:r>
              <a:rPr lang="tr-TR" sz="2600" i="1" dirty="0" smtClean="0">
                <a:latin typeface="Times New Roman"/>
                <a:cs typeface="Times New Roman"/>
              </a:rPr>
              <a:t>Göstergeyle ölçme: </a:t>
            </a:r>
            <a:r>
              <a:rPr lang="tr-TR" sz="2600" dirty="0" smtClean="0">
                <a:latin typeface="Times New Roman"/>
                <a:cs typeface="Times New Roman"/>
              </a:rPr>
              <a:t>Bir değişkenin başka bir değişken yardımıyla ölçülmesidir.</a:t>
            </a:r>
          </a:p>
          <a:p>
            <a:pPr lvl="1" algn="just"/>
            <a:r>
              <a:rPr lang="tr-TR" sz="2600" i="1" dirty="0" smtClean="0">
                <a:latin typeface="Times New Roman"/>
                <a:cs typeface="Times New Roman"/>
              </a:rPr>
              <a:t>Türetilmiş ölçme: </a:t>
            </a:r>
            <a:r>
              <a:rPr lang="tr-TR" sz="2600" dirty="0" smtClean="0">
                <a:latin typeface="Times New Roman"/>
                <a:cs typeface="Times New Roman"/>
              </a:rPr>
              <a:t>Ölçmek istediğimiz değişken üzerinde bir ölçme işlemi yapmadan, bu değişkenle diğer değişkenler arasındaki bir bağıntıdan faydalanılarak elde edilen ölçümlerdir. </a:t>
            </a:r>
          </a:p>
          <a:p>
            <a:pPr lvl="1" algn="r"/>
            <a:r>
              <a:rPr lang="tr-TR" sz="2600" dirty="0">
                <a:latin typeface="Times New Roman"/>
                <a:cs typeface="Times New Roman"/>
              </a:rPr>
              <a:t>(Tan, 2012)</a:t>
            </a:r>
          </a:p>
          <a:p>
            <a:pPr lvl="1" algn="just"/>
            <a:endParaRPr lang="tr-TR" sz="26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92533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Ölçmede</a:t>
            </a:r>
            <a:r>
              <a:rPr lang="en-US" dirty="0" smtClean="0"/>
              <a:t> BİRİM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 smtClean="0">
                <a:latin typeface="Times New Roman"/>
                <a:cs typeface="Times New Roman"/>
              </a:rPr>
              <a:t>Ölçme sonuçlarını anlaşılır standart bir birimle ifade etmek, ölçümlerin anlamlılığı sorunu çözmede bize katkı sağlar.</a:t>
            </a:r>
          </a:p>
          <a:p>
            <a:pPr algn="just"/>
            <a:r>
              <a:rPr lang="tr-TR" sz="2600" dirty="0" smtClean="0">
                <a:latin typeface="Times New Roman"/>
                <a:cs typeface="Times New Roman"/>
              </a:rPr>
              <a:t>Ölçmeye konu olan bir bütünün miktarını belirlerken, bütünü daha küçük bir kısmının (=birim)  katları cinsinden ifade ederiz. </a:t>
            </a:r>
            <a:r>
              <a:rPr lang="tr-TR" sz="2600" dirty="0">
                <a:latin typeface="Times New Roman"/>
                <a:cs typeface="Times New Roman"/>
              </a:rPr>
              <a:t>Ç</a:t>
            </a:r>
            <a:r>
              <a:rPr lang="tr-TR" sz="2600" dirty="0" smtClean="0">
                <a:latin typeface="Times New Roman"/>
                <a:cs typeface="Times New Roman"/>
              </a:rPr>
              <a:t>oktan seçmeli testlerde “0-1” puanlama yöntemi kullanıldığında ve yanlışlar doğruları götürmediğinde, birim (doğru cevaplanmış bir soru) “1 puandır”.</a:t>
            </a:r>
          </a:p>
          <a:p>
            <a:pPr algn="r"/>
            <a:r>
              <a:rPr lang="tr-TR" sz="2600" dirty="0">
                <a:latin typeface="Times New Roman"/>
                <a:cs typeface="Times New Roman"/>
              </a:rPr>
              <a:t>(Tan, 2012)</a:t>
            </a:r>
          </a:p>
          <a:p>
            <a:pPr algn="just"/>
            <a:endParaRPr lang="tr-TR" sz="2600" dirty="0" smtClean="0">
              <a:latin typeface="Times New Roman"/>
              <a:cs typeface="Times New Roman"/>
            </a:endParaRPr>
          </a:p>
          <a:p>
            <a:pPr algn="just"/>
            <a:endParaRPr lang="en-US" sz="26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3693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Ölçmede</a:t>
            </a:r>
            <a:r>
              <a:rPr lang="en-US" dirty="0"/>
              <a:t> BİRİM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2600" dirty="0" smtClean="0">
                <a:latin typeface="Times New Roman"/>
                <a:cs typeface="Times New Roman"/>
              </a:rPr>
              <a:t>Birimler doğal ve tanımlanmış olmak üzere iki grupta toplanabilir;</a:t>
            </a:r>
          </a:p>
          <a:p>
            <a:pPr lvl="1" algn="just"/>
            <a:r>
              <a:rPr lang="tr-TR" sz="2600" b="1" dirty="0" smtClean="0">
                <a:latin typeface="Times New Roman"/>
                <a:cs typeface="Times New Roman"/>
              </a:rPr>
              <a:t> </a:t>
            </a:r>
            <a:r>
              <a:rPr lang="tr-TR" sz="2600" b="1" i="1" u="sng" dirty="0" smtClean="0">
                <a:latin typeface="Times New Roman"/>
                <a:cs typeface="Times New Roman"/>
              </a:rPr>
              <a:t>Doğal birim: </a:t>
            </a:r>
            <a:r>
              <a:rPr lang="tr-TR" sz="2600" dirty="0" smtClean="0">
                <a:latin typeface="Times New Roman"/>
                <a:cs typeface="Times New Roman"/>
              </a:rPr>
              <a:t>Bir değişkenin hangi miktarına veya hangi miktardaki niteliğine  “1 birim” denileceği bilim adamları tarafından tanımlanmamış, belirlenmemiş birimlere doğal birim denir.</a:t>
            </a:r>
          </a:p>
          <a:p>
            <a:pPr lvl="1" algn="just"/>
            <a:r>
              <a:rPr lang="tr-TR" sz="2600" b="1" i="1" u="sng" dirty="0" smtClean="0">
                <a:latin typeface="Times New Roman"/>
                <a:cs typeface="Times New Roman"/>
              </a:rPr>
              <a:t>Tanımlanmış birim: </a:t>
            </a:r>
            <a:r>
              <a:rPr lang="tr-TR" sz="2600" dirty="0" smtClean="0">
                <a:latin typeface="Times New Roman"/>
                <a:cs typeface="Times New Roman"/>
              </a:rPr>
              <a:t>Bir değişkenin ne kadarlık miktarına 1 birim denileceği bilim adamları tarafından tanımlanmış birimlerdir.</a:t>
            </a:r>
          </a:p>
          <a:p>
            <a:pPr lvl="1" algn="r"/>
            <a:r>
              <a:rPr lang="tr-TR" sz="2600" dirty="0">
                <a:latin typeface="Times New Roman"/>
                <a:cs typeface="Times New Roman"/>
              </a:rPr>
              <a:t>(Tan, 2012)</a:t>
            </a:r>
          </a:p>
          <a:p>
            <a:pPr lvl="1" algn="just"/>
            <a:r>
              <a:rPr lang="tr-TR" sz="2600" dirty="0" smtClean="0">
                <a:latin typeface="Times New Roman"/>
                <a:cs typeface="Times New Roman"/>
              </a:rPr>
              <a:t> </a:t>
            </a:r>
            <a:endParaRPr lang="tr-TR" sz="26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6381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Ölçek</a:t>
            </a:r>
            <a:r>
              <a:rPr lang="en-US" dirty="0" smtClean="0"/>
              <a:t> </a:t>
            </a:r>
            <a:r>
              <a:rPr lang="en-US" dirty="0" err="1" smtClean="0"/>
              <a:t>türlerİ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 smtClean="0">
                <a:latin typeface="Times New Roman"/>
                <a:cs typeface="Times New Roman"/>
              </a:rPr>
              <a:t>Ölçek kelimesi, belli bir büyüklüğü küçültme oranı, birimi, ölçme aracı gibi anlamlarda kullanılmaktadır.</a:t>
            </a:r>
          </a:p>
          <a:p>
            <a:pPr algn="just"/>
            <a:r>
              <a:rPr lang="tr-TR" sz="2600" dirty="0" smtClean="0">
                <a:latin typeface="Times New Roman"/>
                <a:cs typeface="Times New Roman"/>
              </a:rPr>
              <a:t>Ölçeklerin az bilgi sağlayandan çok bilgi sağlayana doğru sıralaması şöyledir;</a:t>
            </a:r>
          </a:p>
          <a:p>
            <a:pPr lvl="1" algn="just"/>
            <a:r>
              <a:rPr lang="tr-TR" sz="2600" dirty="0" smtClean="0">
                <a:latin typeface="Times New Roman"/>
                <a:cs typeface="Times New Roman"/>
              </a:rPr>
              <a:t>Sınıflama ölçekleri</a:t>
            </a:r>
          </a:p>
          <a:p>
            <a:pPr lvl="1" algn="just"/>
            <a:r>
              <a:rPr lang="tr-TR" sz="2600" dirty="0" smtClean="0">
                <a:latin typeface="Times New Roman"/>
                <a:cs typeface="Times New Roman"/>
              </a:rPr>
              <a:t>Sıralama ölçekleri</a:t>
            </a:r>
          </a:p>
          <a:p>
            <a:pPr lvl="1" algn="just"/>
            <a:r>
              <a:rPr lang="tr-TR" sz="2600" dirty="0" smtClean="0">
                <a:latin typeface="Times New Roman"/>
                <a:cs typeface="Times New Roman"/>
              </a:rPr>
              <a:t>Eşit aralıklı ölçekler</a:t>
            </a:r>
          </a:p>
          <a:p>
            <a:pPr lvl="1" algn="just"/>
            <a:r>
              <a:rPr lang="tr-TR" sz="2600" dirty="0" smtClean="0">
                <a:latin typeface="Times New Roman"/>
                <a:cs typeface="Times New Roman"/>
              </a:rPr>
              <a:t>Eşit oranlı ölçekler</a:t>
            </a:r>
          </a:p>
          <a:p>
            <a:pPr marL="411480" lvl="1" indent="0" algn="r">
              <a:buNone/>
            </a:pPr>
            <a:r>
              <a:rPr lang="tr-TR" sz="2600" dirty="0" smtClean="0">
                <a:latin typeface="Times New Roman"/>
                <a:cs typeface="Times New Roman"/>
              </a:rPr>
              <a:t> </a:t>
            </a:r>
            <a:r>
              <a:rPr lang="tr-TR" sz="2600" dirty="0">
                <a:latin typeface="Times New Roman"/>
                <a:cs typeface="Times New Roman"/>
              </a:rPr>
              <a:t>(Tan, 2012)</a:t>
            </a:r>
          </a:p>
          <a:p>
            <a:pPr marL="411480" lvl="1" indent="0" algn="just">
              <a:buNone/>
            </a:pPr>
            <a:endParaRPr lang="tr-TR" sz="26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66681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Ölçek</a:t>
            </a:r>
            <a:r>
              <a:rPr lang="en-US" dirty="0"/>
              <a:t> </a:t>
            </a:r>
            <a:r>
              <a:rPr lang="en-US" dirty="0" err="1"/>
              <a:t>türlerİ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59271"/>
          </a:xfrm>
        </p:spPr>
        <p:txBody>
          <a:bodyPr>
            <a:noAutofit/>
          </a:bodyPr>
          <a:lstStyle/>
          <a:p>
            <a:pPr algn="just"/>
            <a:r>
              <a:rPr lang="tr-TR" b="1" i="1" u="sng" dirty="0" smtClean="0">
                <a:latin typeface="Times New Roman"/>
                <a:cs typeface="Times New Roman"/>
              </a:rPr>
              <a:t>Sınıflama ölçeği: </a:t>
            </a:r>
            <a:r>
              <a:rPr lang="tr-TR" dirty="0" smtClean="0">
                <a:latin typeface="Times New Roman"/>
                <a:cs typeface="Times New Roman"/>
              </a:rPr>
              <a:t>bu ölçekteki değişkenler taşıdıkları özeliğe göre sınıflara tasnif edilirler. </a:t>
            </a:r>
          </a:p>
          <a:p>
            <a:pPr algn="just"/>
            <a:r>
              <a:rPr lang="tr-TR" b="1" i="1" u="sng" dirty="0" smtClean="0">
                <a:latin typeface="Times New Roman"/>
                <a:cs typeface="Times New Roman"/>
              </a:rPr>
              <a:t>Sıralama ölçekleri:  </a:t>
            </a:r>
            <a:r>
              <a:rPr lang="tr-TR" dirty="0" smtClean="0">
                <a:latin typeface="Times New Roman"/>
                <a:cs typeface="Times New Roman"/>
              </a:rPr>
              <a:t>Bu ölçek niteliklerin belli bir boyutta, büyükten küçüğe, küçükten büyüğe, iyiden kötüye veya kötüden iyiye doğru sıralanmasıyla elde edilirler. </a:t>
            </a:r>
          </a:p>
          <a:p>
            <a:pPr algn="just"/>
            <a:r>
              <a:rPr lang="tr-TR" b="1" i="1" u="sng" dirty="0" smtClean="0">
                <a:latin typeface="Times New Roman"/>
                <a:cs typeface="Times New Roman"/>
              </a:rPr>
              <a:t>Eşit aralıklı ölçekler:  </a:t>
            </a:r>
            <a:r>
              <a:rPr lang="tr-TR" dirty="0" smtClean="0">
                <a:latin typeface="Times New Roman"/>
                <a:cs typeface="Times New Roman"/>
              </a:rPr>
              <a:t>Eşit aralıklı ölçek birimlerinde eşitliğin sağlandığı ve sıfırın tanımlanmış olduğu ölçek türüdür. </a:t>
            </a:r>
          </a:p>
          <a:p>
            <a:pPr algn="just"/>
            <a:r>
              <a:rPr lang="tr-TR" b="1" i="1" u="sng" dirty="0" smtClean="0">
                <a:latin typeface="Times New Roman"/>
                <a:cs typeface="Times New Roman"/>
              </a:rPr>
              <a:t>Eşit oranlı ölçekler:  </a:t>
            </a:r>
            <a:r>
              <a:rPr lang="tr-TR" dirty="0" smtClean="0">
                <a:latin typeface="Times New Roman"/>
                <a:cs typeface="Times New Roman"/>
              </a:rPr>
              <a:t>eşit oranlı ölçekler birimlerinde eşitliğin sağlandığı ve sıfırın gerçek sıfır olduğu ölçeklerdir.</a:t>
            </a:r>
          </a:p>
          <a:p>
            <a:pPr algn="r"/>
            <a:r>
              <a:rPr lang="tr-TR" dirty="0">
                <a:latin typeface="Times New Roman"/>
                <a:cs typeface="Times New Roman"/>
              </a:rPr>
              <a:t>(Tan, 2012)</a:t>
            </a:r>
          </a:p>
          <a:p>
            <a:pPr algn="just"/>
            <a:endParaRPr lang="tr-TR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37211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kaynakça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Tan, </a:t>
            </a:r>
            <a:r>
              <a:rPr lang="en-US" dirty="0" err="1" smtClean="0"/>
              <a:t>Ş</a:t>
            </a:r>
            <a:r>
              <a:rPr lang="en-US" dirty="0" smtClean="0"/>
              <a:t>. (2012). </a:t>
            </a:r>
            <a:r>
              <a:rPr lang="en-US" dirty="0" err="1" smtClean="0"/>
              <a:t>Öğretimde</a:t>
            </a:r>
            <a:r>
              <a:rPr lang="en-US" dirty="0" smtClean="0"/>
              <a:t> </a:t>
            </a:r>
            <a:r>
              <a:rPr lang="en-US" dirty="0" err="1" smtClean="0"/>
              <a:t>Ölçme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r>
              <a:rPr lang="en-US" dirty="0" smtClean="0"/>
              <a:t>. Ankara: </a:t>
            </a:r>
            <a:r>
              <a:rPr lang="en-US" dirty="0" err="1" smtClean="0"/>
              <a:t>Pegem</a:t>
            </a:r>
            <a:r>
              <a:rPr lang="en-US" dirty="0" smtClean="0"/>
              <a:t> </a:t>
            </a:r>
            <a:r>
              <a:rPr lang="en-US" dirty="0" err="1" smtClean="0"/>
              <a:t>Akademi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4106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Apothecary.thmx</Template>
  <TotalTime>61</TotalTime>
  <Words>492</Words>
  <Application>Microsoft Macintosh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Apothecary</vt:lpstr>
      <vt:lpstr>Ölçmenin Anlamı ve Düzeyleri, Psikolojik Özelliklerin Doğası, Temel Kavramlar </vt:lpstr>
      <vt:lpstr>Ölçme nedİr ?</vt:lpstr>
      <vt:lpstr>Ölçme Türlerİ</vt:lpstr>
      <vt:lpstr>Ölçme Türlerİ</vt:lpstr>
      <vt:lpstr>Ölçmede BİRİM</vt:lpstr>
      <vt:lpstr>Ölçmede BİRİM</vt:lpstr>
      <vt:lpstr>Ölçek türlerİ</vt:lpstr>
      <vt:lpstr>Ölçek türlerİ</vt:lpstr>
      <vt:lpstr>kaynakça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Ölçmenin Anlamı ve Düzeyleri, Psikolojik Özelliklerin Doğası, Temel Kavramlar </dc:title>
  <dc:creator>Fulya barış</dc:creator>
  <cp:lastModifiedBy>Fulya barış</cp:lastModifiedBy>
  <cp:revision>5</cp:revision>
  <dcterms:created xsi:type="dcterms:W3CDTF">2018-02-27T09:08:58Z</dcterms:created>
  <dcterms:modified xsi:type="dcterms:W3CDTF">2018-02-27T10:10:35Z</dcterms:modified>
</cp:coreProperties>
</file>