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72" r:id="rId9"/>
    <p:sldId id="273" r:id="rId10"/>
    <p:sldId id="274" r:id="rId11"/>
    <p:sldId id="275" r:id="rId12"/>
    <p:sldId id="278" r:id="rId13"/>
    <p:sldId id="281" r:id="rId14"/>
    <p:sldId id="282" r:id="rId15"/>
    <p:sldId id="283" r:id="rId16"/>
    <p:sldId id="285" r:id="rId17"/>
    <p:sldId id="286" r:id="rId18"/>
    <p:sldId id="28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01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63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14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689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40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65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15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337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37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92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79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7FE7E-1891-48D2-8051-E6D98222BE84}" type="datetimeFigureOut">
              <a:rPr lang="tr-TR" smtClean="0"/>
              <a:t>31.03.2019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AF67-CD4D-42D3-9675-2838D255A6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06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Sosyal D</a:t>
            </a:r>
            <a:r>
              <a:rPr lang="tr-TR" b="1" dirty="0" smtClean="0"/>
              <a:t>üşünceler Tarihi</a:t>
            </a:r>
            <a:br>
              <a:rPr lang="tr-TR" b="1" dirty="0" smtClean="0"/>
            </a:br>
            <a:r>
              <a:rPr lang="tr-TR" b="1" dirty="0" smtClean="0"/>
              <a:t>9. Hafta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10076"/>
          </a:xfrm>
        </p:spPr>
        <p:txBody>
          <a:bodyPr>
            <a:normAutofit/>
          </a:bodyPr>
          <a:lstStyle/>
          <a:p>
            <a:r>
              <a:rPr lang="tr-TR" sz="3200" dirty="0"/>
              <a:t>Mutlak </a:t>
            </a:r>
            <a:r>
              <a:rPr lang="tr-TR" sz="3200" dirty="0" smtClean="0"/>
              <a:t>monarşi kuramcıları</a:t>
            </a:r>
          </a:p>
          <a:p>
            <a:r>
              <a:rPr lang="tr-TR" sz="3200" dirty="0" smtClean="0"/>
              <a:t> </a:t>
            </a:r>
            <a:r>
              <a:rPr lang="tr-TR" sz="3200" dirty="0"/>
              <a:t>Machiavelli, Bodin, </a:t>
            </a:r>
            <a:r>
              <a:rPr lang="tr-TR" sz="3200" dirty="0" smtClean="0"/>
              <a:t>Hobbes</a:t>
            </a:r>
          </a:p>
          <a:p>
            <a:endParaRPr lang="tr-TR" sz="3200" dirty="0" smtClean="0"/>
          </a:p>
          <a:p>
            <a:r>
              <a:rPr lang="tr-TR" altLang="tr-TR" sz="2000" dirty="0" smtClean="0"/>
              <a:t>Kaynak: Şenel, A (1997) Siyasal Düşünceler Tarihi, Ankara: Bilim ve Sanat Yayınları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81535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990600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Jean Bodin (1530-1596)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5029" y="1371600"/>
            <a:ext cx="4974771" cy="5257800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Fransız</a:t>
            </a:r>
            <a:r>
              <a:rPr lang="tr-TR" altLang="tr-TR" dirty="0"/>
              <a:t>, hukukçu. </a:t>
            </a:r>
          </a:p>
          <a:p>
            <a:pPr eaLnBrk="1" hangingPunct="1"/>
            <a:r>
              <a:rPr lang="tr-TR" altLang="tr-TR" dirty="0"/>
              <a:t>Siyaset kuramına dinsel düşünüş yerine hukuksal düşünüşü getirmiştir. </a:t>
            </a:r>
          </a:p>
          <a:p>
            <a:pPr eaLnBrk="1" hangingPunct="1"/>
            <a:r>
              <a:rPr lang="tr-TR" altLang="tr-TR" dirty="0"/>
              <a:t>Paris’te Kral III. Henri’ye danışmanlık yapar. </a:t>
            </a:r>
            <a:r>
              <a:rPr lang="tr-TR" altLang="tr-TR" i="1" dirty="0"/>
              <a:t>(Krallık savcısı)</a:t>
            </a:r>
          </a:p>
          <a:p>
            <a:pPr eaLnBrk="1" hangingPunct="1"/>
            <a:r>
              <a:rPr lang="tr-TR" altLang="tr-TR" dirty="0"/>
              <a:t>Dinler savaşı yaşanmaktadır. 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tr-TR" altLang="tr-TR"/>
          </a:p>
        </p:txBody>
      </p:sp>
      <p:pic>
        <p:nvPicPr>
          <p:cNvPr id="13317" name="Picture 6" descr="bod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295400"/>
            <a:ext cx="44196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159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1066800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BARTALAMEOS KATLİAMI</a:t>
            </a:r>
            <a:r>
              <a:rPr lang="tr-TR" altLang="tr-TR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371" y="1447800"/>
            <a:ext cx="10464800" cy="4419600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24 </a:t>
            </a:r>
            <a:r>
              <a:rPr lang="tr-TR" altLang="tr-TR" dirty="0"/>
              <a:t>Ağustos 1572, Aziz Bartalameos Yortusu gününde Kral IX. Charles (annesi Catherina de Medici’nin de etkisiyle) Protestan mezhebine inananların öldürülmesi emrini </a:t>
            </a:r>
            <a:r>
              <a:rPr lang="tr-TR" altLang="tr-TR" dirty="0" smtClean="0"/>
              <a:t>vermiştir. </a:t>
            </a:r>
          </a:p>
          <a:p>
            <a:pPr marL="0" indent="0" eaLnBrk="1" hangingPunct="1">
              <a:buNone/>
            </a:pPr>
            <a:endParaRPr lang="tr-TR" altLang="tr-TR" dirty="0"/>
          </a:p>
          <a:p>
            <a:pPr eaLnBrk="1" hangingPunct="1"/>
            <a:r>
              <a:rPr lang="tr-TR" altLang="tr-TR" dirty="0"/>
              <a:t>Gece baskınında Paris’te 3000, resmi olmayan rakamlarla Fransa genelinde </a:t>
            </a:r>
            <a:r>
              <a:rPr lang="tr-TR" altLang="tr-TR" dirty="0" smtClean="0"/>
              <a:t>ise on </a:t>
            </a:r>
            <a:r>
              <a:rPr lang="tr-TR" altLang="tr-TR" dirty="0"/>
              <a:t>binlerce Protestan </a:t>
            </a:r>
            <a:r>
              <a:rPr lang="tr-TR" altLang="tr-TR" dirty="0" smtClean="0"/>
              <a:t>öldürülmüştür.</a:t>
            </a:r>
          </a:p>
          <a:p>
            <a:pPr marL="0" indent="0" eaLnBrk="1" hangingPunct="1">
              <a:buNone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400363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171" y="762000"/>
            <a:ext cx="10856686" cy="54864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tr-TR" altLang="tr-TR" dirty="0" smtClean="0"/>
              <a:t>Din savaşlarının uzamasının ardından </a:t>
            </a:r>
            <a:r>
              <a:rPr lang="tr-TR" altLang="tr-TR" b="1" dirty="0" smtClean="0"/>
              <a:t>dinsel </a:t>
            </a:r>
            <a:r>
              <a:rPr lang="tr-TR" altLang="tr-TR" b="1" dirty="0"/>
              <a:t>hoşgörü</a:t>
            </a:r>
            <a:r>
              <a:rPr lang="tr-TR" altLang="tr-TR" dirty="0"/>
              <a:t> filizlenir, güçlenir.</a:t>
            </a:r>
          </a:p>
          <a:p>
            <a:pPr eaLnBrk="1" hangingPunct="1"/>
            <a:r>
              <a:rPr lang="tr-TR" altLang="tr-TR" dirty="0" smtClean="0"/>
              <a:t>Bu dönemde dini kargaşanın taraflarının krala </a:t>
            </a:r>
            <a:r>
              <a:rPr lang="tr-TR" altLang="tr-TR" dirty="0"/>
              <a:t>mutlak itaatini savunan akımın </a:t>
            </a:r>
            <a:r>
              <a:rPr lang="tr-TR" altLang="tr-TR" dirty="0" smtClean="0"/>
              <a:t>düşünürleri</a:t>
            </a:r>
            <a:r>
              <a:rPr lang="tr-TR" altLang="tr-TR" dirty="0"/>
              <a:t> </a:t>
            </a:r>
            <a:r>
              <a:rPr lang="tr-TR" altLang="tr-TR" dirty="0" smtClean="0"/>
              <a:t>olarak Politikler kendilerini göstermiştir. 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 smtClean="0"/>
              <a:t>Bodin’in eseri:  </a:t>
            </a:r>
            <a:r>
              <a:rPr lang="tr-TR" altLang="tr-TR" b="1" dirty="0"/>
              <a:t>Yedili Görüşme/Yedili Kitap </a:t>
            </a:r>
            <a:endParaRPr lang="tr-TR" altLang="tr-TR" b="1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r>
              <a:rPr lang="tr-TR" altLang="tr-TR" dirty="0"/>
              <a:t>Farklı dinlere, inançlara mensup yedi kişiyi konuşturur eserde</a:t>
            </a:r>
            <a:r>
              <a:rPr lang="tr-TR" altLang="tr-TR" dirty="0">
                <a:sym typeface="Wingdings" panose="05000000000000000000" pitchFamily="2" charset="2"/>
              </a:rPr>
              <a:t> Bütün dinlerin özünün aynı olduğu sonucunu çıkarıyor: </a:t>
            </a:r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/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/>
            <a:r>
              <a:rPr lang="tr-TR" altLang="tr-TR" dirty="0" smtClean="0">
                <a:sym typeface="Wingdings" panose="05000000000000000000" pitchFamily="2" charset="2"/>
              </a:rPr>
              <a:t>Tüm </a:t>
            </a:r>
            <a:r>
              <a:rPr lang="tr-TR" altLang="tr-TR" dirty="0">
                <a:sym typeface="Wingdings" panose="05000000000000000000" pitchFamily="2" charset="2"/>
              </a:rPr>
              <a:t>dinleri birleştirmeye çalışan </a:t>
            </a:r>
            <a:r>
              <a:rPr lang="tr-TR" altLang="tr-TR" i="1" dirty="0">
                <a:sym typeface="Wingdings" panose="05000000000000000000" pitchFamily="2" charset="2"/>
              </a:rPr>
              <a:t>deist </a:t>
            </a:r>
            <a:r>
              <a:rPr lang="tr-TR" altLang="tr-TR" dirty="0">
                <a:sym typeface="Wingdings" panose="05000000000000000000" pitchFamily="2" charset="2"/>
              </a:rPr>
              <a:t>anlayışa yakın. </a:t>
            </a:r>
            <a:endParaRPr lang="tr-TR" altLang="tr-TR" dirty="0" smtClean="0">
              <a:sym typeface="Wingdings" panose="05000000000000000000" pitchFamily="2" charset="2"/>
            </a:endParaRPr>
          </a:p>
          <a:p>
            <a:pPr marL="0" indent="0" eaLnBrk="1" hangingPunct="1">
              <a:buNone/>
            </a:pPr>
            <a:endParaRPr lang="tr-TR" altLang="tr-TR" dirty="0" smtClean="0">
              <a:sym typeface="Wingdings" panose="05000000000000000000" pitchFamily="2" charset="2"/>
            </a:endParaRPr>
          </a:p>
          <a:p>
            <a:r>
              <a:rPr lang="tr-TR" altLang="tr-TR" b="1" dirty="0" smtClean="0"/>
              <a:t>Deizm:</a:t>
            </a:r>
            <a:r>
              <a:rPr lang="tr-TR" altLang="tr-TR" dirty="0" smtClean="0"/>
              <a:t> Dinlere değil salt Tanrı’ya inanan yaklaşım. </a:t>
            </a:r>
          </a:p>
          <a:p>
            <a:pPr>
              <a:buNone/>
            </a:pPr>
            <a:endParaRPr lang="tr-TR" altLang="tr-TR" dirty="0" smtClean="0"/>
          </a:p>
          <a:p>
            <a:r>
              <a:rPr lang="tr-TR" altLang="tr-TR" dirty="0" smtClean="0"/>
              <a:t>«Dönemin burjuva kapitalist ekonomisinin gelişim sürecinde dinden tümden kopmayan ya da koptuğu halde bunu ifade etmeye cesaret edemeyen düşünürlerin sığınağıdır bu düşünce» </a:t>
            </a:r>
            <a:r>
              <a:rPr lang="tr-TR" altLang="tr-TR" sz="2000" dirty="0" smtClean="0"/>
              <a:t>(Şenel, 1997:313)</a:t>
            </a: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069519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838200"/>
          </a:xfrm>
        </p:spPr>
        <p:txBody>
          <a:bodyPr/>
          <a:lstStyle/>
          <a:p>
            <a:pPr eaLnBrk="1" hangingPunct="1"/>
            <a:r>
              <a:rPr lang="tr-TR" altLang="tr-TR" smtClean="0"/>
              <a:t>Bodin’in Siyasal Görüşleri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1829" y="1447800"/>
            <a:ext cx="10856685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i="1" dirty="0"/>
              <a:t>Devlet Üzerine Altı Kitap: </a:t>
            </a:r>
            <a:r>
              <a:rPr lang="tr-TR" altLang="tr-TR" dirty="0"/>
              <a:t>Mutlak monarşiyi </a:t>
            </a:r>
            <a:r>
              <a:rPr lang="tr-TR" altLang="tr-TR" b="1" dirty="0"/>
              <a:t>kralların tanrısal hakları kuramı</a:t>
            </a:r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b="1" dirty="0">
                <a:sym typeface="Wingdings" panose="05000000000000000000" pitchFamily="2" charset="2"/>
              </a:rPr>
              <a:t>egemenlik kuramı</a:t>
            </a:r>
            <a:r>
              <a:rPr lang="tr-TR" altLang="tr-TR" dirty="0">
                <a:sym typeface="Wingdings" panose="05000000000000000000" pitchFamily="2" charset="2"/>
              </a:rPr>
              <a:t> (tarihsel, felsefi, hukuksal, laik düşünceler</a:t>
            </a:r>
            <a:r>
              <a:rPr lang="tr-TR" altLang="tr-TR" dirty="0" smtClean="0">
                <a:sym typeface="Wingdings" panose="05000000000000000000" pitchFamily="2" charset="2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b="1" dirty="0">
                <a:sym typeface="Wingdings" panose="05000000000000000000" pitchFamily="2" charset="2"/>
              </a:rPr>
              <a:t>Devletin amacı</a:t>
            </a:r>
            <a:r>
              <a:rPr lang="tr-TR" altLang="tr-TR" dirty="0">
                <a:sym typeface="Wingdings" panose="05000000000000000000" pitchFamily="2" charset="2"/>
              </a:rPr>
              <a:t>, halkın mutluluğu, barış ve güvenliğidir. (Aristo’dan etkilenmiştir) (Politika</a:t>
            </a:r>
            <a:r>
              <a:rPr lang="tr-TR" altLang="tr-TR" dirty="0" smtClean="0">
                <a:sym typeface="Wingdings" panose="05000000000000000000" pitchFamily="2" charset="2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tr-TR" altLang="tr-TR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dirty="0">
                <a:sym typeface="Wingdings" panose="05000000000000000000" pitchFamily="2" charset="2"/>
              </a:rPr>
              <a:t>Mutluluk için halkın bedensel ve ruhsal ihtiyaçlarının giderilmesi gerekir: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dirty="0">
                <a:sym typeface="Wingdings" panose="05000000000000000000" pitchFamily="2" charset="2"/>
              </a:rPr>
              <a:t>maddi ve ekonomik refahın sağlanması (bedensel)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dirty="0">
                <a:sym typeface="Wingdings" panose="05000000000000000000" pitchFamily="2" charset="2"/>
              </a:rPr>
              <a:t>derin düşünmek ve bilgili olmak (ruhsal)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36632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3429" y="685799"/>
            <a:ext cx="10769600" cy="564242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b="1" dirty="0"/>
              <a:t>Devletin kaynağı</a:t>
            </a:r>
            <a:r>
              <a:rPr lang="tr-TR" altLang="tr-TR" dirty="0"/>
              <a:t> nedir? </a:t>
            </a:r>
            <a:r>
              <a:rPr lang="tr-TR" altLang="tr-TR" u="sng" dirty="0">
                <a:solidFill>
                  <a:srgbClr val="FF0000"/>
                </a:solidFill>
              </a:rPr>
              <a:t>Ataerkil ailedir</a:t>
            </a:r>
            <a:r>
              <a:rPr lang="tr-TR" altLang="tr-TR" dirty="0"/>
              <a:t>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Devletin kökeninde zapt etmek isteğinin yol açtığı “zor” vardır. İnsanlar zorla bir araya getirilmiştir.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Babanın aile içindeki rolünü, devlet içinde krala verir.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b="1" dirty="0"/>
              <a:t>Egemenlik</a:t>
            </a:r>
            <a:r>
              <a:rPr lang="tr-TR" altLang="tr-TR" dirty="0"/>
              <a:t> kavramı: Mutlak bir egemenlik yoksa iyi düzenlenmiş toplum da olamaz. Babanın egemenliği gibi kralın da egemenliği mutlaktır.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Bir yöneticinin üzerinde başka bir buyurma gücü varsa, o kişi egemen değildir</a:t>
            </a:r>
            <a:r>
              <a:rPr lang="tr-TR" altLang="tr-TR" dirty="0">
                <a:sym typeface="Wingdings" panose="05000000000000000000" pitchFamily="2" charset="2"/>
              </a:rPr>
              <a:t> «</a:t>
            </a:r>
            <a:r>
              <a:rPr lang="tr-TR" altLang="tr-TR" u="sng" dirty="0">
                <a:sym typeface="Wingdings" panose="05000000000000000000" pitchFamily="2" charset="2"/>
              </a:rPr>
              <a:t>egemenlik bölünemez</a:t>
            </a:r>
            <a:r>
              <a:rPr lang="tr-TR" altLang="tr-TR" dirty="0">
                <a:sym typeface="Wingdings" panose="05000000000000000000" pitchFamily="2" charset="2"/>
              </a:rPr>
              <a:t>»</a:t>
            </a:r>
            <a:endParaRPr lang="tr-TR" altLang="tr-TR" u="sng" dirty="0"/>
          </a:p>
          <a:p>
            <a:pPr eaLnBrk="1" hangingPunct="1">
              <a:lnSpc>
                <a:spcPct val="90000"/>
              </a:lnSpc>
            </a:pPr>
            <a:endParaRPr lang="tr-TR" altLang="tr-TR" u="sng" dirty="0"/>
          </a:p>
        </p:txBody>
      </p:sp>
    </p:spTree>
    <p:extLst>
      <p:ext uri="{BB962C8B-B14F-4D97-AF65-F5344CB8AC3E}">
        <p14:creationId xmlns:p14="http://schemas.microsoft.com/office/powerpoint/2010/main" val="4000203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3714" y="1066800"/>
            <a:ext cx="8977086" cy="52578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dirty="0" smtClean="0"/>
              <a:t>Uyruklar, sınıflar, kurumlar, yasalar egemenliği sınırlayamaz. Kral yasaları yapar ama ondan </a:t>
            </a:r>
            <a:r>
              <a:rPr lang="tr-TR" altLang="tr-TR" b="1" dirty="0" smtClean="0"/>
              <a:t>yasalara uyması istenemez</a:t>
            </a:r>
            <a:r>
              <a:rPr lang="tr-TR" altLang="tr-TR" dirty="0" smtClean="0"/>
              <a:t>. Bugün koyduğu yasayı yarın değiştirebilir.</a:t>
            </a:r>
          </a:p>
          <a:p>
            <a:pPr eaLnBrk="1" hangingPunct="1"/>
            <a:r>
              <a:rPr lang="tr-TR" altLang="tr-TR" b="1" dirty="0" smtClean="0"/>
              <a:t>Anarşi</a:t>
            </a:r>
            <a:r>
              <a:rPr lang="tr-TR" altLang="tr-TR" dirty="0" smtClean="0"/>
              <a:t>ye düşmek istemeyen her devlet tüm egemenliği tek bir krala/ tek bir kurula bırakmak zorundadır. O’na göre egemenlik bölündü mü anarşi çıkar. </a:t>
            </a:r>
            <a:r>
              <a:rPr lang="tr-TR" altLang="tr-TR" i="1" dirty="0"/>
              <a:t>(Din savaşlarının kargaşasından etkileniyor</a:t>
            </a:r>
            <a:r>
              <a:rPr lang="tr-TR" altLang="tr-TR" i="1" dirty="0" smtClean="0"/>
              <a:t>)</a:t>
            </a:r>
          </a:p>
          <a:p>
            <a:r>
              <a:rPr lang="tr-TR" altLang="tr-TR" dirty="0" smtClean="0"/>
              <a:t>Son sözü söyleme hakkı (egemenlik)</a:t>
            </a:r>
          </a:p>
          <a:p>
            <a:pPr lvl="1"/>
            <a:r>
              <a:rPr lang="tr-TR" altLang="tr-TR" dirty="0" smtClean="0"/>
              <a:t>Kralın ise</a:t>
            </a:r>
            <a:r>
              <a:rPr lang="tr-TR" altLang="tr-TR" dirty="0" smtClean="0">
                <a:sym typeface="Wingdings" panose="05000000000000000000" pitchFamily="2" charset="2"/>
              </a:rPr>
              <a:t>monarşi</a:t>
            </a:r>
          </a:p>
          <a:p>
            <a:pPr lvl="1"/>
            <a:r>
              <a:rPr lang="tr-TR" altLang="tr-TR" dirty="0" smtClean="0">
                <a:sym typeface="Wingdings" panose="05000000000000000000" pitchFamily="2" charset="2"/>
              </a:rPr>
              <a:t>Soylu zümrenin ise aristokrasi</a:t>
            </a:r>
          </a:p>
          <a:p>
            <a:pPr lvl="1"/>
            <a:r>
              <a:rPr lang="tr-TR" altLang="tr-TR" dirty="0" smtClean="0">
                <a:sym typeface="Wingdings" panose="05000000000000000000" pitchFamily="2" charset="2"/>
              </a:rPr>
              <a:t>Halk zümresinin ise demokrasi</a:t>
            </a:r>
          </a:p>
          <a:p>
            <a:pPr lvl="1">
              <a:buNone/>
            </a:pPr>
            <a:endParaRPr lang="tr-TR" altLang="tr-TR" dirty="0" smtClean="0"/>
          </a:p>
          <a:p>
            <a:pPr lvl="1" algn="ctr">
              <a:buNone/>
            </a:pPr>
            <a:r>
              <a:rPr lang="tr-TR" altLang="tr-TR" dirty="0" smtClean="0"/>
              <a:t>En iyi yönetim biçimi mutlak monarşidir. </a:t>
            </a:r>
          </a:p>
          <a:p>
            <a:pPr lvl="1" algn="ctr">
              <a:buNone/>
            </a:pPr>
            <a:endParaRPr lang="tr-TR" altLang="tr-TR" dirty="0" smtClean="0"/>
          </a:p>
          <a:p>
            <a:pPr lvl="1" algn="ctr">
              <a:buNone/>
            </a:pPr>
            <a:r>
              <a:rPr lang="tr-TR" altLang="tr-TR" dirty="0" smtClean="0"/>
              <a:t>Karma yönetim = kral + aristokratlar + halk</a:t>
            </a:r>
            <a:r>
              <a:rPr lang="tr-TR" altLang="tr-TR" dirty="0" smtClean="0">
                <a:sym typeface="Wingdings" panose="05000000000000000000" pitchFamily="2" charset="2"/>
              </a:rPr>
              <a:t> olanaksızdır!</a:t>
            </a:r>
            <a:endParaRPr lang="tr-TR" altLang="tr-TR" dirty="0" smtClean="0"/>
          </a:p>
          <a:p>
            <a:pPr eaLnBrk="1" hangingPunct="1"/>
            <a:endParaRPr lang="tr-TR" altLang="tr-TR" i="1" dirty="0"/>
          </a:p>
          <a:p>
            <a:pPr eaLnBrk="1" hangingPunct="1"/>
            <a:endParaRPr lang="tr-TR" altLang="tr-TR" i="1" dirty="0"/>
          </a:p>
        </p:txBody>
      </p:sp>
    </p:spTree>
    <p:extLst>
      <p:ext uri="{BB962C8B-B14F-4D97-AF65-F5344CB8AC3E}">
        <p14:creationId xmlns:p14="http://schemas.microsoft.com/office/powerpoint/2010/main" val="2251134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6343" y="609600"/>
            <a:ext cx="10566400" cy="57150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tr-TR" altLang="tr-TR" b="1" u="sng" dirty="0"/>
              <a:t>Egemenin keyfi yönetimi, zorbalığı durumunda</a:t>
            </a:r>
            <a:r>
              <a:rPr lang="tr-TR" altLang="tr-TR" b="1" u="sng" dirty="0" smtClean="0"/>
              <a:t>: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tr-TR" altLang="tr-TR" b="1" u="sng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/>
              <a:t>Halka karşı sorumlu değil ancak tümüyle sorumsuz da değildir. </a:t>
            </a:r>
            <a:endParaRPr lang="tr-TR" altLang="tr-TR" dirty="0" smtClean="0"/>
          </a:p>
          <a:p>
            <a:pPr eaLnBrk="1" hangingPunct="1">
              <a:lnSpc>
                <a:spcPct val="80000"/>
              </a:lnSpc>
              <a:defRPr/>
            </a:pPr>
            <a:endParaRPr lang="tr-TR" altLang="tr-TR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 smtClean="0"/>
              <a:t>İnsan </a:t>
            </a:r>
            <a:r>
              <a:rPr lang="tr-TR" altLang="tr-TR" dirty="0"/>
              <a:t>yasaları ile sınırlı değil</a:t>
            </a:r>
            <a:r>
              <a:rPr lang="tr-TR" altLang="tr-TR" dirty="0">
                <a:sym typeface="Wingdings" panose="05000000000000000000" pitchFamily="2" charset="2"/>
              </a:rPr>
              <a:t> </a:t>
            </a:r>
            <a:r>
              <a:rPr lang="tr-TR" altLang="tr-TR" b="1" dirty="0">
                <a:sym typeface="Wingdings" panose="05000000000000000000" pitchFamily="2" charset="2"/>
              </a:rPr>
              <a:t>doğa yasa</a:t>
            </a:r>
            <a:r>
              <a:rPr lang="tr-TR" altLang="tr-TR" dirty="0">
                <a:sym typeface="Wingdings" panose="05000000000000000000" pitchFamily="2" charset="2"/>
              </a:rPr>
              <a:t>ları ile sınırlıdır. </a:t>
            </a:r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altLang="tr-TR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>
                <a:sym typeface="Wingdings" panose="05000000000000000000" pitchFamily="2" charset="2"/>
              </a:rPr>
              <a:t>Doğa yasası&gt; insan </a:t>
            </a:r>
            <a:r>
              <a:rPr lang="tr-TR" altLang="tr-TR" dirty="0" smtClean="0">
                <a:sym typeface="Wingdings" panose="05000000000000000000" pitchFamily="2" charset="2"/>
              </a:rPr>
              <a:t>yasası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tr-TR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>
                <a:sym typeface="Wingdings" panose="05000000000000000000" pitchFamily="2" charset="2"/>
              </a:rPr>
              <a:t>Yasa koyarken doğa yasaları göz önünde bulundurulmalıdır. </a:t>
            </a:r>
            <a:r>
              <a:rPr lang="tr-TR" altLang="tr-TR" dirty="0">
                <a:sym typeface="Wingdings" panose="05000000000000000000" pitchFamily="2" charset="2"/>
              </a:rPr>
              <a:t>Doğa yasasına uymaya zorlayan ise </a:t>
            </a:r>
            <a:r>
              <a:rPr lang="tr-TR" altLang="tr-TR" b="1" dirty="0" smtClean="0">
                <a:sym typeface="Wingdings" panose="05000000000000000000" pitchFamily="2" charset="2"/>
              </a:rPr>
              <a:t>vicdan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altLang="tr-TR" b="1" dirty="0">
              <a:sym typeface="Wingdings" panose="05000000000000000000" pitchFamily="2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dirty="0"/>
              <a:t>Doğa yasasına uymazsa, Tanrı’ya karşı sorumludur. </a:t>
            </a:r>
          </a:p>
        </p:txBody>
      </p:sp>
    </p:spTree>
    <p:extLst>
      <p:ext uri="{BB962C8B-B14F-4D97-AF65-F5344CB8AC3E}">
        <p14:creationId xmlns:p14="http://schemas.microsoft.com/office/powerpoint/2010/main" val="2488668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8629" y="685800"/>
            <a:ext cx="10784114" cy="5715000"/>
          </a:xfrm>
        </p:spPr>
        <p:txBody>
          <a:bodyPr/>
          <a:lstStyle/>
          <a:p>
            <a:pPr eaLnBrk="1" hangingPunct="1"/>
            <a:endParaRPr lang="tr-TR" altLang="tr-TR" b="1" dirty="0" smtClean="0"/>
          </a:p>
          <a:p>
            <a:r>
              <a:rPr lang="tr-TR" altLang="tr-TR" b="1" dirty="0" smtClean="0"/>
              <a:t>Nedir doğa yasası?</a:t>
            </a:r>
          </a:p>
          <a:p>
            <a:pPr eaLnBrk="1" hangingPunct="1"/>
            <a:endParaRPr lang="tr-TR" altLang="tr-TR" b="1" dirty="0"/>
          </a:p>
          <a:p>
            <a:pPr eaLnBrk="1" hangingPunct="1"/>
            <a:r>
              <a:rPr lang="tr-TR" altLang="tr-TR" b="1" dirty="0" smtClean="0"/>
              <a:t>Doğa </a:t>
            </a:r>
            <a:r>
              <a:rPr lang="tr-TR" altLang="tr-TR" b="1" dirty="0" smtClean="0"/>
              <a:t>yasası</a:t>
            </a:r>
            <a:r>
              <a:rPr lang="tr-TR" altLang="tr-TR" dirty="0" smtClean="0"/>
              <a:t> (tanrısal yasa)= Tanrı’nın düzeni</a:t>
            </a:r>
            <a:r>
              <a:rPr lang="tr-TR" altLang="tr-TR" dirty="0" smtClean="0"/>
              <a:t>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Tanrı</a:t>
            </a:r>
            <a:r>
              <a:rPr lang="tr-TR" altLang="tr-TR" dirty="0" smtClean="0">
                <a:sym typeface="Wingdings" panose="05000000000000000000" pitchFamily="2" charset="2"/>
              </a:rPr>
              <a:t>meleklerinsanlarhayvanlar; ruhbedene egemendir. </a:t>
            </a:r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/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/>
            <a:r>
              <a:rPr lang="tr-TR" altLang="tr-TR" dirty="0" smtClean="0">
                <a:sym typeface="Wingdings" panose="05000000000000000000" pitchFamily="2" charset="2"/>
              </a:rPr>
              <a:t>Beden akla; birey devlet memuruna; memur krala; kral tanrıya boyun eğer. </a:t>
            </a:r>
            <a:r>
              <a:rPr lang="tr-TR" altLang="tr-TR" b="1" dirty="0" smtClean="0">
                <a:sym typeface="Wingdings" panose="05000000000000000000" pitchFamily="2" charset="2"/>
              </a:rPr>
              <a:t>Doğa yasasında</a:t>
            </a:r>
            <a:r>
              <a:rPr lang="tr-TR" altLang="tr-TR" dirty="0" smtClean="0">
                <a:sym typeface="Wingdings" panose="05000000000000000000" pitchFamily="2" charset="2"/>
              </a:rPr>
              <a:t> hiyerarşik bir düzen vardır. </a:t>
            </a:r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/>
            <a:endParaRPr lang="tr-TR" altLang="tr-TR" dirty="0" smtClean="0">
              <a:sym typeface="Wingdings" panose="05000000000000000000" pitchFamily="2" charset="2"/>
            </a:endParaRPr>
          </a:p>
          <a:p>
            <a:pPr eaLnBrk="1" hangingPunct="1"/>
            <a:r>
              <a:rPr lang="tr-TR" altLang="tr-TR" dirty="0" smtClean="0"/>
              <a:t>Ahde </a:t>
            </a:r>
            <a:r>
              <a:rPr lang="tr-TR" altLang="tr-TR" dirty="0" smtClean="0"/>
              <a:t>vefa ve </a:t>
            </a:r>
            <a:r>
              <a:rPr lang="tr-TR" altLang="tr-TR" dirty="0" smtClean="0"/>
              <a:t>mülke </a:t>
            </a:r>
            <a:r>
              <a:rPr lang="tr-TR" altLang="tr-TR" dirty="0" smtClean="0"/>
              <a:t>saygı (</a:t>
            </a:r>
            <a:r>
              <a:rPr lang="tr-TR" altLang="tr-TR" i="1" dirty="0" smtClean="0">
                <a:sym typeface="Wingdings" panose="05000000000000000000" pitchFamily="2" charset="2"/>
              </a:rPr>
              <a:t>burjuvazi için iki temel hukuk kuralı)</a:t>
            </a:r>
          </a:p>
          <a:p>
            <a:pPr eaLnBrk="1" hangingPunct="1"/>
            <a:endParaRPr lang="tr-TR" alt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44011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762000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Bodin’in mülkiyet savunması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257" y="1219200"/>
            <a:ext cx="10624457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dirty="0"/>
              <a:t>Devletin kökeninde yer alan aileye aittir mülk. Egemenlik kralın, mülk ailenindir. Özel mülkiyet bir doğa yasasıdır</a:t>
            </a:r>
            <a:r>
              <a:rPr lang="tr-TR" altLang="tr-TR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Ortak mülkiyeti savunan Platon’u, Thomas More’u (</a:t>
            </a:r>
            <a:r>
              <a:rPr lang="tr-TR" altLang="tr-TR" i="1" dirty="0"/>
              <a:t>Utopia</a:t>
            </a:r>
            <a:r>
              <a:rPr lang="tr-TR" altLang="tr-TR" dirty="0"/>
              <a:t>) eleştirir</a:t>
            </a:r>
            <a:r>
              <a:rPr lang="tr-TR" altLang="tr-TR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O’na </a:t>
            </a:r>
            <a:r>
              <a:rPr lang="tr-TR" altLang="tr-TR" dirty="0"/>
              <a:t>göre «eşitlik, dostluk yaratır» sözü yanlıştır: Eşitlik nefret ve kıskançlık, ayaklanma ve </a:t>
            </a:r>
            <a:r>
              <a:rPr lang="tr-TR" altLang="tr-TR" b="1" dirty="0"/>
              <a:t>iç savaş</a:t>
            </a:r>
            <a:r>
              <a:rPr lang="tr-TR" altLang="tr-TR" dirty="0"/>
              <a:t> çıkarır. </a:t>
            </a: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Aristo gibi devrimlerin nedenlerini düşünmüş, çok zengin ve çok yoksulun varlığının devrime neden olacağını ifade etmiştir. </a:t>
            </a:r>
            <a:endParaRPr lang="tr-TR" altLang="tr-TR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Önlemek için:  Kral hiçbir parti ile birleşmemeli, dinsel hoşgörü sahibi olmalı ve verdiği sözü tutmalı.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1539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/>
          <a:lstStyle/>
          <a:p>
            <a:pPr algn="ctr"/>
            <a:r>
              <a:rPr lang="tr-TR" sz="4000" b="1" dirty="0" smtClean="0"/>
              <a:t>Hatırlayalım:</a:t>
            </a:r>
          </a:p>
          <a:p>
            <a:r>
              <a:rPr lang="tr-TR" sz="2400" dirty="0" smtClean="0"/>
              <a:t>Haçlı seferleri</a:t>
            </a:r>
          </a:p>
          <a:p>
            <a:r>
              <a:rPr lang="tr-TR" sz="2400" dirty="0" smtClean="0"/>
              <a:t>Ticaretin canlanması (Kentlerde panayırlar/fuarlar) </a:t>
            </a:r>
            <a:r>
              <a:rPr lang="tr-TR" sz="2400" dirty="0" smtClean="0">
                <a:sym typeface="Wingdings" panose="05000000000000000000" pitchFamily="2" charset="2"/>
              </a:rPr>
              <a:t> </a:t>
            </a:r>
          </a:p>
          <a:p>
            <a:r>
              <a:rPr lang="tr-TR" sz="2400" dirty="0" smtClean="0">
                <a:sym typeface="Wingdings" panose="05000000000000000000" pitchFamily="2" charset="2"/>
              </a:rPr>
              <a:t>Kentlerin canlanması</a:t>
            </a:r>
          </a:p>
          <a:p>
            <a:r>
              <a:rPr lang="tr-TR" sz="2400" dirty="0" smtClean="0">
                <a:sym typeface="Wingdings" panose="05000000000000000000" pitchFamily="2" charset="2"/>
              </a:rPr>
              <a:t>Geçimini </a:t>
            </a:r>
            <a:r>
              <a:rPr lang="tr-TR" sz="2400" dirty="0">
                <a:sym typeface="Wingdings" panose="05000000000000000000" pitchFamily="2" charset="2"/>
              </a:rPr>
              <a:t>toprak yerine ticaretten </a:t>
            </a:r>
            <a:r>
              <a:rPr lang="tr-TR" sz="2400" dirty="0" smtClean="0">
                <a:sym typeface="Wingdings" panose="05000000000000000000" pitchFamily="2" charset="2"/>
              </a:rPr>
              <a:t>sağlayanlar: </a:t>
            </a:r>
            <a:r>
              <a:rPr lang="tr-TR" sz="2400" b="1" dirty="0" smtClean="0">
                <a:sym typeface="Wingdings" panose="05000000000000000000" pitchFamily="2" charset="2"/>
              </a:rPr>
              <a:t>BURJUVAZİ</a:t>
            </a:r>
          </a:p>
          <a:p>
            <a:r>
              <a:rPr lang="tr-TR" sz="2400" dirty="0" smtClean="0">
                <a:sym typeface="Wingdings" panose="05000000000000000000" pitchFamily="2" charset="2"/>
              </a:rPr>
              <a:t>Coğrafi </a:t>
            </a:r>
            <a:r>
              <a:rPr lang="tr-TR" sz="2400" dirty="0">
                <a:sym typeface="Wingdings" panose="05000000000000000000" pitchFamily="2" charset="2"/>
              </a:rPr>
              <a:t>keşifler  </a:t>
            </a:r>
            <a:r>
              <a:rPr lang="tr-TR" sz="2400" dirty="0" smtClean="0">
                <a:sym typeface="Wingdings" panose="05000000000000000000" pitchFamily="2" charset="2"/>
              </a:rPr>
              <a:t>yeni topraklar, yeni ticaret yolları</a:t>
            </a:r>
          </a:p>
          <a:p>
            <a:r>
              <a:rPr lang="tr-TR" sz="2400" dirty="0" smtClean="0">
                <a:sym typeface="Wingdings" panose="05000000000000000000" pitchFamily="2" charset="2"/>
              </a:rPr>
              <a:t>Batı’da siyasal birimler: bağımsız derebeylikler, merkezi otoriteden yoksun yapı, birbirinden farklı örf/adetleri olan halklar (15.-16. yüzyıldan itibaren bu yapı yıkılıyor)</a:t>
            </a:r>
          </a:p>
          <a:p>
            <a:r>
              <a:rPr lang="tr-TR" sz="2400" dirty="0" smtClean="0">
                <a:sym typeface="Wingdings" panose="05000000000000000000" pitchFamily="2" charset="2"/>
              </a:rPr>
              <a:t>Avrupa’da dönüşüm:  </a:t>
            </a:r>
            <a:r>
              <a:rPr lang="tr-TR" sz="2400" b="1" dirty="0" smtClean="0">
                <a:sym typeface="Wingdings" panose="05000000000000000000" pitchFamily="2" charset="2"/>
              </a:rPr>
              <a:t>Rönesans </a:t>
            </a:r>
            <a:r>
              <a:rPr lang="tr-TR" sz="2400" dirty="0" smtClean="0">
                <a:sym typeface="Wingdings" panose="05000000000000000000" pitchFamily="2" charset="2"/>
              </a:rPr>
              <a:t>(sanat),  </a:t>
            </a:r>
            <a:r>
              <a:rPr lang="tr-TR" sz="2400" b="1" dirty="0" smtClean="0">
                <a:sym typeface="Wingdings" panose="05000000000000000000" pitchFamily="2" charset="2"/>
              </a:rPr>
              <a:t>Reform</a:t>
            </a:r>
            <a:r>
              <a:rPr lang="tr-TR" sz="2400" dirty="0" smtClean="0">
                <a:sym typeface="Wingdings" panose="05000000000000000000" pitchFamily="2" charset="2"/>
              </a:rPr>
              <a:t>asyon (din), </a:t>
            </a:r>
            <a:r>
              <a:rPr lang="tr-TR" sz="2400" b="1" dirty="0" smtClean="0">
                <a:sym typeface="Wingdings" panose="05000000000000000000" pitchFamily="2" charset="2"/>
              </a:rPr>
              <a:t>Merkantilizm</a:t>
            </a:r>
            <a:r>
              <a:rPr lang="tr-TR" sz="2400" dirty="0" smtClean="0">
                <a:sym typeface="Wingdings" panose="05000000000000000000" pitchFamily="2" charset="2"/>
              </a:rPr>
              <a:t> (ekonomi) ve </a:t>
            </a:r>
            <a:r>
              <a:rPr lang="tr-TR" sz="2400" b="1" dirty="0" smtClean="0">
                <a:sym typeface="Wingdings" panose="05000000000000000000" pitchFamily="2" charset="2"/>
              </a:rPr>
              <a:t>mutlak monarşiler </a:t>
            </a:r>
            <a:r>
              <a:rPr lang="tr-TR" sz="2400" dirty="0" smtClean="0">
                <a:sym typeface="Wingdings" panose="05000000000000000000" pitchFamily="2" charset="2"/>
              </a:rPr>
              <a:t>(siyaset)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21493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 fontScale="92500" lnSpcReduction="20000"/>
          </a:bodyPr>
          <a:lstStyle/>
          <a:p>
            <a:r>
              <a:rPr lang="tr-TR" sz="4800" b="1" dirty="0" smtClean="0"/>
              <a:t>16. yüzyılda </a:t>
            </a:r>
            <a:endParaRPr lang="tr-TR" sz="4800" b="1" dirty="0" smtClean="0"/>
          </a:p>
          <a:p>
            <a:r>
              <a:rPr lang="tr-TR" sz="3200" dirty="0" smtClean="0"/>
              <a:t>Batı </a:t>
            </a:r>
            <a:r>
              <a:rPr lang="tr-TR" sz="3200" dirty="0" smtClean="0"/>
              <a:t>sosyal düşüncesinin genel çerçevesini Rönesans ve Reform çizmektedir.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smtClean="0"/>
              <a:t>Bu yeni düşünce, ekonomik ve siyasal düşünceyi etkiler</a:t>
            </a:r>
            <a:r>
              <a:rPr lang="tr-TR" sz="3200" dirty="0"/>
              <a:t>. Batılı toplumların ekonomik ve sosyal yapısı değişirken siyasal yapı da değişmeye başlamıştır. </a:t>
            </a:r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>
                <a:sym typeface="Wingdings" panose="05000000000000000000" pitchFamily="2" charset="2"/>
              </a:rPr>
              <a:t>Siyasal düşünce (devlet düşüncesi) Ulus devletler (mutlak monarşiler, Fransa, İngilitere, İspanya...)</a:t>
            </a:r>
          </a:p>
          <a:p>
            <a:endParaRPr lang="tr-TR" sz="3200" dirty="0" smtClean="0"/>
          </a:p>
          <a:p>
            <a:r>
              <a:rPr lang="tr-TR" sz="3200" dirty="0" smtClean="0"/>
              <a:t>Ekonomik düşünce </a:t>
            </a:r>
            <a:r>
              <a:rPr lang="tr-TR" sz="3200" dirty="0" smtClean="0">
                <a:sym typeface="Wingdings" panose="05000000000000000000" pitchFamily="2" charset="2"/>
              </a:rPr>
              <a:t> Merkantilizm</a:t>
            </a:r>
          </a:p>
        </p:txBody>
      </p:sp>
    </p:spTree>
    <p:extLst>
      <p:ext uri="{BB962C8B-B14F-4D97-AF65-F5344CB8AC3E}">
        <p14:creationId xmlns:p14="http://schemas.microsoft.com/office/powerpoint/2010/main" val="3247503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1486" y="609600"/>
            <a:ext cx="9209314" cy="5867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tr-TR" b="1" dirty="0"/>
              <a:t>Mutlak monarşi:</a:t>
            </a:r>
            <a:r>
              <a:rPr lang="tr-TR" altLang="tr-TR" dirty="0"/>
              <a:t> Devletin tek bir kişi (</a:t>
            </a:r>
            <a:r>
              <a:rPr lang="tr-TR" altLang="tr-TR" i="1" dirty="0"/>
              <a:t>kral, padişah, imparator</a:t>
            </a:r>
            <a:r>
              <a:rPr lang="tr-TR" altLang="tr-TR" dirty="0"/>
              <a:t>) tarafından “kuvvetler birliği” esasıyla yönetimidir. Yasama ve yürütme kuvveti tek elde toplanmıştır.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Machiavelli, Bodin ve Hobbes mutlak monarşinin </a:t>
            </a:r>
            <a:r>
              <a:rPr lang="tr-TR" altLang="tr-TR" b="1" dirty="0"/>
              <a:t>laik </a:t>
            </a:r>
            <a:r>
              <a:rPr lang="tr-TR" altLang="tr-TR" dirty="0"/>
              <a:t>kuramını hazırlamışlardır.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b="1" dirty="0"/>
              <a:t>Machiavelli</a:t>
            </a:r>
            <a:r>
              <a:rPr lang="tr-TR" altLang="tr-TR" dirty="0">
                <a:sym typeface="Wingdings" panose="05000000000000000000" pitchFamily="2" charset="2"/>
              </a:rPr>
              <a:t> burjuvazinin siyasal düşünüşünün laikleşmesi/bilimselleşmesi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 dirty="0">
                <a:sym typeface="Wingdings" panose="05000000000000000000" pitchFamily="2" charset="2"/>
              </a:rPr>
              <a:t>Bodin</a:t>
            </a:r>
            <a:r>
              <a:rPr lang="tr-TR" altLang="tr-TR" dirty="0">
                <a:sym typeface="Wingdings" panose="05000000000000000000" pitchFamily="2" charset="2"/>
              </a:rPr>
              <a:t>egemenlik kavramının hukuksal temellere dayandırılarak formülleştirilmesi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b="1" dirty="0">
                <a:sym typeface="Wingdings" panose="05000000000000000000" pitchFamily="2" charset="2"/>
              </a:rPr>
              <a:t>Hobbes</a:t>
            </a:r>
            <a:r>
              <a:rPr lang="tr-TR" altLang="tr-TR" dirty="0">
                <a:sym typeface="Wingdings" panose="05000000000000000000" pitchFamily="2" charset="2"/>
              </a:rPr>
              <a:t> toplum sözleşmesi kuramını mutlak monarşinin amaçlarına uygun biçimde ustalıkla kullanmıştır. </a:t>
            </a:r>
            <a:endParaRPr lang="tr-TR" altLang="tr-TR" dirty="0"/>
          </a:p>
          <a:p>
            <a:pPr eaLnBrk="1" hangingPunct="1">
              <a:lnSpc>
                <a:spcPct val="8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863380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09600"/>
            <a:ext cx="8229600" cy="5867400"/>
          </a:xfrm>
        </p:spPr>
        <p:txBody>
          <a:bodyPr/>
          <a:lstStyle/>
          <a:p>
            <a:pPr marL="533400" indent="-533400"/>
            <a:r>
              <a:rPr lang="tr-TR" altLang="tr-TR" dirty="0"/>
              <a:t>Üç düşünür kendi ülkelerindeki farklı sorunlara çözüm arayışı içinde, mutlak monarşi noktasında </a:t>
            </a:r>
            <a:r>
              <a:rPr lang="tr-TR" altLang="tr-TR" dirty="0" smtClean="0"/>
              <a:t>birleşmişlerdir: </a:t>
            </a:r>
            <a:r>
              <a:rPr lang="tr-TR" altLang="tr-TR" b="1" dirty="0" smtClean="0"/>
              <a:t>(Güçlü </a:t>
            </a:r>
            <a:r>
              <a:rPr lang="tr-TR" altLang="tr-TR" b="1" dirty="0"/>
              <a:t>devlet)</a:t>
            </a:r>
          </a:p>
          <a:p>
            <a:pPr marL="533400" indent="-533400"/>
            <a:r>
              <a:rPr lang="tr-TR" altLang="tr-TR" dirty="0"/>
              <a:t>Dönemin burjuvazisinin amaçlarına uygun biçimde devleti ve yönetimi açıklamışlardır.</a:t>
            </a:r>
          </a:p>
          <a:p>
            <a:pPr marL="533400" indent="-533400"/>
            <a:r>
              <a:rPr lang="tr-TR" altLang="tr-TR" dirty="0"/>
              <a:t>Üçünün de açıklamaları din dışı/laik temellere dayanır. </a:t>
            </a:r>
          </a:p>
          <a:p>
            <a:pPr marL="533400" indent="-533400"/>
            <a:r>
              <a:rPr lang="tr-TR" altLang="tr-TR" b="1" dirty="0"/>
              <a:t>Farklılıkları, odak </a:t>
            </a:r>
            <a:r>
              <a:rPr lang="tr-TR" altLang="tr-TR" b="1" dirty="0" smtClean="0"/>
              <a:t>noktalarındadır:</a:t>
            </a:r>
            <a:endParaRPr lang="tr-TR" altLang="tr-TR" b="1" dirty="0">
              <a:sym typeface="Wingdings" panose="05000000000000000000" pitchFamily="2" charset="2"/>
            </a:endParaRP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tr-TR" altLang="tr-TR" dirty="0">
                <a:sym typeface="Wingdings" panose="05000000000000000000" pitchFamily="2" charset="2"/>
              </a:rPr>
              <a:t>Machiavelli İtalyan birliğinin sağlanması,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tr-TR" altLang="tr-TR" dirty="0">
                <a:sym typeface="Wingdings" panose="05000000000000000000" pitchFamily="2" charset="2"/>
              </a:rPr>
              <a:t>Bodin Fransa din savaşlarının önlenmesi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tr-TR" altLang="tr-TR" dirty="0">
                <a:sym typeface="Wingdings" panose="05000000000000000000" pitchFamily="2" charset="2"/>
              </a:rPr>
              <a:t>Hobbes İngiliz iç savaşlarının yeniden patlak vermemesi</a:t>
            </a:r>
          </a:p>
        </p:txBody>
      </p:sp>
    </p:spTree>
    <p:extLst>
      <p:ext uri="{BB962C8B-B14F-4D97-AF65-F5344CB8AC3E}">
        <p14:creationId xmlns:p14="http://schemas.microsoft.com/office/powerpoint/2010/main" val="1389905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762000"/>
          </a:xfrm>
        </p:spPr>
        <p:txBody>
          <a:bodyPr/>
          <a:lstStyle/>
          <a:p>
            <a:pPr eaLnBrk="1" hangingPunct="1"/>
            <a:r>
              <a:rPr lang="tr-TR" altLang="tr-TR" sz="4000" b="1"/>
              <a:t>Niccolo Machiavelli (1469-1527)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3085" y="1295400"/>
            <a:ext cx="10508343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Floransalı siyaset kuramcısı.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İtalyan Rönesansının önemli isimlerinden.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Hümanist bir eğitim almıştır. (Yunan ve Latin kültürü)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Döneminin kilise örgütlenmesine tepkilidir.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Amacı, İtalyan siyasal birliğinin sağlanmasıdır. 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i="1" dirty="0"/>
              <a:t>Neden İtalya birliğini sağlayamadı? Papalık, İtalyan siyasi birliğini kuracak kadar güçlü değil ancak bir başkasını engelleyebilecek kadar da güçlüdür. 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86169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1143" y="685800"/>
            <a:ext cx="10130971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En bilinen eseri: «Il Principe» (Prens/Hükümdar)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O’na </a:t>
            </a:r>
            <a:r>
              <a:rPr lang="tr-TR" altLang="tr-TR" dirty="0" smtClean="0"/>
              <a:t>göre insan doğası gereği </a:t>
            </a:r>
            <a:r>
              <a:rPr lang="tr-TR" altLang="tr-TR" b="1" dirty="0" smtClean="0"/>
              <a:t>bencil</a:t>
            </a:r>
            <a:r>
              <a:rPr lang="tr-TR" altLang="tr-TR" dirty="0" smtClean="0"/>
              <a:t>dir. Yönetici de bencil olmalı ki bencillerin arasında ayakta kalabilsin.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b="1" dirty="0" smtClean="0"/>
              <a:t>İnsan kötüdür</a:t>
            </a:r>
            <a:r>
              <a:rPr lang="tr-TR" altLang="tr-TR" dirty="0" smtClean="0"/>
              <a:t>. Kötüye iyi davranırsa </a:t>
            </a:r>
            <a:r>
              <a:rPr lang="tr-TR" altLang="tr-TR" dirty="0" smtClean="0"/>
              <a:t>yönetici, kaybeder</a:t>
            </a:r>
            <a:r>
              <a:rPr lang="tr-TR" altLang="tr-TR" dirty="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İnsan en çok mala/</a:t>
            </a:r>
            <a:r>
              <a:rPr lang="tr-TR" altLang="tr-TR" b="1" dirty="0" smtClean="0"/>
              <a:t>mülkiyet</a:t>
            </a:r>
            <a:r>
              <a:rPr lang="tr-TR" altLang="tr-TR" dirty="0" smtClean="0"/>
              <a:t>e önem verir: Prens, mülkiyet hakkını çiğnerse halk ondan nefret eder</a:t>
            </a:r>
            <a:r>
              <a:rPr lang="tr-TR" altLang="tr-TR" dirty="0" smtClean="0"/>
              <a:t>.</a:t>
            </a:r>
          </a:p>
          <a:p>
            <a:r>
              <a:rPr lang="tr-TR" altLang="tr-TR" dirty="0" smtClean="0"/>
              <a:t>Din, prens ile halk arasındaki en önemli bağdır. </a:t>
            </a:r>
          </a:p>
          <a:p>
            <a:r>
              <a:rPr lang="tr-TR" altLang="tr-TR" dirty="0" smtClean="0"/>
              <a:t>Machiavelli, siyasal erkin Tanrı’dan değil kuvvetten geldiğini ileri sürer. </a:t>
            </a:r>
            <a:r>
              <a:rPr lang="tr-TR" altLang="tr-TR" i="1" dirty="0" smtClean="0"/>
              <a:t>(</a:t>
            </a:r>
            <a:r>
              <a:rPr lang="tr-TR" altLang="tr-TR" b="1" i="1" dirty="0" smtClean="0"/>
              <a:t>Dönüm noktası</a:t>
            </a:r>
            <a:r>
              <a:rPr lang="tr-TR" altLang="tr-TR" i="1" dirty="0" smtClean="0"/>
              <a:t> siyaset bilimi açısından)</a:t>
            </a:r>
          </a:p>
          <a:p>
            <a:r>
              <a:rPr lang="tr-TR" altLang="tr-TR" dirty="0" smtClean="0"/>
              <a:t>“</a:t>
            </a:r>
            <a:r>
              <a:rPr lang="tr-TR" altLang="tr-TR" b="1" i="1" dirty="0" smtClean="0"/>
              <a:t>Amaca</a:t>
            </a:r>
            <a:r>
              <a:rPr lang="tr-TR" altLang="tr-TR" dirty="0" smtClean="0"/>
              <a:t> giden her yol mubahtır.” (Makyavelizm)</a:t>
            </a:r>
          </a:p>
          <a:p>
            <a:r>
              <a:rPr lang="tr-TR" altLang="tr-TR" dirty="0" smtClean="0"/>
              <a:t>Yüksek amacı, İtalyan birliğinin sağlanmasıdır.</a:t>
            </a:r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55475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1143" y="1306286"/>
            <a:ext cx="9927771" cy="471714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b="1" dirty="0" smtClean="0"/>
              <a:t>Zora başvurma</a:t>
            </a:r>
            <a:r>
              <a:rPr lang="tr-TR" altLang="tr-TR" sz="3200" dirty="0" smtClean="0"/>
              <a:t>: Başarının koşulu iknadan çok, zor kullanmaktır. </a:t>
            </a:r>
            <a:r>
              <a:rPr lang="tr-TR" altLang="tr-TR" sz="3200" i="1" dirty="0" smtClean="0"/>
              <a:t>(***20.yy İtalyan faşizmini etkiliyor)</a:t>
            </a:r>
          </a:p>
          <a:p>
            <a:pPr eaLnBrk="1" hangingPunct="1"/>
            <a:r>
              <a:rPr lang="tr-TR" altLang="tr-TR" sz="3200" dirty="0" smtClean="0"/>
              <a:t>Prens, korkutmalı mı sevdirmeli mi kendini? </a:t>
            </a:r>
            <a:r>
              <a:rPr lang="tr-TR" altLang="tr-TR" sz="3200" i="1" dirty="0" smtClean="0"/>
              <a:t>(korkutmalı)</a:t>
            </a:r>
          </a:p>
          <a:p>
            <a:pPr eaLnBrk="1" hangingPunct="1"/>
            <a:r>
              <a:rPr lang="tr-TR" altLang="tr-TR" sz="3200" dirty="0" smtClean="0"/>
              <a:t>Korku sevgiyi yener. </a:t>
            </a:r>
            <a:r>
              <a:rPr lang="tr-TR" altLang="tr-TR" sz="3200" b="1" i="1" dirty="0" smtClean="0"/>
              <a:t>Uyarı:</a:t>
            </a:r>
            <a:r>
              <a:rPr lang="tr-TR" altLang="tr-TR" sz="3200" dirty="0" smtClean="0"/>
              <a:t> Korkunun dozu önemli yoksa toplumda kin yaratır. </a:t>
            </a:r>
          </a:p>
          <a:p>
            <a:pPr eaLnBrk="1" hangingPunct="1"/>
            <a:r>
              <a:rPr lang="tr-TR" altLang="tr-TR" sz="3200" dirty="0" smtClean="0"/>
              <a:t>«Uzun vadede prensin yerine cumhuriyet ve burjuvazi gelecektir.»</a:t>
            </a:r>
          </a:p>
          <a:p>
            <a:pPr eaLnBrk="1" hangingPunct="1"/>
            <a:r>
              <a:rPr lang="tr-TR" altLang="tr-TR" sz="3200" b="1" dirty="0" smtClean="0"/>
              <a:t>Stato (Devlet)</a:t>
            </a:r>
            <a:r>
              <a:rPr lang="tr-TR" altLang="tr-TR" sz="3200" dirty="0" smtClean="0"/>
              <a:t> sözcüğünü ilk kullanan kişi.</a:t>
            </a:r>
          </a:p>
        </p:txBody>
      </p:sp>
    </p:spTree>
    <p:extLst>
      <p:ext uri="{BB962C8B-B14F-4D97-AF65-F5344CB8AC3E}">
        <p14:creationId xmlns:p14="http://schemas.microsoft.com/office/powerpoint/2010/main" val="1175882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7943" y="685800"/>
            <a:ext cx="10740571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Antik </a:t>
            </a:r>
            <a:r>
              <a:rPr lang="tr-TR" altLang="tr-TR" dirty="0"/>
              <a:t>Yunan, Roma ve diğer ülkelerden/çağlardan örneklerle prensin nasıl yönetmesi gerektiğini anlatır.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Türklerin Yunanistan’ı nasıl ellerinde tuttuklarını açıklar: Türkler Yunan topraklarına kendi halklarından kimseleri yerleştirmişlerdir</a:t>
            </a:r>
            <a:r>
              <a:rPr lang="tr-TR" altLang="tr-TR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Mutlak </a:t>
            </a:r>
            <a:r>
              <a:rPr lang="tr-TR" altLang="tr-TR" dirty="0"/>
              <a:t>monarşiye örnek olarak Osmanlı’yı gösterir. (Tüm halkın kul/ tebaa kabul edildiği yönetim)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dirty="0"/>
          </a:p>
          <a:p>
            <a:pPr eaLnBrk="1" hangingPunct="1">
              <a:lnSpc>
                <a:spcPct val="80000"/>
              </a:lnSpc>
            </a:pPr>
            <a:r>
              <a:rPr lang="tr-TR" altLang="tr-TR" dirty="0"/>
              <a:t>Siyasal başarıyı/başarısızlığı devlet adamının yeteneklerine bağladığı için siyasal görüşlerinin sınırlı/zayıf olduğu ifade edilir.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000" dirty="0"/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72876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</TotalTime>
  <Words>1202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Sosyal Düşünceler Tarihi 9. Hafta</vt:lpstr>
      <vt:lpstr>PowerPoint Presentation</vt:lpstr>
      <vt:lpstr>PowerPoint Presentation</vt:lpstr>
      <vt:lpstr>PowerPoint Presentation</vt:lpstr>
      <vt:lpstr>PowerPoint Presentation</vt:lpstr>
      <vt:lpstr>Niccolo Machiavelli (1469-1527)</vt:lpstr>
      <vt:lpstr>PowerPoint Presentation</vt:lpstr>
      <vt:lpstr>PowerPoint Presentation</vt:lpstr>
      <vt:lpstr>PowerPoint Presentation</vt:lpstr>
      <vt:lpstr>Jean Bodin (1530-1596)</vt:lpstr>
      <vt:lpstr>BARTALAMEOS KATLİAMI </vt:lpstr>
      <vt:lpstr>PowerPoint Presentation</vt:lpstr>
      <vt:lpstr>Bodin’in Siyasal Görüşleri</vt:lpstr>
      <vt:lpstr>PowerPoint Presentation</vt:lpstr>
      <vt:lpstr>PowerPoint Presentation</vt:lpstr>
      <vt:lpstr>PowerPoint Presentation</vt:lpstr>
      <vt:lpstr>PowerPoint Presentation</vt:lpstr>
      <vt:lpstr>Bodin’in mülkiyet savunması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Düşünceler Tarihi 8. Hafta</dc:title>
  <dc:creator>elif tugba dogan</dc:creator>
  <cp:lastModifiedBy>elif tugba dogan</cp:lastModifiedBy>
  <cp:revision>11</cp:revision>
  <dcterms:created xsi:type="dcterms:W3CDTF">2018-04-16T10:10:46Z</dcterms:created>
  <dcterms:modified xsi:type="dcterms:W3CDTF">2019-03-31T16:03:58Z</dcterms:modified>
</cp:coreProperties>
</file>