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2932"/>
    <a:srgbClr val="8F2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34B305-B0A6-4E84-8D47-C976C087FB3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7FF28E1-1865-46DE-BCA2-3822CECC4DD7}">
      <dgm:prSet custT="1"/>
      <dgm:spPr>
        <a:solidFill>
          <a:schemeClr val="bg1"/>
        </a:solidFill>
        <a:ln w="76200">
          <a:solidFill>
            <a:schemeClr val="accent5"/>
          </a:solidFill>
        </a:ln>
      </dgm:spPr>
      <dgm:t>
        <a:bodyPr/>
        <a:lstStyle/>
        <a:p>
          <a:r>
            <a:rPr lang="en-US" sz="2200" b="0" i="0" baseline="0" dirty="0">
              <a:solidFill>
                <a:schemeClr val="tx1"/>
              </a:solidFill>
            </a:rPr>
            <a:t>It is a combined antiretroviral therapy, which acts as a protease</a:t>
          </a:r>
          <a:r>
            <a:rPr lang="tr-TR" sz="2200" b="0" i="0" baseline="0" dirty="0">
              <a:solidFill>
                <a:schemeClr val="tx1"/>
              </a:solidFill>
            </a:rPr>
            <a:t> </a:t>
          </a:r>
          <a:r>
            <a:rPr lang="en-US" sz="2200" b="0" i="0" baseline="0" dirty="0">
              <a:solidFill>
                <a:schemeClr val="tx1"/>
              </a:solidFill>
            </a:rPr>
            <a:t>inhibitor (PI), used in the treatment of human immunodeficiency</a:t>
          </a:r>
          <a:r>
            <a:rPr lang="tr-TR" sz="2200" b="0" i="0" baseline="0" dirty="0">
              <a:solidFill>
                <a:schemeClr val="tx1"/>
              </a:solidFill>
            </a:rPr>
            <a:t> </a:t>
          </a:r>
          <a:r>
            <a:rPr lang="en-US" sz="2200" b="0" i="0" baseline="0" dirty="0">
              <a:solidFill>
                <a:schemeClr val="tx1"/>
              </a:solidFill>
            </a:rPr>
            <a:t>virus (HIV) infection.</a:t>
          </a:r>
          <a:r>
            <a:rPr lang="tr-TR" sz="2200" dirty="0">
              <a:solidFill>
                <a:schemeClr val="tx1"/>
              </a:solidFill>
            </a:rPr>
            <a:t> </a:t>
          </a:r>
          <a:r>
            <a:rPr lang="en-US" sz="2200" b="0" i="0" baseline="0" dirty="0">
              <a:solidFill>
                <a:schemeClr val="tx1"/>
              </a:solidFill>
            </a:rPr>
            <a:t>Lopinavir has antiviral activity, while</a:t>
          </a:r>
          <a:r>
            <a:rPr lang="tr-TR" sz="2200" b="0" i="0" baseline="0" dirty="0">
              <a:solidFill>
                <a:schemeClr val="tx1"/>
              </a:solidFill>
            </a:rPr>
            <a:t> </a:t>
          </a:r>
          <a:r>
            <a:rPr lang="en-US" sz="2200" b="0" i="0" baseline="0" dirty="0">
              <a:solidFill>
                <a:schemeClr val="tx1"/>
              </a:solidFill>
            </a:rPr>
            <a:t>ritonavir acts as a lopinavir enhancer, increasing its plasma concentrations</a:t>
          </a:r>
          <a:r>
            <a:rPr lang="tr-TR" sz="2200" b="0" i="0" baseline="0" dirty="0">
              <a:solidFill>
                <a:schemeClr val="tx1"/>
              </a:solidFill>
            </a:rPr>
            <a:t> </a:t>
          </a:r>
          <a:r>
            <a:rPr lang="en-US" sz="2200" b="0" i="0" baseline="0" dirty="0">
              <a:solidFill>
                <a:schemeClr val="tx1"/>
              </a:solidFill>
            </a:rPr>
            <a:t>by inhibiting CYP3A4.</a:t>
          </a:r>
          <a:endParaRPr lang="en-US" sz="2200" dirty="0">
            <a:solidFill>
              <a:schemeClr val="tx1"/>
            </a:solidFill>
          </a:endParaRPr>
        </a:p>
      </dgm:t>
    </dgm:pt>
    <dgm:pt modelId="{6204BA1F-E0A3-41FA-9D2C-FCAB3C1AF031}" type="parTrans" cxnId="{35E58CA8-2170-4DFA-978E-392E0E2391C7}">
      <dgm:prSet/>
      <dgm:spPr/>
      <dgm:t>
        <a:bodyPr/>
        <a:lstStyle/>
        <a:p>
          <a:endParaRPr lang="en-US" sz="1800"/>
        </a:p>
      </dgm:t>
    </dgm:pt>
    <dgm:pt modelId="{D023541A-F88D-4924-9271-852084C87CA2}" type="sibTrans" cxnId="{35E58CA8-2170-4DFA-978E-392E0E2391C7}">
      <dgm:prSet/>
      <dgm:spPr/>
      <dgm:t>
        <a:bodyPr/>
        <a:lstStyle/>
        <a:p>
          <a:endParaRPr lang="en-US" sz="1800"/>
        </a:p>
      </dgm:t>
    </dgm:pt>
    <dgm:pt modelId="{74662195-F11A-45F5-B16F-71A7877440B9}">
      <dgm:prSet custT="1"/>
      <dgm:spPr>
        <a:solidFill>
          <a:schemeClr val="bg1"/>
        </a:solidFill>
        <a:ln w="57150">
          <a:solidFill>
            <a:schemeClr val="accent6"/>
          </a:solidFill>
        </a:ln>
      </dgm:spPr>
      <dgm:t>
        <a:bodyPr/>
        <a:lstStyle/>
        <a:p>
          <a:r>
            <a:rPr lang="tr-TR" sz="2000" b="0" i="0" baseline="0" dirty="0">
              <a:solidFill>
                <a:schemeClr val="tx1"/>
              </a:solidFill>
            </a:rPr>
            <a:t>A </a:t>
          </a:r>
          <a:r>
            <a:rPr lang="en-US" sz="2000" b="0" i="0" baseline="0" dirty="0">
              <a:solidFill>
                <a:schemeClr val="tx1"/>
              </a:solidFill>
            </a:rPr>
            <a:t>relevant drawback of LPV/r is its</a:t>
          </a:r>
          <a:r>
            <a:rPr lang="tr-TR" sz="2000" b="0" i="0" baseline="0" dirty="0">
              <a:solidFill>
                <a:schemeClr val="tx1"/>
              </a:solidFill>
            </a:rPr>
            <a:t> </a:t>
          </a:r>
          <a:r>
            <a:rPr lang="en-US" sz="2000" b="0" i="0" baseline="0" dirty="0">
              <a:solidFill>
                <a:schemeClr val="tx1"/>
              </a:solidFill>
            </a:rPr>
            <a:t>high profile of interactions, due to its ability to modify the hepatic</a:t>
          </a:r>
          <a:r>
            <a:rPr lang="tr-TR" sz="2000" b="0" i="0" baseline="0" dirty="0">
              <a:solidFill>
                <a:schemeClr val="tx1"/>
              </a:solidFill>
            </a:rPr>
            <a:t> </a:t>
          </a:r>
          <a:r>
            <a:rPr lang="en-US" sz="2000" b="0" i="0" baseline="0" dirty="0">
              <a:solidFill>
                <a:schemeClr val="tx1"/>
              </a:solidFill>
            </a:rPr>
            <a:t>metabolism of other drugs, through the inhibition of CYP3A4 or the</a:t>
          </a:r>
          <a:r>
            <a:rPr lang="tr-TR" sz="2000" b="0" i="0" baseline="0" dirty="0">
              <a:solidFill>
                <a:schemeClr val="tx1"/>
              </a:solidFill>
            </a:rPr>
            <a:t> </a:t>
          </a:r>
          <a:r>
            <a:rPr lang="en-US" sz="2000" b="0" i="0" baseline="0" dirty="0">
              <a:solidFill>
                <a:schemeClr val="tx1"/>
              </a:solidFill>
            </a:rPr>
            <a:t>induction of CYP2C9 and 2C19 and glucuronidation reactions. On</a:t>
          </a:r>
          <a:r>
            <a:rPr lang="tr-TR" sz="2000" b="0" i="0" baseline="0" dirty="0">
              <a:solidFill>
                <a:schemeClr val="tx1"/>
              </a:solidFill>
            </a:rPr>
            <a:t> </a:t>
          </a:r>
          <a:r>
            <a:rPr lang="en-US" sz="2000" b="0" i="0" baseline="0" dirty="0">
              <a:solidFill>
                <a:schemeClr val="tx1"/>
              </a:solidFill>
            </a:rPr>
            <a:t>the other hand, it inhibits the activity of membrane transporter</a:t>
          </a:r>
          <a:r>
            <a:rPr lang="tr-TR" sz="2000" b="0" i="0" baseline="0" dirty="0">
              <a:solidFill>
                <a:schemeClr val="tx1"/>
              </a:solidFill>
            </a:rPr>
            <a:t> </a:t>
          </a:r>
          <a:r>
            <a:rPr lang="en-US" sz="2000" b="0" i="0" baseline="0" dirty="0">
              <a:solidFill>
                <a:schemeClr val="tx1"/>
              </a:solidFill>
            </a:rPr>
            <a:t>proteins such as BCR, OATP1B1 and glycoprotein-P, involved in</a:t>
          </a:r>
          <a:r>
            <a:rPr lang="tr-TR" sz="2000" b="0" i="0" baseline="0" dirty="0">
              <a:solidFill>
                <a:schemeClr val="tx1"/>
              </a:solidFill>
            </a:rPr>
            <a:t> </a:t>
          </a:r>
          <a:r>
            <a:rPr lang="en-US" sz="2000" b="0" i="0" baseline="0" dirty="0">
              <a:solidFill>
                <a:schemeClr val="tx1"/>
              </a:solidFill>
            </a:rPr>
            <a:t>intestinal and hepatic drug clearance.</a:t>
          </a:r>
          <a:endParaRPr lang="en-US" sz="2000" dirty="0">
            <a:solidFill>
              <a:schemeClr val="tx1"/>
            </a:solidFill>
          </a:endParaRPr>
        </a:p>
      </dgm:t>
    </dgm:pt>
    <dgm:pt modelId="{91EDC203-D862-4AC9-89E9-B2398404D9DF}" type="parTrans" cxnId="{27F2F5F6-8FDF-4CE5-BA2A-500D6E8AA89A}">
      <dgm:prSet/>
      <dgm:spPr/>
      <dgm:t>
        <a:bodyPr/>
        <a:lstStyle/>
        <a:p>
          <a:endParaRPr lang="en-US" sz="1800"/>
        </a:p>
      </dgm:t>
    </dgm:pt>
    <dgm:pt modelId="{EBD36434-8FAC-477F-A2D9-ACC644B833A5}" type="sibTrans" cxnId="{27F2F5F6-8FDF-4CE5-BA2A-500D6E8AA89A}">
      <dgm:prSet/>
      <dgm:spPr/>
      <dgm:t>
        <a:bodyPr/>
        <a:lstStyle/>
        <a:p>
          <a:endParaRPr lang="en-US" sz="1800"/>
        </a:p>
      </dgm:t>
    </dgm:pt>
    <dgm:pt modelId="{C9832707-36A8-4B8B-A35F-9D710D415B34}" type="pres">
      <dgm:prSet presAssocID="{A934B305-B0A6-4E84-8D47-C976C087FB3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C4A00F1-604E-4351-AA69-E663AEC0E9C0}" type="pres">
      <dgm:prSet presAssocID="{D7FF28E1-1865-46DE-BCA2-3822CECC4DD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8BAD9FE-A038-43AC-9D7F-8772C593D6C1}" type="pres">
      <dgm:prSet presAssocID="{D023541A-F88D-4924-9271-852084C87CA2}" presName="spacer" presStyleCnt="0"/>
      <dgm:spPr/>
    </dgm:pt>
    <dgm:pt modelId="{A6AA50C9-2712-42E1-A0FC-66537494AFE8}" type="pres">
      <dgm:prSet presAssocID="{74662195-F11A-45F5-B16F-71A7877440B9}" presName="parentText" presStyleLbl="node1" presStyleIdx="1" presStyleCnt="2" custLinFactY="2173" custLinFactNeighborX="-525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5E58CA8-2170-4DFA-978E-392E0E2391C7}" srcId="{A934B305-B0A6-4E84-8D47-C976C087FB35}" destId="{D7FF28E1-1865-46DE-BCA2-3822CECC4DD7}" srcOrd="0" destOrd="0" parTransId="{6204BA1F-E0A3-41FA-9D2C-FCAB3C1AF031}" sibTransId="{D023541A-F88D-4924-9271-852084C87CA2}"/>
    <dgm:cxn modelId="{FE1A7B96-38BC-4899-AA0B-A6D43EE00A04}" type="presOf" srcId="{A934B305-B0A6-4E84-8D47-C976C087FB35}" destId="{C9832707-36A8-4B8B-A35F-9D710D415B34}" srcOrd="0" destOrd="0" presId="urn:microsoft.com/office/officeart/2005/8/layout/vList2"/>
    <dgm:cxn modelId="{56227766-29C5-4891-B158-4C92654375E3}" type="presOf" srcId="{D7FF28E1-1865-46DE-BCA2-3822CECC4DD7}" destId="{3C4A00F1-604E-4351-AA69-E663AEC0E9C0}" srcOrd="0" destOrd="0" presId="urn:microsoft.com/office/officeart/2005/8/layout/vList2"/>
    <dgm:cxn modelId="{B96D2F3B-CAD2-42C4-B883-38EE0DC79BAD}" type="presOf" srcId="{74662195-F11A-45F5-B16F-71A7877440B9}" destId="{A6AA50C9-2712-42E1-A0FC-66537494AFE8}" srcOrd="0" destOrd="0" presId="urn:microsoft.com/office/officeart/2005/8/layout/vList2"/>
    <dgm:cxn modelId="{27F2F5F6-8FDF-4CE5-BA2A-500D6E8AA89A}" srcId="{A934B305-B0A6-4E84-8D47-C976C087FB35}" destId="{74662195-F11A-45F5-B16F-71A7877440B9}" srcOrd="1" destOrd="0" parTransId="{91EDC203-D862-4AC9-89E9-B2398404D9DF}" sibTransId="{EBD36434-8FAC-477F-A2D9-ACC644B833A5}"/>
    <dgm:cxn modelId="{E5058630-4550-4CF0-8A4D-A2FB58106CF0}" type="presParOf" srcId="{C9832707-36A8-4B8B-A35F-9D710D415B34}" destId="{3C4A00F1-604E-4351-AA69-E663AEC0E9C0}" srcOrd="0" destOrd="0" presId="urn:microsoft.com/office/officeart/2005/8/layout/vList2"/>
    <dgm:cxn modelId="{1C216221-F5FD-4D2B-8A9D-EFECDB81246A}" type="presParOf" srcId="{C9832707-36A8-4B8B-A35F-9D710D415B34}" destId="{48BAD9FE-A038-43AC-9D7F-8772C593D6C1}" srcOrd="1" destOrd="0" presId="urn:microsoft.com/office/officeart/2005/8/layout/vList2"/>
    <dgm:cxn modelId="{D8D30D33-21B8-43E7-86F7-724FB52A3F03}" type="presParOf" srcId="{C9832707-36A8-4B8B-A35F-9D710D415B34}" destId="{A6AA50C9-2712-42E1-A0FC-66537494AFE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4A00F1-604E-4351-AA69-E663AEC0E9C0}">
      <dsp:nvSpPr>
        <dsp:cNvPr id="0" name=""/>
        <dsp:cNvSpPr/>
      </dsp:nvSpPr>
      <dsp:spPr>
        <a:xfrm>
          <a:off x="0" y="46250"/>
          <a:ext cx="6303729" cy="2937869"/>
        </a:xfrm>
        <a:prstGeom prst="roundRect">
          <a:avLst/>
        </a:prstGeom>
        <a:solidFill>
          <a:schemeClr val="bg1"/>
        </a:solidFill>
        <a:ln w="762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i="0" kern="1200" baseline="0" dirty="0">
              <a:solidFill>
                <a:schemeClr val="tx1"/>
              </a:solidFill>
            </a:rPr>
            <a:t>It is a combined antiretroviral therapy, which acts as a protease</a:t>
          </a:r>
          <a:r>
            <a:rPr lang="tr-TR" sz="2200" b="0" i="0" kern="1200" baseline="0" dirty="0">
              <a:solidFill>
                <a:schemeClr val="tx1"/>
              </a:solidFill>
            </a:rPr>
            <a:t> </a:t>
          </a:r>
          <a:r>
            <a:rPr lang="en-US" sz="2200" b="0" i="0" kern="1200" baseline="0" dirty="0">
              <a:solidFill>
                <a:schemeClr val="tx1"/>
              </a:solidFill>
            </a:rPr>
            <a:t>inhibitor (PI), used in the treatment of human immunodeficiency</a:t>
          </a:r>
          <a:r>
            <a:rPr lang="tr-TR" sz="2200" b="0" i="0" kern="1200" baseline="0" dirty="0">
              <a:solidFill>
                <a:schemeClr val="tx1"/>
              </a:solidFill>
            </a:rPr>
            <a:t> </a:t>
          </a:r>
          <a:r>
            <a:rPr lang="en-US" sz="2200" b="0" i="0" kern="1200" baseline="0" dirty="0">
              <a:solidFill>
                <a:schemeClr val="tx1"/>
              </a:solidFill>
            </a:rPr>
            <a:t>virus (HIV) infection.</a:t>
          </a:r>
          <a:r>
            <a:rPr lang="tr-TR" sz="2200" kern="1200" dirty="0">
              <a:solidFill>
                <a:schemeClr val="tx1"/>
              </a:solidFill>
            </a:rPr>
            <a:t> </a:t>
          </a:r>
          <a:r>
            <a:rPr lang="en-US" sz="2200" b="0" i="0" kern="1200" baseline="0" dirty="0">
              <a:solidFill>
                <a:schemeClr val="tx1"/>
              </a:solidFill>
            </a:rPr>
            <a:t>Lopinavir has antiviral activity, while</a:t>
          </a:r>
          <a:r>
            <a:rPr lang="tr-TR" sz="2200" b="0" i="0" kern="1200" baseline="0" dirty="0">
              <a:solidFill>
                <a:schemeClr val="tx1"/>
              </a:solidFill>
            </a:rPr>
            <a:t> </a:t>
          </a:r>
          <a:r>
            <a:rPr lang="en-US" sz="2200" b="0" i="0" kern="1200" baseline="0" dirty="0">
              <a:solidFill>
                <a:schemeClr val="tx1"/>
              </a:solidFill>
            </a:rPr>
            <a:t>ritonavir acts as a lopinavir enhancer, increasing its plasma concentrations</a:t>
          </a:r>
          <a:r>
            <a:rPr lang="tr-TR" sz="2200" b="0" i="0" kern="1200" baseline="0" dirty="0">
              <a:solidFill>
                <a:schemeClr val="tx1"/>
              </a:solidFill>
            </a:rPr>
            <a:t> </a:t>
          </a:r>
          <a:r>
            <a:rPr lang="en-US" sz="2200" b="0" i="0" kern="1200" baseline="0" dirty="0">
              <a:solidFill>
                <a:schemeClr val="tx1"/>
              </a:solidFill>
            </a:rPr>
            <a:t>by inhibiting CYP3A4.</a:t>
          </a:r>
          <a:endParaRPr lang="en-US" sz="2200" kern="1200" dirty="0">
            <a:solidFill>
              <a:schemeClr val="tx1"/>
            </a:solidFill>
          </a:endParaRPr>
        </a:p>
      </dsp:txBody>
      <dsp:txXfrm>
        <a:off x="143415" y="189665"/>
        <a:ext cx="6016899" cy="2651039"/>
      </dsp:txXfrm>
    </dsp:sp>
    <dsp:sp modelId="{A6AA50C9-2712-42E1-A0FC-66537494AFE8}">
      <dsp:nvSpPr>
        <dsp:cNvPr id="0" name=""/>
        <dsp:cNvSpPr/>
      </dsp:nvSpPr>
      <dsp:spPr>
        <a:xfrm>
          <a:off x="0" y="3208930"/>
          <a:ext cx="6303729" cy="2937869"/>
        </a:xfrm>
        <a:prstGeom prst="roundRect">
          <a:avLst/>
        </a:prstGeom>
        <a:solidFill>
          <a:schemeClr val="bg1"/>
        </a:solidFill>
        <a:ln w="571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0" i="0" kern="1200" baseline="0" dirty="0">
              <a:solidFill>
                <a:schemeClr val="tx1"/>
              </a:solidFill>
            </a:rPr>
            <a:t>A </a:t>
          </a:r>
          <a:r>
            <a:rPr lang="en-US" sz="2000" b="0" i="0" kern="1200" baseline="0" dirty="0">
              <a:solidFill>
                <a:schemeClr val="tx1"/>
              </a:solidFill>
            </a:rPr>
            <a:t>relevant drawback of LPV/r is its</a:t>
          </a:r>
          <a:r>
            <a:rPr lang="tr-TR" sz="2000" b="0" i="0" kern="1200" baseline="0" dirty="0">
              <a:solidFill>
                <a:schemeClr val="tx1"/>
              </a:solidFill>
            </a:rPr>
            <a:t> </a:t>
          </a:r>
          <a:r>
            <a:rPr lang="en-US" sz="2000" b="0" i="0" kern="1200" baseline="0" dirty="0">
              <a:solidFill>
                <a:schemeClr val="tx1"/>
              </a:solidFill>
            </a:rPr>
            <a:t>high profile of interactions, due to its ability to modify the hepatic</a:t>
          </a:r>
          <a:r>
            <a:rPr lang="tr-TR" sz="2000" b="0" i="0" kern="1200" baseline="0" dirty="0">
              <a:solidFill>
                <a:schemeClr val="tx1"/>
              </a:solidFill>
            </a:rPr>
            <a:t> </a:t>
          </a:r>
          <a:r>
            <a:rPr lang="en-US" sz="2000" b="0" i="0" kern="1200" baseline="0" dirty="0">
              <a:solidFill>
                <a:schemeClr val="tx1"/>
              </a:solidFill>
            </a:rPr>
            <a:t>metabolism of other drugs, through the inhibition of CYP3A4 or the</a:t>
          </a:r>
          <a:r>
            <a:rPr lang="tr-TR" sz="2000" b="0" i="0" kern="1200" baseline="0" dirty="0">
              <a:solidFill>
                <a:schemeClr val="tx1"/>
              </a:solidFill>
            </a:rPr>
            <a:t> </a:t>
          </a:r>
          <a:r>
            <a:rPr lang="en-US" sz="2000" b="0" i="0" kern="1200" baseline="0" dirty="0">
              <a:solidFill>
                <a:schemeClr val="tx1"/>
              </a:solidFill>
            </a:rPr>
            <a:t>induction of CYP2C9 and 2C19 and glucuronidation reactions. On</a:t>
          </a:r>
          <a:r>
            <a:rPr lang="tr-TR" sz="2000" b="0" i="0" kern="1200" baseline="0" dirty="0">
              <a:solidFill>
                <a:schemeClr val="tx1"/>
              </a:solidFill>
            </a:rPr>
            <a:t> </a:t>
          </a:r>
          <a:r>
            <a:rPr lang="en-US" sz="2000" b="0" i="0" kern="1200" baseline="0" dirty="0">
              <a:solidFill>
                <a:schemeClr val="tx1"/>
              </a:solidFill>
            </a:rPr>
            <a:t>the other hand, it inhibits the activity of membrane transporter</a:t>
          </a:r>
          <a:r>
            <a:rPr lang="tr-TR" sz="2000" b="0" i="0" kern="1200" baseline="0" dirty="0">
              <a:solidFill>
                <a:schemeClr val="tx1"/>
              </a:solidFill>
            </a:rPr>
            <a:t> </a:t>
          </a:r>
          <a:r>
            <a:rPr lang="en-US" sz="2000" b="0" i="0" kern="1200" baseline="0" dirty="0">
              <a:solidFill>
                <a:schemeClr val="tx1"/>
              </a:solidFill>
            </a:rPr>
            <a:t>proteins such as BCR, OATP1B1 and glycoprotein-P, involved in</a:t>
          </a:r>
          <a:r>
            <a:rPr lang="tr-TR" sz="2000" b="0" i="0" kern="1200" baseline="0" dirty="0">
              <a:solidFill>
                <a:schemeClr val="tx1"/>
              </a:solidFill>
            </a:rPr>
            <a:t> </a:t>
          </a:r>
          <a:r>
            <a:rPr lang="en-US" sz="2000" b="0" i="0" kern="1200" baseline="0" dirty="0">
              <a:solidFill>
                <a:schemeClr val="tx1"/>
              </a:solidFill>
            </a:rPr>
            <a:t>intestinal and hepatic drug clearance.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143415" y="3352345"/>
        <a:ext cx="6016899" cy="26510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432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1044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3592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9090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8763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0383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619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0810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6288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0360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0497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02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27" r:id="rId4"/>
    <p:sldLayoutId id="2147483728" r:id="rId5"/>
    <p:sldLayoutId id="2147483733" r:id="rId6"/>
    <p:sldLayoutId id="2147483729" r:id="rId7"/>
    <p:sldLayoutId id="2147483730" r:id="rId8"/>
    <p:sldLayoutId id="2147483731" r:id="rId9"/>
    <p:sldLayoutId id="2147483732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F8A656C-0806-4677-A38B-DA5DF0F3C4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8467"/>
            <a:ext cx="12191999" cy="68664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Virüs hücrelerinin 3B işlemesi">
            <a:extLst>
              <a:ext uri="{FF2B5EF4-FFF2-40B4-BE49-F238E27FC236}">
                <a16:creationId xmlns:a16="http://schemas.microsoft.com/office/drawing/2014/main" id="{BC81B62C-366F-4871-A08F-88EAEECFE9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5000"/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BEF8C6D-8BB3-473A-9607-D7381CC5C0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7537" y="643467"/>
            <a:ext cx="5520995" cy="5215839"/>
          </a:xfrm>
          <a:prstGeom prst="roundRect">
            <a:avLst>
              <a:gd name="adj" fmla="val 265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464D4FB8-356A-47A2-ACDE-FD4503E1C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57047" y="795509"/>
            <a:ext cx="5037616" cy="3011340"/>
          </a:xfrm>
        </p:spPr>
        <p:txBody>
          <a:bodyPr>
            <a:noAutofit/>
          </a:bodyPr>
          <a:lstStyle/>
          <a:p>
            <a:r>
              <a:rPr lang="tr-TR" sz="32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POTENTIAL D</a:t>
            </a:r>
            <a:r>
              <a:rPr lang="en-US" sz="32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RUG</a:t>
            </a:r>
            <a:r>
              <a:rPr lang="tr-TR" sz="32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-D</a:t>
            </a:r>
            <a:r>
              <a:rPr lang="en-US" sz="3200" i="0" u="none" strike="noStrike" baseline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RUG INTERACTIONS IN COVID 19 PATIENTS</a:t>
            </a:r>
            <a:r>
              <a:rPr lang="tr-TR" sz="3200" i="0" u="none" strike="noStrike" baseline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 </a:t>
            </a:r>
            <a:r>
              <a:rPr lang="en-US" sz="3200" i="0" u="none" strike="noStrike" baseline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IN TREATMENT</a:t>
            </a:r>
            <a:r>
              <a:rPr lang="tr-TR" sz="3200" i="0" u="none" strike="noStrike" baseline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 </a:t>
            </a:r>
            <a:r>
              <a:rPr lang="en-US" sz="3200" i="0" u="none" strike="noStrike" baseline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WITH</a:t>
            </a:r>
            <a:r>
              <a:rPr lang="tr-TR" sz="3200" i="0" u="none" strike="noStrike" baseline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 </a:t>
            </a:r>
            <a:r>
              <a:rPr lang="en-US" sz="3200" i="0" u="none" strike="noStrike" baseline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LOPINAVIR/RITONAVIR</a:t>
            </a:r>
            <a:r>
              <a:rPr lang="tr-TR" sz="3200" i="0" u="none" strike="noStrike" baseline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lliverRM"/>
              </a:rPr>
              <a:t> AND FENTANYL</a:t>
            </a:r>
            <a:endParaRPr lang="en-US" sz="32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13D793B-5FA5-4BDE-8AE3-E8F1833F0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69226" y="3961187"/>
            <a:ext cx="5037616" cy="835001"/>
          </a:xfrm>
        </p:spPr>
        <p:txBody>
          <a:bodyPr>
            <a:normAutofit lnSpcReduction="10000"/>
          </a:bodyPr>
          <a:lstStyle/>
          <a:p>
            <a:r>
              <a:rPr lang="tr-TR" dirty="0">
                <a:solidFill>
                  <a:srgbClr val="8F29C3"/>
                </a:solidFill>
              </a:rPr>
              <a:t>Naz BAYTOK</a:t>
            </a:r>
          </a:p>
          <a:p>
            <a:r>
              <a:rPr lang="tr-TR" dirty="0">
                <a:solidFill>
                  <a:srgbClr val="8F29C3"/>
                </a:solidFill>
              </a:rPr>
              <a:t>17030149</a:t>
            </a:r>
            <a:endParaRPr lang="en-US" dirty="0">
              <a:solidFill>
                <a:srgbClr val="8F29C3"/>
              </a:solidFill>
            </a:endParaRP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DCFDFFB9-D302-4A05-A770-D332322547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6764" y="906791"/>
            <a:ext cx="2987899" cy="2987899"/>
          </a:xfrm>
          <a:prstGeom prst="arc">
            <a:avLst>
              <a:gd name="adj1" fmla="val 16200000"/>
              <a:gd name="adj2" fmla="val 114657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lt Başlık 2">
            <a:extLst>
              <a:ext uri="{FF2B5EF4-FFF2-40B4-BE49-F238E27FC236}">
                <a16:creationId xmlns:a16="http://schemas.microsoft.com/office/drawing/2014/main" id="{22BEF293-3BCE-472C-A4CB-7246DCB7A6A6}"/>
              </a:ext>
            </a:extLst>
          </p:cNvPr>
          <p:cNvSpPr txBox="1">
            <a:spLocks/>
          </p:cNvSpPr>
          <p:nvPr/>
        </p:nvSpPr>
        <p:spPr>
          <a:xfrm>
            <a:off x="6408348" y="5377382"/>
            <a:ext cx="5037616" cy="4072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600" dirty="0"/>
              <a:t>Ankara </a:t>
            </a:r>
            <a:r>
              <a:rPr lang="tr-TR" sz="1600" dirty="0" err="1"/>
              <a:t>Univesity</a:t>
            </a:r>
            <a:r>
              <a:rPr lang="tr-TR" sz="1600" dirty="0"/>
              <a:t>, 2021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92657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1605E25-66A5-4AC5-A0B8-AFF291396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5428"/>
            <a:ext cx="5558489" cy="1325563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7030A0"/>
                </a:solidFill>
              </a:rPr>
              <a:t>INTRODUCTION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F5EC23-ED1A-4DC6-8B42-BC98C9291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460" y="1550992"/>
            <a:ext cx="5558489" cy="494188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Currently, </a:t>
            </a:r>
            <a:r>
              <a:rPr lang="tr-TR" sz="2800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ne of</a:t>
            </a:r>
            <a:r>
              <a:rPr lang="tr-T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treatment alternatives used</a:t>
            </a:r>
            <a:r>
              <a:rPr lang="tr-T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against</a:t>
            </a:r>
            <a:r>
              <a:rPr lang="tr-TR" sz="2800" dirty="0">
                <a:latin typeface="Calibri" panose="020F0502020204030204" pitchFamily="34" charset="0"/>
                <a:cs typeface="Calibri" panose="020F0502020204030204" pitchFamily="34" charset="0"/>
              </a:rPr>
              <a:t> COVID-19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is lopinavir/ritonavir (LPV/r), which</a:t>
            </a:r>
            <a:r>
              <a:rPr lang="tr-T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showed in vitro activity and positive clinical outcomes against</a:t>
            </a:r>
            <a:r>
              <a:rPr lang="tr-T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coronaviruses in previous epidemics (SARS and MERS).</a:t>
            </a:r>
            <a:endParaRPr lang="tr-T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tr-T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It is show</a:t>
            </a:r>
            <a:r>
              <a:rPr lang="tr-TR" sz="28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that</a:t>
            </a:r>
            <a:r>
              <a:rPr lang="tr-TR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prevalence of potential interactions in COVD 19 patient undergoing treatment with LPV/r</a:t>
            </a:r>
            <a:r>
              <a:rPr lang="tr-TR" sz="2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is high, with age (&gt;65), ICU admission, previous respiratory and psychiatric pathology, dyslipidemia and</a:t>
            </a:r>
            <a:r>
              <a:rPr lang="tr-TR" sz="2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the number of prescribed drugs acting as risk factors.</a:t>
            </a:r>
            <a:endParaRPr lang="tr-TR" sz="2800" b="0" i="0" u="none" strike="noStrike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002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545D489D-16E1-484D-867B-144368D74B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9A496F5-B01E-4BF8-9D1E-C4E53B6F96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2257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1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2906963" y="1348064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5E82422B-0147-429B-BBB1-C1E85520F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" y="643467"/>
            <a:ext cx="3230605" cy="557106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FFFF"/>
                </a:solidFill>
              </a:rPr>
              <a:t>MECHANISM</a:t>
            </a:r>
            <a:br>
              <a:rPr lang="tr-TR" dirty="0">
                <a:solidFill>
                  <a:srgbClr val="FFFFFF"/>
                </a:solidFill>
              </a:rPr>
            </a:br>
            <a:r>
              <a:rPr lang="tr-TR" dirty="0">
                <a:solidFill>
                  <a:srgbClr val="FFFFFF"/>
                </a:solidFill>
              </a:rPr>
              <a:t>OF THE LOPINAVIR/ RITONAVIR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24" name="İçerik Yer Tutucusu 2">
            <a:extLst>
              <a:ext uri="{FF2B5EF4-FFF2-40B4-BE49-F238E27FC236}">
                <a16:creationId xmlns:a16="http://schemas.microsoft.com/office/drawing/2014/main" id="{7C944F11-FAB5-4EC8-9CCB-9069C94661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8125217"/>
              </p:ext>
            </p:extLst>
          </p:nvPr>
        </p:nvGraphicFramePr>
        <p:xfrm>
          <a:off x="5237018" y="436881"/>
          <a:ext cx="6303729" cy="614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3643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3AECDC8F-245D-4A6E-98AA-CE22D6E029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705" b="55738"/>
          <a:stretch/>
        </p:blipFill>
        <p:spPr>
          <a:xfrm>
            <a:off x="272016" y="1175136"/>
            <a:ext cx="7379581" cy="2565540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5" name="Dikdörtgen 4">
            <a:extLst>
              <a:ext uri="{FF2B5EF4-FFF2-40B4-BE49-F238E27FC236}">
                <a16:creationId xmlns:a16="http://schemas.microsoft.com/office/drawing/2014/main" id="{A79C9BCA-FE15-4B43-A1B7-DA170DEDA863}"/>
              </a:ext>
            </a:extLst>
          </p:cNvPr>
          <p:cNvSpPr/>
          <p:nvPr/>
        </p:nvSpPr>
        <p:spPr>
          <a:xfrm>
            <a:off x="272016" y="2208986"/>
            <a:ext cx="7317933" cy="497840"/>
          </a:xfrm>
          <a:prstGeom prst="rect">
            <a:avLst/>
          </a:prstGeom>
          <a:noFill/>
          <a:ln w="57150">
            <a:solidFill>
              <a:srgbClr val="9C29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Başlık 1">
            <a:extLst>
              <a:ext uri="{FF2B5EF4-FFF2-40B4-BE49-F238E27FC236}">
                <a16:creationId xmlns:a16="http://schemas.microsoft.com/office/drawing/2014/main" id="{C9BB721B-9D6C-4C58-BA4C-041C75127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68" y="0"/>
            <a:ext cx="3598498" cy="1175136"/>
          </a:xfrm>
        </p:spPr>
        <p:txBody>
          <a:bodyPr>
            <a:normAutofit/>
          </a:bodyPr>
          <a:lstStyle/>
          <a:p>
            <a:r>
              <a:rPr lang="tr-TR" sz="6000" dirty="0">
                <a:solidFill>
                  <a:srgbClr val="7030A0"/>
                </a:solidFill>
              </a:rPr>
              <a:t>RESULTS</a:t>
            </a:r>
            <a:endParaRPr lang="en-US" sz="6000" dirty="0">
              <a:solidFill>
                <a:srgbClr val="7030A0"/>
              </a:solidFill>
            </a:endParaRPr>
          </a:p>
        </p:txBody>
      </p:sp>
      <p:sp>
        <p:nvSpPr>
          <p:cNvPr id="7" name="İçerik Yer Tutucusu 2">
            <a:extLst>
              <a:ext uri="{FF2B5EF4-FFF2-40B4-BE49-F238E27FC236}">
                <a16:creationId xmlns:a16="http://schemas.microsoft.com/office/drawing/2014/main" id="{3B085050-4C22-4A1B-82DB-2F7539AA0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8760" y="1175136"/>
            <a:ext cx="3598497" cy="25655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MANAGEMENT: Patients receiving fentanyl with</a:t>
            </a:r>
            <a:r>
              <a:rPr lang="tr-TR" dirty="0"/>
              <a:t> </a:t>
            </a:r>
            <a:r>
              <a:rPr lang="en-US" dirty="0"/>
              <a:t>potent or moderate</a:t>
            </a:r>
            <a:r>
              <a:rPr lang="tr-TR" dirty="0"/>
              <a:t> </a:t>
            </a:r>
            <a:r>
              <a:rPr lang="en-US" dirty="0"/>
              <a:t>CYP450</a:t>
            </a:r>
            <a:r>
              <a:rPr lang="tr-TR" dirty="0"/>
              <a:t> </a:t>
            </a:r>
            <a:r>
              <a:rPr lang="en-US" dirty="0"/>
              <a:t>3A4 inhibitors should be carefully</a:t>
            </a:r>
            <a:r>
              <a:rPr lang="tr-TR" dirty="0"/>
              <a:t> </a:t>
            </a:r>
            <a:r>
              <a:rPr lang="en-US" dirty="0"/>
              <a:t>monitored, and dosage</a:t>
            </a:r>
            <a:r>
              <a:rPr lang="tr-TR" dirty="0"/>
              <a:t> </a:t>
            </a:r>
            <a:r>
              <a:rPr lang="en-US" dirty="0"/>
              <a:t>adjustments</a:t>
            </a:r>
            <a:r>
              <a:rPr lang="tr-TR" dirty="0"/>
              <a:t> </a:t>
            </a:r>
            <a:r>
              <a:rPr lang="en-US" dirty="0"/>
              <a:t>made accordingly as needed.</a:t>
            </a:r>
            <a:endParaRPr lang="en-US" sz="4000" dirty="0"/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640F4660-59A4-4067-B98F-FD0896B7495A}"/>
              </a:ext>
            </a:extLst>
          </p:cNvPr>
          <p:cNvSpPr txBox="1"/>
          <p:nvPr/>
        </p:nvSpPr>
        <p:spPr>
          <a:xfrm>
            <a:off x="394684" y="3958918"/>
            <a:ext cx="1119257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500" dirty="0"/>
              <a:t>Coadministration with inhibitors of CYP450 3A4 may increase the plasma</a:t>
            </a:r>
            <a:r>
              <a:rPr lang="tr-TR" sz="2500" dirty="0"/>
              <a:t> </a:t>
            </a:r>
            <a:r>
              <a:rPr lang="en-US" sz="2500" dirty="0"/>
              <a:t>concentrations of</a:t>
            </a:r>
            <a:r>
              <a:rPr lang="tr-TR" sz="2500" dirty="0"/>
              <a:t> </a:t>
            </a:r>
            <a:r>
              <a:rPr lang="en-US" sz="2500" dirty="0"/>
              <a:t>fentanyl, which is primarily metabolized by the</a:t>
            </a:r>
            <a:br>
              <a:rPr lang="en-US" sz="2500" dirty="0"/>
            </a:br>
            <a:r>
              <a:rPr lang="en-US" sz="2500" dirty="0"/>
              <a:t>isoenzyme. Increased fentanyl concentrations</a:t>
            </a:r>
            <a:r>
              <a:rPr lang="tr-TR" sz="2500" dirty="0"/>
              <a:t> </a:t>
            </a:r>
            <a:r>
              <a:rPr lang="en-US" sz="2500" dirty="0"/>
              <a:t>could increase or prolong</a:t>
            </a:r>
            <a:r>
              <a:rPr lang="tr-TR" sz="2500" dirty="0"/>
              <a:t> </a:t>
            </a:r>
            <a:r>
              <a:rPr lang="en-US" sz="2500" dirty="0"/>
              <a:t>adverse drug effects and may cause potentially fatal respiratory</a:t>
            </a:r>
            <a:r>
              <a:rPr lang="tr-TR" sz="2500" dirty="0"/>
              <a:t> </a:t>
            </a:r>
            <a:r>
              <a:rPr lang="en-US" sz="2500" dirty="0"/>
              <a:t>depression.</a:t>
            </a:r>
          </a:p>
        </p:txBody>
      </p:sp>
    </p:spTree>
    <p:extLst>
      <p:ext uri="{BB962C8B-B14F-4D97-AF65-F5344CB8AC3E}">
        <p14:creationId xmlns:p14="http://schemas.microsoft.com/office/powerpoint/2010/main" val="3264144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Desk with stethoscope and computer keyboard">
            <a:extLst>
              <a:ext uri="{FF2B5EF4-FFF2-40B4-BE49-F238E27FC236}">
                <a16:creationId xmlns:a16="http://schemas.microsoft.com/office/drawing/2014/main" id="{5AC303E3-FD5C-4A6A-BEFC-E617757768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2740" r="-1" b="-1"/>
          <a:stretch/>
        </p:blipFill>
        <p:spPr>
          <a:xfrm>
            <a:off x="-7366" y="10"/>
            <a:ext cx="5097526" cy="5771683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88EA983-A00A-4B80-98CB-367FD636D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48" y="407987"/>
            <a:ext cx="5721484" cy="1325563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7030A0"/>
                </a:solidFill>
              </a:rPr>
              <a:t>CONCLUSION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04D644-6DE0-472F-92A0-591D3B6E9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048" y="1868487"/>
            <a:ext cx="5721484" cy="4351338"/>
          </a:xfrm>
        </p:spPr>
        <p:txBody>
          <a:bodyPr>
            <a:normAutofit/>
          </a:bodyPr>
          <a:lstStyle/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Knowledge of the potential interactions profile in a COVID-19 patient receiving LPV/r and his/her adequate treatment can improve the safety and effectiveness of treatments. Collaboration between hospital and clinical pharmacists is essential for the comprehensive approach and treatment of the COVID 19 pandemic.</a:t>
            </a:r>
            <a:endParaRPr lang="de-DE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067BBFF7-F1A5-4CD3-AB79-149AB8F26994}"/>
              </a:ext>
            </a:extLst>
          </p:cNvPr>
          <p:cNvSpPr txBox="1"/>
          <p:nvPr/>
        </p:nvSpPr>
        <p:spPr>
          <a:xfrm>
            <a:off x="0" y="5771693"/>
            <a:ext cx="1212311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r-TR" sz="1000" dirty="0" err="1"/>
              <a:t>References</a:t>
            </a:r>
            <a:r>
              <a:rPr lang="tr-TR" sz="1000" dirty="0"/>
              <a:t>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b="0" i="0" u="none" strike="noStrike" baseline="0" dirty="0" err="1">
                <a:latin typeface="GulliverRM"/>
              </a:rPr>
              <a:t>Brandariz-Nu˜nez</a:t>
            </a:r>
            <a:r>
              <a:rPr lang="en-US" sz="1000" b="0" i="0" u="none" strike="noStrike" baseline="0" dirty="0">
                <a:latin typeface="GulliverRM"/>
              </a:rPr>
              <a:t> D, Correas-</a:t>
            </a:r>
            <a:r>
              <a:rPr lang="en-US" sz="1000" b="0" i="0" u="none" strike="noStrike" baseline="0" dirty="0" err="1">
                <a:latin typeface="GulliverRM"/>
              </a:rPr>
              <a:t>Sanahuja</a:t>
            </a:r>
            <a:r>
              <a:rPr lang="en-US" sz="1000" b="0" i="0" u="none" strike="noStrike" baseline="0" dirty="0">
                <a:latin typeface="GulliverRM"/>
              </a:rPr>
              <a:t> M, </a:t>
            </a:r>
            <a:r>
              <a:rPr lang="en-US" sz="1000" b="0" i="0" u="none" strike="noStrike" baseline="0" dirty="0" err="1">
                <a:latin typeface="GulliverRM"/>
              </a:rPr>
              <a:t>Guarc</a:t>
            </a:r>
            <a:r>
              <a:rPr lang="en-US" sz="1000" b="0" i="0" u="none" strike="noStrike" baseline="0" dirty="0">
                <a:latin typeface="GulliverRM"/>
              </a:rPr>
              <a:t> E, </a:t>
            </a:r>
            <a:r>
              <a:rPr lang="en-US" sz="1000" b="0" i="0" u="none" strike="noStrike" baseline="0" dirty="0" err="1">
                <a:latin typeface="GulliverRM"/>
              </a:rPr>
              <a:t>Picón</a:t>
            </a:r>
            <a:r>
              <a:rPr lang="en-US" sz="1000" b="0" i="0" u="none" strike="noStrike" baseline="0" dirty="0">
                <a:latin typeface="GulliverRM"/>
              </a:rPr>
              <a:t> R, García B, Gil R. </a:t>
            </a:r>
            <a:r>
              <a:rPr lang="en-US" sz="1000" b="0" i="0" u="none" strike="noStrike" baseline="0" dirty="0" err="1">
                <a:latin typeface="GulliverRM"/>
              </a:rPr>
              <a:t>Interacciones</a:t>
            </a:r>
            <a:r>
              <a:rPr lang="en-US" sz="1000" b="0" i="0" u="none" strike="noStrike" baseline="0" dirty="0">
                <a:latin typeface="GulliverRM"/>
              </a:rPr>
              <a:t> </a:t>
            </a:r>
            <a:r>
              <a:rPr lang="en-US" sz="1000" b="0" i="0" u="none" strike="noStrike" baseline="0" dirty="0" err="1">
                <a:latin typeface="GulliverRM"/>
              </a:rPr>
              <a:t>medicamentosas</a:t>
            </a:r>
            <a:r>
              <a:rPr lang="en-US" sz="1000" b="0" i="0" u="none" strike="noStrike" baseline="0" dirty="0">
                <a:latin typeface="GulliverRM"/>
              </a:rPr>
              <a:t> </a:t>
            </a:r>
            <a:r>
              <a:rPr lang="en-US" sz="1000" b="0" i="0" u="none" strike="noStrike" baseline="0" dirty="0" err="1">
                <a:latin typeface="GulliverRM"/>
              </a:rPr>
              <a:t>potenciales</a:t>
            </a:r>
            <a:r>
              <a:rPr lang="en-US" sz="1000" b="0" i="0" u="none" strike="noStrike" baseline="0" dirty="0">
                <a:latin typeface="GulliverRM"/>
              </a:rPr>
              <a:t> </a:t>
            </a:r>
            <a:r>
              <a:rPr lang="en-US" sz="1000" b="0" i="0" u="none" strike="noStrike" baseline="0" dirty="0" err="1">
                <a:latin typeface="GulliverRM"/>
              </a:rPr>
              <a:t>en</a:t>
            </a:r>
            <a:r>
              <a:rPr lang="en-US" sz="1000" b="0" i="0" u="none" strike="noStrike" baseline="0" dirty="0">
                <a:latin typeface="GulliverRM"/>
              </a:rPr>
              <a:t> </a:t>
            </a:r>
            <a:r>
              <a:rPr lang="en-US" sz="1000" b="0" i="0" u="none" strike="noStrike" baseline="0" dirty="0" err="1">
                <a:latin typeface="GulliverRM"/>
              </a:rPr>
              <a:t>pacientes</a:t>
            </a:r>
            <a:r>
              <a:rPr lang="en-US" sz="1000" b="0" i="0" u="none" strike="noStrike" baseline="0" dirty="0">
                <a:latin typeface="GulliverRM"/>
              </a:rPr>
              <a:t> COVID 19 </a:t>
            </a:r>
            <a:r>
              <a:rPr lang="en-US" sz="1000" b="0" i="0" u="none" strike="noStrike" baseline="0" dirty="0" err="1">
                <a:latin typeface="GulliverRM"/>
              </a:rPr>
              <a:t>en</a:t>
            </a:r>
            <a:r>
              <a:rPr lang="tr-TR" sz="1000" dirty="0">
                <a:latin typeface="GulliverRM"/>
              </a:rPr>
              <a:t> </a:t>
            </a:r>
            <a:r>
              <a:rPr lang="en-US" sz="1000" b="0" i="0" u="none" strike="noStrike" baseline="0" dirty="0" err="1">
                <a:latin typeface="GulliverRM"/>
              </a:rPr>
              <a:t>tratamiento</a:t>
            </a:r>
            <a:r>
              <a:rPr lang="en-US" sz="1000" b="0" i="0" u="none" strike="noStrike" baseline="0" dirty="0">
                <a:latin typeface="GulliverRM"/>
              </a:rPr>
              <a:t> con lopinavir/ritonavir. Med Clin (</a:t>
            </a:r>
            <a:r>
              <a:rPr lang="en-US" sz="1000" b="0" i="0" u="none" strike="noStrike" baseline="0" dirty="0" err="1">
                <a:latin typeface="GulliverRM"/>
              </a:rPr>
              <a:t>Barc</a:t>
            </a:r>
            <a:r>
              <a:rPr lang="en-US" sz="1000" b="0" i="0" u="none" strike="noStrike" baseline="0" dirty="0">
                <a:latin typeface="GulliverRM"/>
              </a:rPr>
              <a:t>). 2020;155:281–287.</a:t>
            </a:r>
            <a:r>
              <a:rPr lang="tr-TR" sz="1000" dirty="0">
                <a:latin typeface="GulliverRM"/>
              </a:rPr>
              <a:t> </a:t>
            </a:r>
            <a:r>
              <a:rPr lang="en-US" sz="1000" dirty="0"/>
              <a:t>DOI: 10.1016/j.medcle.2020.06.012</a:t>
            </a:r>
            <a:r>
              <a:rPr lang="tr-TR" sz="10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0" lang="de-DE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https://www.drugs.com/interactions-check.php?drug_list=1484-0,1074</a:t>
            </a:r>
            <a:r>
              <a:rPr lang="tr-TR" altLang="de-DE" sz="1000" dirty="0">
                <a:latin typeface="Arial" panose="020B0604020202020204" pitchFamily="34" charset="0"/>
              </a:rPr>
              <a:t> </a:t>
            </a:r>
            <a:r>
              <a:rPr kumimoji="0" lang="de-DE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0&amp;types%5B%5D=major&amp;types%5B%5D=minor&amp;types%5B%5D=moderate&amp;types%5B%5D=food&amp;types%5B%5D=therapeutic_duplication&amp;professional=1 </a:t>
            </a:r>
          </a:p>
        </p:txBody>
      </p:sp>
    </p:spTree>
    <p:extLst>
      <p:ext uri="{BB962C8B-B14F-4D97-AF65-F5344CB8AC3E}">
        <p14:creationId xmlns:p14="http://schemas.microsoft.com/office/powerpoint/2010/main" val="564918348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AnalogousFromDarkSeedLeftStep">
      <a:dk1>
        <a:srgbClr val="000000"/>
      </a:dk1>
      <a:lt1>
        <a:srgbClr val="FFFFFF"/>
      </a:lt1>
      <a:dk2>
        <a:srgbClr val="2A1C32"/>
      </a:dk2>
      <a:lt2>
        <a:srgbClr val="F0F3F3"/>
      </a:lt2>
      <a:accent1>
        <a:srgbClr val="D53B48"/>
      </a:accent1>
      <a:accent2>
        <a:srgbClr val="C32977"/>
      </a:accent2>
      <a:accent3>
        <a:srgbClr val="D53BC9"/>
      </a:accent3>
      <a:accent4>
        <a:srgbClr val="8F29C3"/>
      </a:accent4>
      <a:accent5>
        <a:srgbClr val="613BD5"/>
      </a:accent5>
      <a:accent6>
        <a:srgbClr val="2C46C4"/>
      </a:accent6>
      <a:hlink>
        <a:srgbClr val="743FBF"/>
      </a:hlink>
      <a:folHlink>
        <a:srgbClr val="7F7F7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342</Words>
  <Application>Microsoft Office PowerPoint</Application>
  <PresentationFormat>Geniş ekran</PresentationFormat>
  <Paragraphs>19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Avenir Next LT Pro</vt:lpstr>
      <vt:lpstr>Calibri</vt:lpstr>
      <vt:lpstr>GulliverRM</vt:lpstr>
      <vt:lpstr>Tw Cen MT</vt:lpstr>
      <vt:lpstr>ShapesVTI</vt:lpstr>
      <vt:lpstr>POTENTIAL DRUG-DRUG INTERACTIONS IN COVID 19 PATIENTS IN TREATMENT WITH LOPINAVIR/RITONAVIR AND FENTANYL</vt:lpstr>
      <vt:lpstr>INTRODUCTION</vt:lpstr>
      <vt:lpstr>MECHANISM OF THE LOPINAVIR/ RITONAVIR</vt:lpstr>
      <vt:lpstr>RESULTS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POTENTIAL DRUG-DRUG INTERACTIONS IN COVID 19 PATIENTS IN TREATMENT WITH LOPINAVIR/RITONAVIR AND FENTANYL</dc:title>
  <dc:creator>Öykü Tanülkü</dc:creator>
  <cp:lastModifiedBy>Serap GÜR</cp:lastModifiedBy>
  <cp:revision>6</cp:revision>
  <dcterms:created xsi:type="dcterms:W3CDTF">2021-11-20T20:25:13Z</dcterms:created>
  <dcterms:modified xsi:type="dcterms:W3CDTF">2021-11-22T05:44:51Z</dcterms:modified>
</cp:coreProperties>
</file>