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6" r:id="rId2"/>
    <p:sldId id="257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2932"/>
    <a:srgbClr val="8F29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34B305-B0A6-4E84-8D47-C976C087FB35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7FF28E1-1865-46DE-BCA2-3822CECC4DD7}">
      <dgm:prSet custT="1"/>
      <dgm:spPr>
        <a:solidFill>
          <a:schemeClr val="bg1"/>
        </a:solidFill>
        <a:ln w="76200">
          <a:solidFill>
            <a:schemeClr val="accent5"/>
          </a:solidFill>
        </a:ln>
      </dgm:spPr>
      <dgm:t>
        <a:bodyPr/>
        <a:lstStyle/>
        <a:p>
          <a:r>
            <a:rPr lang="en-US" sz="2200" b="0" i="0" baseline="0" dirty="0">
              <a:solidFill>
                <a:schemeClr val="tx1"/>
              </a:solidFill>
            </a:rPr>
            <a:t>It is a combined antiretroviral therapy, which acts as a protease</a:t>
          </a:r>
          <a:r>
            <a:rPr lang="tr-TR" sz="2200" b="0" i="0" baseline="0" dirty="0">
              <a:solidFill>
                <a:schemeClr val="tx1"/>
              </a:solidFill>
            </a:rPr>
            <a:t> </a:t>
          </a:r>
          <a:r>
            <a:rPr lang="en-US" sz="2200" b="0" i="0" baseline="0" dirty="0">
              <a:solidFill>
                <a:schemeClr val="tx1"/>
              </a:solidFill>
            </a:rPr>
            <a:t>inhibitor (PI), used in the treatment of human immunodeficiency</a:t>
          </a:r>
          <a:r>
            <a:rPr lang="tr-TR" sz="2200" b="0" i="0" baseline="0" dirty="0">
              <a:solidFill>
                <a:schemeClr val="tx1"/>
              </a:solidFill>
            </a:rPr>
            <a:t> </a:t>
          </a:r>
          <a:r>
            <a:rPr lang="en-US" sz="2200" b="0" i="0" baseline="0" dirty="0">
              <a:solidFill>
                <a:schemeClr val="tx1"/>
              </a:solidFill>
            </a:rPr>
            <a:t>virus (HIV) infection.</a:t>
          </a:r>
          <a:r>
            <a:rPr lang="tr-TR" sz="2200" dirty="0">
              <a:solidFill>
                <a:schemeClr val="tx1"/>
              </a:solidFill>
            </a:rPr>
            <a:t> </a:t>
          </a:r>
          <a:r>
            <a:rPr lang="en-US" sz="2200" b="0" i="0" baseline="0" dirty="0">
              <a:solidFill>
                <a:schemeClr val="tx1"/>
              </a:solidFill>
            </a:rPr>
            <a:t>Lopinavir has antiviral activity, while</a:t>
          </a:r>
          <a:r>
            <a:rPr lang="tr-TR" sz="2200" b="0" i="0" baseline="0" dirty="0">
              <a:solidFill>
                <a:schemeClr val="tx1"/>
              </a:solidFill>
            </a:rPr>
            <a:t> </a:t>
          </a:r>
          <a:r>
            <a:rPr lang="en-US" sz="2200" b="0" i="0" baseline="0" dirty="0">
              <a:solidFill>
                <a:schemeClr val="tx1"/>
              </a:solidFill>
            </a:rPr>
            <a:t>ritonavir acts as a lopinavir enhancer, increasing its plasma concentrations</a:t>
          </a:r>
          <a:r>
            <a:rPr lang="tr-TR" sz="2200" b="0" i="0" baseline="0" dirty="0">
              <a:solidFill>
                <a:schemeClr val="tx1"/>
              </a:solidFill>
            </a:rPr>
            <a:t> </a:t>
          </a:r>
          <a:r>
            <a:rPr lang="en-US" sz="2200" b="0" i="0" baseline="0" dirty="0">
              <a:solidFill>
                <a:schemeClr val="tx1"/>
              </a:solidFill>
            </a:rPr>
            <a:t>by inhibiting CYP3A4.</a:t>
          </a:r>
          <a:endParaRPr lang="en-US" sz="2200" dirty="0">
            <a:solidFill>
              <a:schemeClr val="tx1"/>
            </a:solidFill>
          </a:endParaRPr>
        </a:p>
      </dgm:t>
    </dgm:pt>
    <dgm:pt modelId="{6204BA1F-E0A3-41FA-9D2C-FCAB3C1AF031}" type="parTrans" cxnId="{35E58CA8-2170-4DFA-978E-392E0E2391C7}">
      <dgm:prSet/>
      <dgm:spPr/>
      <dgm:t>
        <a:bodyPr/>
        <a:lstStyle/>
        <a:p>
          <a:endParaRPr lang="en-US" sz="1800"/>
        </a:p>
      </dgm:t>
    </dgm:pt>
    <dgm:pt modelId="{D023541A-F88D-4924-9271-852084C87CA2}" type="sibTrans" cxnId="{35E58CA8-2170-4DFA-978E-392E0E2391C7}">
      <dgm:prSet/>
      <dgm:spPr/>
      <dgm:t>
        <a:bodyPr/>
        <a:lstStyle/>
        <a:p>
          <a:endParaRPr lang="en-US" sz="1800"/>
        </a:p>
      </dgm:t>
    </dgm:pt>
    <dgm:pt modelId="{74662195-F11A-45F5-B16F-71A7877440B9}">
      <dgm:prSet custT="1"/>
      <dgm:spPr>
        <a:solidFill>
          <a:schemeClr val="bg1"/>
        </a:solidFill>
        <a:ln w="57150">
          <a:solidFill>
            <a:schemeClr val="accent6"/>
          </a:solidFill>
        </a:ln>
      </dgm:spPr>
      <dgm:t>
        <a:bodyPr/>
        <a:lstStyle/>
        <a:p>
          <a:r>
            <a:rPr lang="tr-TR" sz="2000" b="0" i="0" baseline="0" dirty="0">
              <a:solidFill>
                <a:schemeClr val="tx1"/>
              </a:solidFill>
            </a:rPr>
            <a:t>A </a:t>
          </a:r>
          <a:r>
            <a:rPr lang="en-US" sz="2000" b="0" i="0" baseline="0" dirty="0">
              <a:solidFill>
                <a:schemeClr val="tx1"/>
              </a:solidFill>
            </a:rPr>
            <a:t>relevant drawback of LPV/r is its</a:t>
          </a:r>
          <a:r>
            <a:rPr lang="tr-TR" sz="2000" b="0" i="0" baseline="0" dirty="0">
              <a:solidFill>
                <a:schemeClr val="tx1"/>
              </a:solidFill>
            </a:rPr>
            <a:t> </a:t>
          </a:r>
          <a:r>
            <a:rPr lang="en-US" sz="2000" b="0" i="0" baseline="0" dirty="0">
              <a:solidFill>
                <a:schemeClr val="tx1"/>
              </a:solidFill>
            </a:rPr>
            <a:t>high profile of interactions, due to its ability to modify the hepatic</a:t>
          </a:r>
          <a:r>
            <a:rPr lang="tr-TR" sz="2000" b="0" i="0" baseline="0" dirty="0">
              <a:solidFill>
                <a:schemeClr val="tx1"/>
              </a:solidFill>
            </a:rPr>
            <a:t> </a:t>
          </a:r>
          <a:r>
            <a:rPr lang="en-US" sz="2000" b="0" i="0" baseline="0" dirty="0">
              <a:solidFill>
                <a:schemeClr val="tx1"/>
              </a:solidFill>
            </a:rPr>
            <a:t>metabolism of other drugs, through the inhibition of CYP3A4 or the</a:t>
          </a:r>
          <a:r>
            <a:rPr lang="tr-TR" sz="2000" b="0" i="0" baseline="0" dirty="0">
              <a:solidFill>
                <a:schemeClr val="tx1"/>
              </a:solidFill>
            </a:rPr>
            <a:t> </a:t>
          </a:r>
          <a:r>
            <a:rPr lang="en-US" sz="2000" b="0" i="0" baseline="0" dirty="0">
              <a:solidFill>
                <a:schemeClr val="tx1"/>
              </a:solidFill>
            </a:rPr>
            <a:t>induction of CYP2C9 and 2C19 and glucuronidation reactions. On</a:t>
          </a:r>
          <a:r>
            <a:rPr lang="tr-TR" sz="2000" b="0" i="0" baseline="0" dirty="0">
              <a:solidFill>
                <a:schemeClr val="tx1"/>
              </a:solidFill>
            </a:rPr>
            <a:t> </a:t>
          </a:r>
          <a:r>
            <a:rPr lang="en-US" sz="2000" b="0" i="0" baseline="0" dirty="0">
              <a:solidFill>
                <a:schemeClr val="tx1"/>
              </a:solidFill>
            </a:rPr>
            <a:t>the other hand, it inhibits the activity of membrane transporter</a:t>
          </a:r>
          <a:r>
            <a:rPr lang="tr-TR" sz="2000" b="0" i="0" baseline="0" dirty="0">
              <a:solidFill>
                <a:schemeClr val="tx1"/>
              </a:solidFill>
            </a:rPr>
            <a:t> </a:t>
          </a:r>
          <a:r>
            <a:rPr lang="en-US" sz="2000" b="0" i="0" baseline="0" dirty="0">
              <a:solidFill>
                <a:schemeClr val="tx1"/>
              </a:solidFill>
            </a:rPr>
            <a:t>proteins such as BCR, OATP1B1 and glycoprotein-P, involved in</a:t>
          </a:r>
          <a:r>
            <a:rPr lang="tr-TR" sz="2000" b="0" i="0" baseline="0" dirty="0">
              <a:solidFill>
                <a:schemeClr val="tx1"/>
              </a:solidFill>
            </a:rPr>
            <a:t> </a:t>
          </a:r>
          <a:r>
            <a:rPr lang="en-US" sz="2000" b="0" i="0" baseline="0" dirty="0">
              <a:solidFill>
                <a:schemeClr val="tx1"/>
              </a:solidFill>
            </a:rPr>
            <a:t>intestinal and hepatic drug clearance.</a:t>
          </a:r>
          <a:endParaRPr lang="en-US" sz="2000" dirty="0">
            <a:solidFill>
              <a:schemeClr val="tx1"/>
            </a:solidFill>
          </a:endParaRPr>
        </a:p>
      </dgm:t>
    </dgm:pt>
    <dgm:pt modelId="{91EDC203-D862-4AC9-89E9-B2398404D9DF}" type="parTrans" cxnId="{27F2F5F6-8FDF-4CE5-BA2A-500D6E8AA89A}">
      <dgm:prSet/>
      <dgm:spPr/>
      <dgm:t>
        <a:bodyPr/>
        <a:lstStyle/>
        <a:p>
          <a:endParaRPr lang="en-US" sz="1800"/>
        </a:p>
      </dgm:t>
    </dgm:pt>
    <dgm:pt modelId="{EBD36434-8FAC-477F-A2D9-ACC644B833A5}" type="sibTrans" cxnId="{27F2F5F6-8FDF-4CE5-BA2A-500D6E8AA89A}">
      <dgm:prSet/>
      <dgm:spPr/>
      <dgm:t>
        <a:bodyPr/>
        <a:lstStyle/>
        <a:p>
          <a:endParaRPr lang="en-US" sz="1800"/>
        </a:p>
      </dgm:t>
    </dgm:pt>
    <dgm:pt modelId="{C9832707-36A8-4B8B-A35F-9D710D415B34}" type="pres">
      <dgm:prSet presAssocID="{A934B305-B0A6-4E84-8D47-C976C087FB3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3C4A00F1-604E-4351-AA69-E663AEC0E9C0}" type="pres">
      <dgm:prSet presAssocID="{D7FF28E1-1865-46DE-BCA2-3822CECC4DD7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8BAD9FE-A038-43AC-9D7F-8772C593D6C1}" type="pres">
      <dgm:prSet presAssocID="{D023541A-F88D-4924-9271-852084C87CA2}" presName="spacer" presStyleCnt="0"/>
      <dgm:spPr/>
    </dgm:pt>
    <dgm:pt modelId="{A6AA50C9-2712-42E1-A0FC-66537494AFE8}" type="pres">
      <dgm:prSet presAssocID="{74662195-F11A-45F5-B16F-71A7877440B9}" presName="parentText" presStyleLbl="node1" presStyleIdx="1" presStyleCnt="2" custLinFactY="2173" custLinFactNeighborX="-525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35E58CA8-2170-4DFA-978E-392E0E2391C7}" srcId="{A934B305-B0A6-4E84-8D47-C976C087FB35}" destId="{D7FF28E1-1865-46DE-BCA2-3822CECC4DD7}" srcOrd="0" destOrd="0" parTransId="{6204BA1F-E0A3-41FA-9D2C-FCAB3C1AF031}" sibTransId="{D023541A-F88D-4924-9271-852084C87CA2}"/>
    <dgm:cxn modelId="{FE1A7B96-38BC-4899-AA0B-A6D43EE00A04}" type="presOf" srcId="{A934B305-B0A6-4E84-8D47-C976C087FB35}" destId="{C9832707-36A8-4B8B-A35F-9D710D415B34}" srcOrd="0" destOrd="0" presId="urn:microsoft.com/office/officeart/2005/8/layout/vList2"/>
    <dgm:cxn modelId="{56227766-29C5-4891-B158-4C92654375E3}" type="presOf" srcId="{D7FF28E1-1865-46DE-BCA2-3822CECC4DD7}" destId="{3C4A00F1-604E-4351-AA69-E663AEC0E9C0}" srcOrd="0" destOrd="0" presId="urn:microsoft.com/office/officeart/2005/8/layout/vList2"/>
    <dgm:cxn modelId="{B96D2F3B-CAD2-42C4-B883-38EE0DC79BAD}" type="presOf" srcId="{74662195-F11A-45F5-B16F-71A7877440B9}" destId="{A6AA50C9-2712-42E1-A0FC-66537494AFE8}" srcOrd="0" destOrd="0" presId="urn:microsoft.com/office/officeart/2005/8/layout/vList2"/>
    <dgm:cxn modelId="{27F2F5F6-8FDF-4CE5-BA2A-500D6E8AA89A}" srcId="{A934B305-B0A6-4E84-8D47-C976C087FB35}" destId="{74662195-F11A-45F5-B16F-71A7877440B9}" srcOrd="1" destOrd="0" parTransId="{91EDC203-D862-4AC9-89E9-B2398404D9DF}" sibTransId="{EBD36434-8FAC-477F-A2D9-ACC644B833A5}"/>
    <dgm:cxn modelId="{E5058630-4550-4CF0-8A4D-A2FB58106CF0}" type="presParOf" srcId="{C9832707-36A8-4B8B-A35F-9D710D415B34}" destId="{3C4A00F1-604E-4351-AA69-E663AEC0E9C0}" srcOrd="0" destOrd="0" presId="urn:microsoft.com/office/officeart/2005/8/layout/vList2"/>
    <dgm:cxn modelId="{1C216221-F5FD-4D2B-8A9D-EFECDB81246A}" type="presParOf" srcId="{C9832707-36A8-4B8B-A35F-9D710D415B34}" destId="{48BAD9FE-A038-43AC-9D7F-8772C593D6C1}" srcOrd="1" destOrd="0" presId="urn:microsoft.com/office/officeart/2005/8/layout/vList2"/>
    <dgm:cxn modelId="{D8D30D33-21B8-43E7-86F7-724FB52A3F03}" type="presParOf" srcId="{C9832707-36A8-4B8B-A35F-9D710D415B34}" destId="{A6AA50C9-2712-42E1-A0FC-66537494AFE8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4A00F1-604E-4351-AA69-E663AEC0E9C0}">
      <dsp:nvSpPr>
        <dsp:cNvPr id="0" name=""/>
        <dsp:cNvSpPr/>
      </dsp:nvSpPr>
      <dsp:spPr>
        <a:xfrm>
          <a:off x="0" y="46250"/>
          <a:ext cx="6303729" cy="2937869"/>
        </a:xfrm>
        <a:prstGeom prst="roundRect">
          <a:avLst/>
        </a:prstGeom>
        <a:solidFill>
          <a:schemeClr val="bg1"/>
        </a:solidFill>
        <a:ln w="7620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0" i="0" kern="1200" baseline="0" dirty="0">
              <a:solidFill>
                <a:schemeClr val="tx1"/>
              </a:solidFill>
            </a:rPr>
            <a:t>It is a combined antiretroviral therapy, which acts as a protease</a:t>
          </a:r>
          <a:r>
            <a:rPr lang="tr-TR" sz="2200" b="0" i="0" kern="1200" baseline="0" dirty="0">
              <a:solidFill>
                <a:schemeClr val="tx1"/>
              </a:solidFill>
            </a:rPr>
            <a:t> </a:t>
          </a:r>
          <a:r>
            <a:rPr lang="en-US" sz="2200" b="0" i="0" kern="1200" baseline="0" dirty="0">
              <a:solidFill>
                <a:schemeClr val="tx1"/>
              </a:solidFill>
            </a:rPr>
            <a:t>inhibitor (PI), used in the treatment of human immunodeficiency</a:t>
          </a:r>
          <a:r>
            <a:rPr lang="tr-TR" sz="2200" b="0" i="0" kern="1200" baseline="0" dirty="0">
              <a:solidFill>
                <a:schemeClr val="tx1"/>
              </a:solidFill>
            </a:rPr>
            <a:t> </a:t>
          </a:r>
          <a:r>
            <a:rPr lang="en-US" sz="2200" b="0" i="0" kern="1200" baseline="0" dirty="0">
              <a:solidFill>
                <a:schemeClr val="tx1"/>
              </a:solidFill>
            </a:rPr>
            <a:t>virus (HIV) infection.</a:t>
          </a:r>
          <a:r>
            <a:rPr lang="tr-TR" sz="2200" kern="1200" dirty="0">
              <a:solidFill>
                <a:schemeClr val="tx1"/>
              </a:solidFill>
            </a:rPr>
            <a:t> </a:t>
          </a:r>
          <a:r>
            <a:rPr lang="en-US" sz="2200" b="0" i="0" kern="1200" baseline="0" dirty="0">
              <a:solidFill>
                <a:schemeClr val="tx1"/>
              </a:solidFill>
            </a:rPr>
            <a:t>Lopinavir has antiviral activity, while</a:t>
          </a:r>
          <a:r>
            <a:rPr lang="tr-TR" sz="2200" b="0" i="0" kern="1200" baseline="0" dirty="0">
              <a:solidFill>
                <a:schemeClr val="tx1"/>
              </a:solidFill>
            </a:rPr>
            <a:t> </a:t>
          </a:r>
          <a:r>
            <a:rPr lang="en-US" sz="2200" b="0" i="0" kern="1200" baseline="0" dirty="0">
              <a:solidFill>
                <a:schemeClr val="tx1"/>
              </a:solidFill>
            </a:rPr>
            <a:t>ritonavir acts as a lopinavir enhancer, increasing its plasma concentrations</a:t>
          </a:r>
          <a:r>
            <a:rPr lang="tr-TR" sz="2200" b="0" i="0" kern="1200" baseline="0" dirty="0">
              <a:solidFill>
                <a:schemeClr val="tx1"/>
              </a:solidFill>
            </a:rPr>
            <a:t> </a:t>
          </a:r>
          <a:r>
            <a:rPr lang="en-US" sz="2200" b="0" i="0" kern="1200" baseline="0" dirty="0">
              <a:solidFill>
                <a:schemeClr val="tx1"/>
              </a:solidFill>
            </a:rPr>
            <a:t>by inhibiting CYP3A4.</a:t>
          </a:r>
          <a:endParaRPr lang="en-US" sz="2200" kern="1200" dirty="0">
            <a:solidFill>
              <a:schemeClr val="tx1"/>
            </a:solidFill>
          </a:endParaRPr>
        </a:p>
      </dsp:txBody>
      <dsp:txXfrm>
        <a:off x="143415" y="189665"/>
        <a:ext cx="6016899" cy="2651039"/>
      </dsp:txXfrm>
    </dsp:sp>
    <dsp:sp modelId="{A6AA50C9-2712-42E1-A0FC-66537494AFE8}">
      <dsp:nvSpPr>
        <dsp:cNvPr id="0" name=""/>
        <dsp:cNvSpPr/>
      </dsp:nvSpPr>
      <dsp:spPr>
        <a:xfrm>
          <a:off x="0" y="3208930"/>
          <a:ext cx="6303729" cy="2937869"/>
        </a:xfrm>
        <a:prstGeom prst="roundRect">
          <a:avLst/>
        </a:prstGeom>
        <a:solidFill>
          <a:schemeClr val="bg1"/>
        </a:solidFill>
        <a:ln w="571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0" i="0" kern="1200" baseline="0" dirty="0">
              <a:solidFill>
                <a:schemeClr val="tx1"/>
              </a:solidFill>
            </a:rPr>
            <a:t>A </a:t>
          </a:r>
          <a:r>
            <a:rPr lang="en-US" sz="2000" b="0" i="0" kern="1200" baseline="0" dirty="0">
              <a:solidFill>
                <a:schemeClr val="tx1"/>
              </a:solidFill>
            </a:rPr>
            <a:t>relevant drawback of LPV/r is its</a:t>
          </a:r>
          <a:r>
            <a:rPr lang="tr-TR" sz="2000" b="0" i="0" kern="1200" baseline="0" dirty="0">
              <a:solidFill>
                <a:schemeClr val="tx1"/>
              </a:solidFill>
            </a:rPr>
            <a:t> </a:t>
          </a:r>
          <a:r>
            <a:rPr lang="en-US" sz="2000" b="0" i="0" kern="1200" baseline="0" dirty="0">
              <a:solidFill>
                <a:schemeClr val="tx1"/>
              </a:solidFill>
            </a:rPr>
            <a:t>high profile of interactions, due to its ability to modify the hepatic</a:t>
          </a:r>
          <a:r>
            <a:rPr lang="tr-TR" sz="2000" b="0" i="0" kern="1200" baseline="0" dirty="0">
              <a:solidFill>
                <a:schemeClr val="tx1"/>
              </a:solidFill>
            </a:rPr>
            <a:t> </a:t>
          </a:r>
          <a:r>
            <a:rPr lang="en-US" sz="2000" b="0" i="0" kern="1200" baseline="0" dirty="0">
              <a:solidFill>
                <a:schemeClr val="tx1"/>
              </a:solidFill>
            </a:rPr>
            <a:t>metabolism of other drugs, through the inhibition of CYP3A4 or the</a:t>
          </a:r>
          <a:r>
            <a:rPr lang="tr-TR" sz="2000" b="0" i="0" kern="1200" baseline="0" dirty="0">
              <a:solidFill>
                <a:schemeClr val="tx1"/>
              </a:solidFill>
            </a:rPr>
            <a:t> </a:t>
          </a:r>
          <a:r>
            <a:rPr lang="en-US" sz="2000" b="0" i="0" kern="1200" baseline="0" dirty="0">
              <a:solidFill>
                <a:schemeClr val="tx1"/>
              </a:solidFill>
            </a:rPr>
            <a:t>induction of CYP2C9 and 2C19 and glucuronidation reactions. On</a:t>
          </a:r>
          <a:r>
            <a:rPr lang="tr-TR" sz="2000" b="0" i="0" kern="1200" baseline="0" dirty="0">
              <a:solidFill>
                <a:schemeClr val="tx1"/>
              </a:solidFill>
            </a:rPr>
            <a:t> </a:t>
          </a:r>
          <a:r>
            <a:rPr lang="en-US" sz="2000" b="0" i="0" kern="1200" baseline="0" dirty="0">
              <a:solidFill>
                <a:schemeClr val="tx1"/>
              </a:solidFill>
            </a:rPr>
            <a:t>the other hand, it inhibits the activity of membrane transporter</a:t>
          </a:r>
          <a:r>
            <a:rPr lang="tr-TR" sz="2000" b="0" i="0" kern="1200" baseline="0" dirty="0">
              <a:solidFill>
                <a:schemeClr val="tx1"/>
              </a:solidFill>
            </a:rPr>
            <a:t> </a:t>
          </a:r>
          <a:r>
            <a:rPr lang="en-US" sz="2000" b="0" i="0" kern="1200" baseline="0" dirty="0">
              <a:solidFill>
                <a:schemeClr val="tx1"/>
              </a:solidFill>
            </a:rPr>
            <a:t>proteins such as BCR, OATP1B1 and glycoprotein-P, involved in</a:t>
          </a:r>
          <a:r>
            <a:rPr lang="tr-TR" sz="2000" b="0" i="0" kern="1200" baseline="0" dirty="0">
              <a:solidFill>
                <a:schemeClr val="tx1"/>
              </a:solidFill>
            </a:rPr>
            <a:t> </a:t>
          </a:r>
          <a:r>
            <a:rPr lang="en-US" sz="2000" b="0" i="0" kern="1200" baseline="0" dirty="0">
              <a:solidFill>
                <a:schemeClr val="tx1"/>
              </a:solidFill>
            </a:rPr>
            <a:t>intestinal and hepatic drug clearance.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143415" y="3352345"/>
        <a:ext cx="6016899" cy="26510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E1A06-8754-4870-9E44-E39BADAD98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27F020-BBC3-49BB-91C2-5B2CBD64B3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7C0C22-EBDA-4130-87AE-CB28BC19B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11/22/2021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A419A8-07CA-4A4C-AEC2-C40D4D50A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FA7B86-E610-42EA-B4DC-C2F44778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A7BA06D-B3FF-4E91-8639-B4569AE3AA23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2B30C86D-5A07-48BC-9C9D-6F9A2DB1E9E1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432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6E5D1-6D19-4E7F-9B4E-42326B771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D2A06C-F91A-4ADC-9CD2-61F0A4D7E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43AA9A-2280-4F63-8B3D-20742AE69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D986B-E58E-43B6-8A80-FFA9D8F74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40D36-2E71-4F27-967F-7A3E4C6EE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1609904-5327-4D2C-A445-B270A00F3B5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0FC7BEC-08C5-4D95-9C84-B48BC8AD1C9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1044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1FEA3D-0C7F-45CD-B6A0-942F707B36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8B8A12-BCE6-4D03-A637-1DEC8924BE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9755-9FF4-428A-AEB7-1A6477466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141836-11E2-49FD-877D-53B74514A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D24C42-4B05-4EEF-BE14-29041EC9C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BADDEB1-F604-408B-B02A-A2814606E6A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8DF7987-332F-4D6C-81C3-990F39C76C96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3592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597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11/22/2021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3DA7759-3209-4FE2-96D1-4EEDD81E9EA0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1460DAD-8769-4C9F-9C8C-BB0443909D76}"/>
              </a:ext>
            </a:extLst>
          </p:cNvPr>
          <p:cNvSpPr/>
          <p:nvPr/>
        </p:nvSpPr>
        <p:spPr>
          <a:xfrm flipH="1">
            <a:off x="12353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9090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C0001-5D76-45A0-A9F4-7172BDDD5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462C4-0E4B-4DB7-A8BF-FE5514276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5F313-1240-47AE-A026-7F349292B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448158-6132-4335-B8E1-F6A896383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4C5B6-1598-48B4-9B3A-3078FDBE9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EDBDD32-D3EE-4848-A112-BA814D4631CD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61350361-843C-49D0-BD6A-ECDBA3842BA0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8763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BFD05-2CB2-4A7E-89E7-57615BA82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532B8-D460-476D-816F-725E8D96C0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7120F-70AF-4ED5-B364-3AA55C6B4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D8B65F-F709-469F-9961-4D01896CA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81C6BC-B23D-48BC-AD44-654DDB8D0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00D60B-86A1-479D-BCE8-06D2C3DBC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4EC5136-99DA-40B5-8F79-5C3A56D38BA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F8FB775-26C4-41BA-837C-4478D48D215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0383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2983E-E761-4429-9203-7FE8B2DB6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1E9B7-62BE-49BA-AC6B-55250D662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1A3FD-B90A-4C31-BD6B-581F9E2E0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0D1D55-B722-4968-B171-AF3B462DD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1085A8-02C2-4E7F-935E-5AEECBAD1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8A5018-8A77-40E8-B159-4894ECF2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D79441-8908-4461-9FDD-BCE63883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29F7D-B101-4950-A2C0-F350FB26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62D7398-9A79-4B24-9C7D-F0DEED57C70B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07F28CD-1873-4E36-A064-2D25E0A8501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6196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C13EF9C-0B5A-4364-91AA-E5DD5B536E54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F674475-6327-490A-BD7F-084F5C07F2E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0810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024287-C9B9-48AC-8E4D-A282DE2F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34C9A2-75A7-4164-B3B8-E6A9D60B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E73CE-2859-4D49-A9EC-26AF3FBD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A5ED585-FEBB-4DAD-84C0-97BEE6C360C3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F6AC352-A720-4DB3-87CA-A33B0607CA2F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6288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C812-4DB6-4F98-9404-29C191D3B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0855E-0CD6-47DD-B648-4C84C783D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50082B-17D7-4D61-8AEB-81517D85D2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70783-FF31-4C4E-9196-EB169B209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92E260-747D-40FD-A062-9DD5E6835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7E50A0-1E05-49C5-88C9-462677512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C155C63-9F58-4422-B669-F9748628067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85DBA62-0EDB-47AA-86C7-90463BC9B308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360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D7521-E43D-41D1-B458-26B20DC6D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472CF2-2653-4B98-A416-D7A0A860EC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EF87F5-0B10-4AC7-9599-F088C5E79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A07CB7-0520-4D64-B76C-C31AC5578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EEB226-AD45-45DF-AAB5-5513AE732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96AEB-9481-4CCE-B110-FEDD33483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BA9707F-7BCE-464F-BF45-E216527084EE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C589723-2CC8-49D1-B4E1-36FECED6A2D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0497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EC5685-19F1-49DA-ADE5-D5D32F165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FC0A4D-22A1-4554-B5DE-887974F4D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9D5CDC-F2CE-410E-AD13-DDC235C71C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82EDB8D0-98ED-4B86-9D5F-E61ADC70144D}" type="datetimeFigureOut">
              <a:rPr lang="en-US" smtClean="0"/>
              <a:pPr/>
              <a:t>11/22/2021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0CD45-794A-4BB0-A427-0CE61AEAF4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B3AB91-9588-4071-92D2-364F4A6ED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854181D-6920-4594-9A5D-6CE56DC9F8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502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27" r:id="rId4"/>
    <p:sldLayoutId id="2147483728" r:id="rId5"/>
    <p:sldLayoutId id="2147483733" r:id="rId6"/>
    <p:sldLayoutId id="2147483729" r:id="rId7"/>
    <p:sldLayoutId id="2147483730" r:id="rId8"/>
    <p:sldLayoutId id="2147483731" r:id="rId9"/>
    <p:sldLayoutId id="2147483732" r:id="rId10"/>
    <p:sldLayoutId id="214748373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F8A656C-0806-4677-A38B-DA5DF0F3C4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8467"/>
            <a:ext cx="12191999" cy="68664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Virüs hücrelerinin 3B işlemesi">
            <a:extLst>
              <a:ext uri="{FF2B5EF4-FFF2-40B4-BE49-F238E27FC236}">
                <a16:creationId xmlns:a16="http://schemas.microsoft.com/office/drawing/2014/main" id="{BC81B62C-366F-4871-A08F-88EAEECFE9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5000"/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BEF8C6D-8BB3-473A-9607-D7381CC5C0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27537" y="643467"/>
            <a:ext cx="5520995" cy="5215839"/>
          </a:xfrm>
          <a:prstGeom prst="roundRect">
            <a:avLst>
              <a:gd name="adj" fmla="val 265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464D4FB8-356A-47A2-ACDE-FD4503E1C1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57047" y="795509"/>
            <a:ext cx="5037616" cy="3011340"/>
          </a:xfrm>
        </p:spPr>
        <p:txBody>
          <a:bodyPr>
            <a:noAutofit/>
          </a:bodyPr>
          <a:lstStyle/>
          <a:p>
            <a:r>
              <a:rPr lang="tr-TR" sz="32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ulliverRM"/>
              </a:rPr>
              <a:t>POTENTIAL D</a:t>
            </a:r>
            <a:r>
              <a:rPr lang="en-US" sz="32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ulliverRM"/>
              </a:rPr>
              <a:t>RUG</a:t>
            </a:r>
            <a:r>
              <a:rPr lang="tr-TR" sz="32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ulliverRM"/>
              </a:rPr>
              <a:t>-D</a:t>
            </a:r>
            <a:r>
              <a:rPr lang="en-US" sz="3200" i="0" u="none" strike="noStrike" baseline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ulliverRM"/>
              </a:rPr>
              <a:t>RUG INTERACTIONS IN COVID 19 PATIENTS</a:t>
            </a:r>
            <a:r>
              <a:rPr lang="tr-TR" sz="3200" i="0" u="none" strike="noStrike" baseline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ulliverRM"/>
              </a:rPr>
              <a:t> </a:t>
            </a:r>
            <a:r>
              <a:rPr lang="en-US" sz="3200" i="0" u="none" strike="noStrike" baseline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ulliverRM"/>
              </a:rPr>
              <a:t>IN TREATMENT</a:t>
            </a:r>
            <a:r>
              <a:rPr lang="tr-TR" sz="3200" i="0" u="none" strike="noStrike" baseline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ulliverRM"/>
              </a:rPr>
              <a:t> </a:t>
            </a:r>
            <a:r>
              <a:rPr lang="en-US" sz="3200" i="0" u="none" strike="noStrike" baseline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ulliverRM"/>
              </a:rPr>
              <a:t>WITH</a:t>
            </a:r>
            <a:r>
              <a:rPr lang="tr-TR" sz="3200" i="0" u="none" strike="noStrike" baseline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ulliverRM"/>
              </a:rPr>
              <a:t> </a:t>
            </a:r>
            <a:r>
              <a:rPr lang="en-US" sz="3200" i="0" u="none" strike="noStrike" baseline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ulliverRM"/>
              </a:rPr>
              <a:t>LOPINAVIR/RITONAVIR</a:t>
            </a:r>
            <a:r>
              <a:rPr lang="tr-TR" sz="3200" i="0" u="none" strike="noStrike" baseline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ulliverRM"/>
              </a:rPr>
              <a:t> AND FENTANYL</a:t>
            </a:r>
            <a:endParaRPr lang="en-US" sz="32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13D793B-5FA5-4BDE-8AE3-E8F1833F08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69226" y="3961187"/>
            <a:ext cx="5037616" cy="835001"/>
          </a:xfrm>
        </p:spPr>
        <p:txBody>
          <a:bodyPr>
            <a:normAutofit lnSpcReduction="10000"/>
          </a:bodyPr>
          <a:lstStyle/>
          <a:p>
            <a:r>
              <a:rPr lang="tr-TR" dirty="0">
                <a:solidFill>
                  <a:srgbClr val="8F29C3"/>
                </a:solidFill>
              </a:rPr>
              <a:t>Naz BAYTOK</a:t>
            </a:r>
          </a:p>
          <a:p>
            <a:r>
              <a:rPr lang="tr-TR" dirty="0">
                <a:solidFill>
                  <a:srgbClr val="8F29C3"/>
                </a:solidFill>
              </a:rPr>
              <a:t>17030149</a:t>
            </a:r>
            <a:endParaRPr lang="en-US" dirty="0">
              <a:solidFill>
                <a:srgbClr val="8F29C3"/>
              </a:solidFill>
            </a:endParaRP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DCFDFFB9-D302-4A05-A770-D332322547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06764" y="906791"/>
            <a:ext cx="2987899" cy="2987899"/>
          </a:xfrm>
          <a:prstGeom prst="arc">
            <a:avLst>
              <a:gd name="adj1" fmla="val 16200000"/>
              <a:gd name="adj2" fmla="val 114657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lt Başlık 2">
            <a:extLst>
              <a:ext uri="{FF2B5EF4-FFF2-40B4-BE49-F238E27FC236}">
                <a16:creationId xmlns:a16="http://schemas.microsoft.com/office/drawing/2014/main" id="{22BEF293-3BCE-472C-A4CB-7246DCB7A6A6}"/>
              </a:ext>
            </a:extLst>
          </p:cNvPr>
          <p:cNvSpPr txBox="1">
            <a:spLocks/>
          </p:cNvSpPr>
          <p:nvPr/>
        </p:nvSpPr>
        <p:spPr>
          <a:xfrm>
            <a:off x="6408348" y="5377382"/>
            <a:ext cx="5037616" cy="4072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600" dirty="0"/>
              <a:t>Ankara </a:t>
            </a:r>
            <a:r>
              <a:rPr lang="tr-TR" sz="1600" dirty="0" err="1"/>
              <a:t>Univesity</a:t>
            </a:r>
            <a:r>
              <a:rPr lang="tr-TR" sz="1600" dirty="0"/>
              <a:t>, 2021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392657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D1605E25-66A5-4AC5-A0B8-AFF291396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5428"/>
            <a:ext cx="5558489" cy="1325563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7030A0"/>
                </a:solidFill>
              </a:rPr>
              <a:t>INTRODUCTION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3F5EC23-ED1A-4DC6-8B42-BC98C9291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460" y="1550992"/>
            <a:ext cx="5558489" cy="494188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Currently, </a:t>
            </a:r>
            <a:r>
              <a:rPr lang="tr-TR" sz="2800" dirty="0"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ne of</a:t>
            </a:r>
            <a:r>
              <a:rPr lang="tr-TR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the treatment alternatives used</a:t>
            </a:r>
            <a:r>
              <a:rPr lang="tr-TR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against</a:t>
            </a:r>
            <a:r>
              <a:rPr lang="tr-TR" sz="2800" dirty="0">
                <a:latin typeface="Calibri" panose="020F0502020204030204" pitchFamily="34" charset="0"/>
                <a:cs typeface="Calibri" panose="020F0502020204030204" pitchFamily="34" charset="0"/>
              </a:rPr>
              <a:t> COVID-19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is lopinavir/ritonavir (LPV/r), which</a:t>
            </a:r>
            <a:r>
              <a:rPr lang="tr-TR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showed in vitro activity and positive clinical outcomes against</a:t>
            </a:r>
            <a:r>
              <a:rPr lang="tr-TR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coronaviruses in previous epidemics (SARS and MERS).</a:t>
            </a:r>
            <a:endParaRPr lang="tr-T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endParaRPr lang="tr-T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It is show</a:t>
            </a:r>
            <a:r>
              <a:rPr lang="tr-TR" sz="2800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that</a:t>
            </a:r>
            <a:r>
              <a:rPr lang="tr-TR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b="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prevalence of potential interactions in COVD 19 patient undergoing treatment with LPV/r</a:t>
            </a:r>
            <a:r>
              <a:rPr lang="tr-TR" sz="2800" b="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is high, with age (&gt;65), ICU admission, previous respiratory and psychiatric pathology, dyslipidemia and</a:t>
            </a:r>
            <a:r>
              <a:rPr lang="tr-TR" sz="2800" b="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the number of prescribed drugs acting as risk factors.</a:t>
            </a:r>
            <a:endParaRPr lang="tr-TR" sz="2800" b="0" i="0" u="none" strike="noStrike" baseline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5002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545D489D-16E1-484D-867B-144368D74B8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9A496F5-B01E-4BF8-9D1E-C4E53B6F96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2257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Arc 31">
            <a:extLst>
              <a:ext uri="{FF2B5EF4-FFF2-40B4-BE49-F238E27FC236}">
                <a16:creationId xmlns:a16="http://schemas.microsoft.com/office/drawing/2014/main" id="{6E895C8D-1379-40B8-8B1B-B6F5AEAF0A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746107">
            <a:off x="2906963" y="1348064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5E82422B-0147-429B-BBB1-C1E85520F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800" y="643467"/>
            <a:ext cx="3230605" cy="5571066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FFFFFF"/>
                </a:solidFill>
              </a:rPr>
              <a:t>MECHANISM</a:t>
            </a:r>
            <a:br>
              <a:rPr lang="tr-TR" dirty="0">
                <a:solidFill>
                  <a:srgbClr val="FFFFFF"/>
                </a:solidFill>
              </a:rPr>
            </a:br>
            <a:r>
              <a:rPr lang="tr-TR" dirty="0">
                <a:solidFill>
                  <a:srgbClr val="FFFFFF"/>
                </a:solidFill>
              </a:rPr>
              <a:t>OF THE LOPINAVIR/ RITONAVIR</a:t>
            </a:r>
            <a:endParaRPr lang="en-US" dirty="0">
              <a:solidFill>
                <a:srgbClr val="FFFFFF"/>
              </a:solidFill>
            </a:endParaRPr>
          </a:p>
        </p:txBody>
      </p:sp>
      <p:graphicFrame>
        <p:nvGraphicFramePr>
          <p:cNvPr id="24" name="İçerik Yer Tutucusu 2">
            <a:extLst>
              <a:ext uri="{FF2B5EF4-FFF2-40B4-BE49-F238E27FC236}">
                <a16:creationId xmlns:a16="http://schemas.microsoft.com/office/drawing/2014/main" id="{7C944F11-FAB5-4EC8-9CCB-9069C94661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8125217"/>
              </p:ext>
            </p:extLst>
          </p:nvPr>
        </p:nvGraphicFramePr>
        <p:xfrm>
          <a:off x="5237018" y="436881"/>
          <a:ext cx="6303729" cy="614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03643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3AECDC8F-245D-4A6E-98AA-CE22D6E029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705" b="55738"/>
          <a:stretch/>
        </p:blipFill>
        <p:spPr>
          <a:xfrm>
            <a:off x="272016" y="1175136"/>
            <a:ext cx="7379581" cy="256554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A79C9BCA-FE15-4B43-A1B7-DA170DEDA863}"/>
              </a:ext>
            </a:extLst>
          </p:cNvPr>
          <p:cNvSpPr/>
          <p:nvPr/>
        </p:nvSpPr>
        <p:spPr>
          <a:xfrm>
            <a:off x="272016" y="2208986"/>
            <a:ext cx="7317933" cy="497840"/>
          </a:xfrm>
          <a:prstGeom prst="rect">
            <a:avLst/>
          </a:prstGeom>
          <a:noFill/>
          <a:ln w="57150">
            <a:solidFill>
              <a:srgbClr val="9C29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Başlık 1">
            <a:extLst>
              <a:ext uri="{FF2B5EF4-FFF2-40B4-BE49-F238E27FC236}">
                <a16:creationId xmlns:a16="http://schemas.microsoft.com/office/drawing/2014/main" id="{C9BB721B-9D6C-4C58-BA4C-041C75127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68" y="0"/>
            <a:ext cx="3598498" cy="1175136"/>
          </a:xfrm>
        </p:spPr>
        <p:txBody>
          <a:bodyPr>
            <a:normAutofit/>
          </a:bodyPr>
          <a:lstStyle/>
          <a:p>
            <a:r>
              <a:rPr lang="tr-TR" sz="6000" dirty="0">
                <a:solidFill>
                  <a:srgbClr val="7030A0"/>
                </a:solidFill>
              </a:rPr>
              <a:t>RESULTS</a:t>
            </a:r>
            <a:endParaRPr lang="en-US" sz="6000" dirty="0">
              <a:solidFill>
                <a:srgbClr val="7030A0"/>
              </a:solidFill>
            </a:endParaRPr>
          </a:p>
        </p:txBody>
      </p:sp>
      <p:sp>
        <p:nvSpPr>
          <p:cNvPr id="7" name="İçerik Yer Tutucusu 2">
            <a:extLst>
              <a:ext uri="{FF2B5EF4-FFF2-40B4-BE49-F238E27FC236}">
                <a16:creationId xmlns:a16="http://schemas.microsoft.com/office/drawing/2014/main" id="{3B085050-4C22-4A1B-82DB-2F7539AA0C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88760" y="1175136"/>
            <a:ext cx="3598497" cy="256554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/>
              <a:t>MANAGEMENT: Patients receiving fentanyl with</a:t>
            </a:r>
            <a:r>
              <a:rPr lang="tr-TR" dirty="0"/>
              <a:t> </a:t>
            </a:r>
            <a:r>
              <a:rPr lang="en-US" dirty="0"/>
              <a:t>potent or moderate</a:t>
            </a:r>
            <a:r>
              <a:rPr lang="tr-TR" dirty="0"/>
              <a:t> </a:t>
            </a:r>
            <a:r>
              <a:rPr lang="en-US" dirty="0"/>
              <a:t>CYP450</a:t>
            </a:r>
            <a:r>
              <a:rPr lang="tr-TR" dirty="0"/>
              <a:t> </a:t>
            </a:r>
            <a:r>
              <a:rPr lang="en-US" dirty="0"/>
              <a:t>3A4 inhibitors should be carefully</a:t>
            </a:r>
            <a:r>
              <a:rPr lang="tr-TR" dirty="0"/>
              <a:t> </a:t>
            </a:r>
            <a:r>
              <a:rPr lang="en-US" dirty="0"/>
              <a:t>monitored, and dosage</a:t>
            </a:r>
            <a:r>
              <a:rPr lang="tr-TR" dirty="0"/>
              <a:t> </a:t>
            </a:r>
            <a:r>
              <a:rPr lang="en-US" dirty="0"/>
              <a:t>adjustments</a:t>
            </a:r>
            <a:r>
              <a:rPr lang="tr-TR" dirty="0"/>
              <a:t> </a:t>
            </a:r>
            <a:r>
              <a:rPr lang="en-US" dirty="0"/>
              <a:t>made accordingly as needed.</a:t>
            </a:r>
            <a:endParaRPr lang="en-US" sz="4000" dirty="0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640F4660-59A4-4067-B98F-FD0896B7495A}"/>
              </a:ext>
            </a:extLst>
          </p:cNvPr>
          <p:cNvSpPr txBox="1"/>
          <p:nvPr/>
        </p:nvSpPr>
        <p:spPr>
          <a:xfrm>
            <a:off x="394684" y="3958918"/>
            <a:ext cx="1119257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500" dirty="0"/>
              <a:t>Coadministration with inhibitors of CYP450 3A4 may increase the plasma</a:t>
            </a:r>
            <a:r>
              <a:rPr lang="tr-TR" sz="2500" dirty="0"/>
              <a:t> </a:t>
            </a:r>
            <a:r>
              <a:rPr lang="en-US" sz="2500" dirty="0"/>
              <a:t>concentrations of</a:t>
            </a:r>
            <a:r>
              <a:rPr lang="tr-TR" sz="2500" dirty="0"/>
              <a:t> </a:t>
            </a:r>
            <a:r>
              <a:rPr lang="en-US" sz="2500" dirty="0"/>
              <a:t>fentanyl, which is primarily metabolized by the</a:t>
            </a:r>
            <a:br>
              <a:rPr lang="en-US" sz="2500" dirty="0"/>
            </a:br>
            <a:r>
              <a:rPr lang="en-US" sz="2500" dirty="0"/>
              <a:t>isoenzyme. Increased fentanyl concentrations</a:t>
            </a:r>
            <a:r>
              <a:rPr lang="tr-TR" sz="2500" dirty="0"/>
              <a:t> </a:t>
            </a:r>
            <a:r>
              <a:rPr lang="en-US" sz="2500" dirty="0"/>
              <a:t>could increase or prolong</a:t>
            </a:r>
            <a:r>
              <a:rPr lang="tr-TR" sz="2500" dirty="0"/>
              <a:t> </a:t>
            </a:r>
            <a:r>
              <a:rPr lang="en-US" sz="2500" dirty="0"/>
              <a:t>adverse drug effects and may cause potentially fatal respiratory</a:t>
            </a:r>
            <a:r>
              <a:rPr lang="tr-TR" sz="2500" dirty="0"/>
              <a:t> </a:t>
            </a:r>
            <a:r>
              <a:rPr lang="en-US" sz="2500" dirty="0"/>
              <a:t>depression.</a:t>
            </a:r>
          </a:p>
        </p:txBody>
      </p:sp>
    </p:spTree>
    <p:extLst>
      <p:ext uri="{BB962C8B-B14F-4D97-AF65-F5344CB8AC3E}">
        <p14:creationId xmlns:p14="http://schemas.microsoft.com/office/powerpoint/2010/main" val="3264144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60B0EFB-53ED-4F35-B05D-F658EA021C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Desk with stethoscope and computer keyboard">
            <a:extLst>
              <a:ext uri="{FF2B5EF4-FFF2-40B4-BE49-F238E27FC236}">
                <a16:creationId xmlns:a16="http://schemas.microsoft.com/office/drawing/2014/main" id="{5AC303E3-FD5C-4A6A-BEFC-E617757768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740" r="-1" b="-1"/>
          <a:stretch/>
        </p:blipFill>
        <p:spPr>
          <a:xfrm>
            <a:off x="-7366" y="10"/>
            <a:ext cx="5097526" cy="5771683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!!Arc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988EA983-A00A-4B80-98CB-367FD636D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7048" y="407987"/>
            <a:ext cx="5721484" cy="1325563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7030A0"/>
                </a:solidFill>
              </a:rPr>
              <a:t>CONCLUSION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504D644-6DE0-472F-92A0-591D3B6E9D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7048" y="1868487"/>
            <a:ext cx="5721484" cy="4351338"/>
          </a:xfrm>
        </p:spPr>
        <p:txBody>
          <a:bodyPr>
            <a:normAutofit/>
          </a:bodyPr>
          <a:lstStyle/>
          <a:p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Knowledge of the potential interactions profile in a COVID-19 patient receiving LPV/r and his/her adequate treatment can improve the safety and effectiveness of treatments. Collaboration between hospital and clinical pharmacists is essential for the comprehensive approach and treatment of the COVID 19 pandemic.</a:t>
            </a:r>
            <a:endParaRPr lang="de-DE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067BBFF7-F1A5-4CD3-AB79-149AB8F26994}"/>
              </a:ext>
            </a:extLst>
          </p:cNvPr>
          <p:cNvSpPr txBox="1"/>
          <p:nvPr/>
        </p:nvSpPr>
        <p:spPr>
          <a:xfrm>
            <a:off x="0" y="5771693"/>
            <a:ext cx="121231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sz="1000" dirty="0" err="1"/>
              <a:t>References</a:t>
            </a:r>
            <a:r>
              <a:rPr lang="tr-TR" sz="1000" dirty="0"/>
              <a:t>: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000" b="0" i="0" u="none" strike="noStrike" baseline="0" dirty="0" err="1">
                <a:latin typeface="GulliverRM"/>
              </a:rPr>
              <a:t>Brandariz-Nu˜nez</a:t>
            </a:r>
            <a:r>
              <a:rPr lang="en-US" sz="1000" b="0" i="0" u="none" strike="noStrike" baseline="0" dirty="0">
                <a:latin typeface="GulliverRM"/>
              </a:rPr>
              <a:t> D, Correas-</a:t>
            </a:r>
            <a:r>
              <a:rPr lang="en-US" sz="1000" b="0" i="0" u="none" strike="noStrike" baseline="0" dirty="0" err="1">
                <a:latin typeface="GulliverRM"/>
              </a:rPr>
              <a:t>Sanahuja</a:t>
            </a:r>
            <a:r>
              <a:rPr lang="en-US" sz="1000" b="0" i="0" u="none" strike="noStrike" baseline="0" dirty="0">
                <a:latin typeface="GulliverRM"/>
              </a:rPr>
              <a:t> M, </a:t>
            </a:r>
            <a:r>
              <a:rPr lang="en-US" sz="1000" b="0" i="0" u="none" strike="noStrike" baseline="0" dirty="0" err="1">
                <a:latin typeface="GulliverRM"/>
              </a:rPr>
              <a:t>Guarc</a:t>
            </a:r>
            <a:r>
              <a:rPr lang="en-US" sz="1000" b="0" i="0" u="none" strike="noStrike" baseline="0" dirty="0">
                <a:latin typeface="GulliverRM"/>
              </a:rPr>
              <a:t> E, </a:t>
            </a:r>
            <a:r>
              <a:rPr lang="en-US" sz="1000" b="0" i="0" u="none" strike="noStrike" baseline="0" dirty="0" err="1">
                <a:latin typeface="GulliverRM"/>
              </a:rPr>
              <a:t>Picón</a:t>
            </a:r>
            <a:r>
              <a:rPr lang="en-US" sz="1000" b="0" i="0" u="none" strike="noStrike" baseline="0" dirty="0">
                <a:latin typeface="GulliverRM"/>
              </a:rPr>
              <a:t> R, García B, Gil R. </a:t>
            </a:r>
            <a:r>
              <a:rPr lang="en-US" sz="1000" b="0" i="0" u="none" strike="noStrike" baseline="0" dirty="0" err="1">
                <a:latin typeface="GulliverRM"/>
              </a:rPr>
              <a:t>Interacciones</a:t>
            </a:r>
            <a:r>
              <a:rPr lang="en-US" sz="1000" b="0" i="0" u="none" strike="noStrike" baseline="0" dirty="0">
                <a:latin typeface="GulliverRM"/>
              </a:rPr>
              <a:t> </a:t>
            </a:r>
            <a:r>
              <a:rPr lang="en-US" sz="1000" b="0" i="0" u="none" strike="noStrike" baseline="0" dirty="0" err="1">
                <a:latin typeface="GulliverRM"/>
              </a:rPr>
              <a:t>medicamentosas</a:t>
            </a:r>
            <a:r>
              <a:rPr lang="en-US" sz="1000" b="0" i="0" u="none" strike="noStrike" baseline="0" dirty="0">
                <a:latin typeface="GulliverRM"/>
              </a:rPr>
              <a:t> </a:t>
            </a:r>
            <a:r>
              <a:rPr lang="en-US" sz="1000" b="0" i="0" u="none" strike="noStrike" baseline="0" dirty="0" err="1">
                <a:latin typeface="GulliverRM"/>
              </a:rPr>
              <a:t>potenciales</a:t>
            </a:r>
            <a:r>
              <a:rPr lang="en-US" sz="1000" b="0" i="0" u="none" strike="noStrike" baseline="0" dirty="0">
                <a:latin typeface="GulliverRM"/>
              </a:rPr>
              <a:t> </a:t>
            </a:r>
            <a:r>
              <a:rPr lang="en-US" sz="1000" b="0" i="0" u="none" strike="noStrike" baseline="0" dirty="0" err="1">
                <a:latin typeface="GulliverRM"/>
              </a:rPr>
              <a:t>en</a:t>
            </a:r>
            <a:r>
              <a:rPr lang="en-US" sz="1000" b="0" i="0" u="none" strike="noStrike" baseline="0" dirty="0">
                <a:latin typeface="GulliverRM"/>
              </a:rPr>
              <a:t> </a:t>
            </a:r>
            <a:r>
              <a:rPr lang="en-US" sz="1000" b="0" i="0" u="none" strike="noStrike" baseline="0" dirty="0" err="1">
                <a:latin typeface="GulliverRM"/>
              </a:rPr>
              <a:t>pacientes</a:t>
            </a:r>
            <a:r>
              <a:rPr lang="en-US" sz="1000" b="0" i="0" u="none" strike="noStrike" baseline="0" dirty="0">
                <a:latin typeface="GulliverRM"/>
              </a:rPr>
              <a:t> COVID 19 </a:t>
            </a:r>
            <a:r>
              <a:rPr lang="en-US" sz="1000" b="0" i="0" u="none" strike="noStrike" baseline="0" dirty="0" err="1">
                <a:latin typeface="GulliverRM"/>
              </a:rPr>
              <a:t>en</a:t>
            </a:r>
            <a:r>
              <a:rPr lang="tr-TR" sz="1000" dirty="0">
                <a:latin typeface="GulliverRM"/>
              </a:rPr>
              <a:t> </a:t>
            </a:r>
            <a:r>
              <a:rPr lang="en-US" sz="1000" b="0" i="0" u="none" strike="noStrike" baseline="0" dirty="0" err="1">
                <a:latin typeface="GulliverRM"/>
              </a:rPr>
              <a:t>tratamiento</a:t>
            </a:r>
            <a:r>
              <a:rPr lang="en-US" sz="1000" b="0" i="0" u="none" strike="noStrike" baseline="0" dirty="0">
                <a:latin typeface="GulliverRM"/>
              </a:rPr>
              <a:t> con lopinavir/ritonavir. Med Clin (</a:t>
            </a:r>
            <a:r>
              <a:rPr lang="en-US" sz="1000" b="0" i="0" u="none" strike="noStrike" baseline="0" dirty="0" err="1">
                <a:latin typeface="GulliverRM"/>
              </a:rPr>
              <a:t>Barc</a:t>
            </a:r>
            <a:r>
              <a:rPr lang="en-US" sz="1000" b="0" i="0" u="none" strike="noStrike" baseline="0" dirty="0">
                <a:latin typeface="GulliverRM"/>
              </a:rPr>
              <a:t>). 2020;155:281–287.</a:t>
            </a:r>
            <a:r>
              <a:rPr lang="tr-TR" sz="1000" dirty="0">
                <a:latin typeface="GulliverRM"/>
              </a:rPr>
              <a:t> </a:t>
            </a:r>
            <a:r>
              <a:rPr lang="en-US" sz="1000" dirty="0"/>
              <a:t>DOI: 10.1016/j.medcle.2020.06.012</a:t>
            </a:r>
            <a:r>
              <a:rPr lang="tr-TR" sz="1000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kumimoji="0" lang="de-DE" altLang="de-DE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https://www.drugs.com/interactions-check.php?drug_list=1484-0,1074</a:t>
            </a:r>
            <a:r>
              <a:rPr lang="tr-TR" altLang="de-DE" sz="1000" dirty="0">
                <a:latin typeface="Arial" panose="020B0604020202020204" pitchFamily="34" charset="0"/>
              </a:rPr>
              <a:t> </a:t>
            </a:r>
            <a:r>
              <a:rPr kumimoji="0" lang="de-DE" altLang="de-DE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0&amp;types%5B%5D=major&amp;types%5B%5D=minor&amp;types%5B%5D=moderate&amp;types%5B%5D=food&amp;types%5B%5D=therapeutic_duplication&amp;professional=1 </a:t>
            </a:r>
          </a:p>
        </p:txBody>
      </p:sp>
    </p:spTree>
    <p:extLst>
      <p:ext uri="{BB962C8B-B14F-4D97-AF65-F5344CB8AC3E}">
        <p14:creationId xmlns:p14="http://schemas.microsoft.com/office/powerpoint/2010/main" val="564918348"/>
      </p:ext>
    </p:extLst>
  </p:cSld>
  <p:clrMapOvr>
    <a:masterClrMapping/>
  </p:clrMapOvr>
</p:sld>
</file>

<file path=ppt/theme/theme1.xml><?xml version="1.0" encoding="utf-8"?>
<a:theme xmlns:a="http://schemas.openxmlformats.org/drawingml/2006/main" name="ShapesVTI">
  <a:themeElements>
    <a:clrScheme name="AnalogousFromDarkSeedLeftStep">
      <a:dk1>
        <a:srgbClr val="000000"/>
      </a:dk1>
      <a:lt1>
        <a:srgbClr val="FFFFFF"/>
      </a:lt1>
      <a:dk2>
        <a:srgbClr val="2A1C32"/>
      </a:dk2>
      <a:lt2>
        <a:srgbClr val="F0F3F3"/>
      </a:lt2>
      <a:accent1>
        <a:srgbClr val="D53B48"/>
      </a:accent1>
      <a:accent2>
        <a:srgbClr val="C32977"/>
      </a:accent2>
      <a:accent3>
        <a:srgbClr val="D53BC9"/>
      </a:accent3>
      <a:accent4>
        <a:srgbClr val="8F29C3"/>
      </a:accent4>
      <a:accent5>
        <a:srgbClr val="613BD5"/>
      </a:accent5>
      <a:accent6>
        <a:srgbClr val="2C46C4"/>
      </a:accent6>
      <a:hlink>
        <a:srgbClr val="743FBF"/>
      </a:hlink>
      <a:folHlink>
        <a:srgbClr val="7F7F7F"/>
      </a:folHlink>
    </a:clrScheme>
    <a:fontScheme name="Festival">
      <a:majorFont>
        <a:latin typeface="Tw Cen M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apesVTI" id="{C78D20FD-A872-4243-8597-B534C62538FF}" vid="{7CAFCCF9-7834-41D6-B6AB-7D225A18A4E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342</Words>
  <Application>Microsoft Office PowerPoint</Application>
  <PresentationFormat>Geniş ekran</PresentationFormat>
  <Paragraphs>19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1" baseType="lpstr">
      <vt:lpstr>Arial</vt:lpstr>
      <vt:lpstr>Avenir Next LT Pro</vt:lpstr>
      <vt:lpstr>Calibri</vt:lpstr>
      <vt:lpstr>GulliverRM</vt:lpstr>
      <vt:lpstr>Tw Cen MT</vt:lpstr>
      <vt:lpstr>ShapesVTI</vt:lpstr>
      <vt:lpstr>POTENTIAL DRUG-DRUG INTERACTIONS IN COVID 19 PATIENTS IN TREATMENT WITH LOPINAVIR/RITONAVIR AND FENTANYL</vt:lpstr>
      <vt:lpstr>INTRODUCTION</vt:lpstr>
      <vt:lpstr>MECHANISM OF THE LOPINAVIR/ RITONAVIR</vt:lpstr>
      <vt:lpstr>RESULTS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POTENTIAL DRUG-DRUG INTERACTIONS IN COVID 19 PATIENTS IN TREATMENT WITH LOPINAVIR/RITONAVIR AND FENTANYL</dc:title>
  <dc:creator>Öykü Tanülkü</dc:creator>
  <cp:lastModifiedBy>Serap GÜR</cp:lastModifiedBy>
  <cp:revision>6</cp:revision>
  <dcterms:created xsi:type="dcterms:W3CDTF">2021-11-20T20:25:13Z</dcterms:created>
  <dcterms:modified xsi:type="dcterms:W3CDTF">2021-11-22T05:44:51Z</dcterms:modified>
</cp:coreProperties>
</file>