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7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  <p:sldId id="1092" r:id="rId13"/>
    <p:sldId id="1093" r:id="rId14"/>
    <p:sldId id="1094" r:id="rId15"/>
    <p:sldId id="1095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85FB67-13BD-4A07-A42B-F2DDB568A1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771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80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652347" y="1828058"/>
            <a:ext cx="7843954" cy="3459774"/>
          </a:xfrm>
        </p:spPr>
        <p:txBody>
          <a:bodyPr anchor="t"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tr-TR" sz="3600" b="1" dirty="0"/>
          </a:p>
          <a:p>
            <a:pPr marL="0" indent="0" algn="ctr">
              <a:buNone/>
            </a:pPr>
            <a:r>
              <a:rPr lang="nn-NO" sz="3600" b="1" dirty="0"/>
              <a:t>GGY218 Kırsal Ekonomi ve</a:t>
            </a:r>
          </a:p>
          <a:p>
            <a:pPr marL="0" indent="0" algn="ctr">
              <a:buNone/>
            </a:pPr>
            <a:r>
              <a:rPr lang="nn-NO" sz="3600" b="1" dirty="0"/>
              <a:t>Kırsal Alan Yönetimi</a:t>
            </a:r>
            <a:endParaRPr lang="tr-TR" sz="1500" b="1" dirty="0"/>
          </a:p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sz="1350" b="1" smtClean="0"/>
              <a:t>Doç</a:t>
            </a:r>
            <a:r>
              <a:rPr lang="tr-TR" sz="1350" b="1" dirty="0"/>
              <a:t>. Dr. Yeşim </a:t>
            </a:r>
            <a:r>
              <a:rPr lang="tr-TR" sz="1350" b="1" dirty="0" smtClean="0"/>
              <a:t>TANRIVERMİŞ</a:t>
            </a:r>
            <a:endParaRPr lang="tr-TR" sz="1350" b="1" dirty="0"/>
          </a:p>
          <a:p>
            <a:pPr marL="0" indent="0" algn="ctr">
              <a:buNone/>
            </a:pPr>
            <a:r>
              <a:rPr lang="tr-TR" sz="1200" dirty="0"/>
              <a:t>Ankara Üniversitesi Uygulamalı Bilimler Fakültesi Gayrimenkul Geliştirme ve Yönetimi Bölümü</a:t>
            </a:r>
          </a:p>
        </p:txBody>
      </p:sp>
    </p:spTree>
    <p:extLst>
      <p:ext uri="{BB962C8B-B14F-4D97-AF65-F5344CB8AC3E}">
        <p14:creationId xmlns:p14="http://schemas.microsoft.com/office/powerpoint/2010/main" val="1738092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Deaton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 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Nelson, G.L., 1992.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Conceptual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Underpinnings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Analysis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Southern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Econonmics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Vol:24: 87-99.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Dinler, Z., 1996. Tarım Ekonomisi, Dördüncü Basım, Ekin Kitabevi Yayınları, Bursa.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Gönenç, S.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Measuring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Informal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Households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Case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Applied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7(21):3138-3153.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Gürsoy, H., 2000. Kırsal Dönüşüm Sürecinde Meslekler ve Ekonomi. Ortaköy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Vak'a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Çalışması,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Hildreth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 J.,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Lipton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K.L.,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Clayton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K.C.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O'Connor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C.C.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1988.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Areas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Approaching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Twenty-first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Century, Iowa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İnan, İ.H., 1998. Tarım Ekonomisi ve İşletmeciliği, 5. Baskı, Tekirdağ.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Jensen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Johnson, G.L.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2004.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Adjustment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Problems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Growing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Iowa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College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Johnston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Swallow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S.K. (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2006.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Contemporary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Land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Use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Development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Conservation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-urban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Fringe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Jhons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Hopkins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Pres, Baltimore, USA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457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Karagölge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C., Kızıloğlu, S. ve Yavuz, O., 1995. Tarım Ekonomisi-Temel İlkeler, Atatürk Üniversitesi Ziraat Fakültesi Yayınları, Yayın No:801, Erzurum.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Kasap, N., 1997. Kırsal Dönüşüm Sürecinde Aile ve Ekonomi.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Şermetler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Köyü Vaka İncelemesi,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Kilkenny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M., 1999. Transport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Cost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38 (2):293-312.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Nelson, G. 1984.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Elements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Paradigm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Econonmics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Vol:66: 694-700.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Pearce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D.W.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Turner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R.K., 1990.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Natural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Resources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Environment,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Johns Hopkins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University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Baltimore, USA.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Ritson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C., 1980.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Principles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Granada Publishing, UK.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Rowley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T. D.,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Redman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J.M.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Angle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1992.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Role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Nonmetropolitian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Performance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Per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Capita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Differences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Among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Review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22: 155-68.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Schumpeter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J.A., 1934.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Development,, NJ.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Transaction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Books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(1983 Edition), New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Brunswick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894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Sönmez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A.K., 2001. Aile Dayanışması ve Kırsal Ekonomi: Orta Karadeniz Bölgesinde Fındık Üretimiyle Bağlantılı Aile Dayanışması Üzerine Niteliksel Bir İnceleme, Hacettepe Üniversitesi Edebiyat Fakültesi Dergisi, Cilt: 17, Sayı:1: 61-80.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Summers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G.F., 1998.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Sociological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Perspective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80(3):640-643.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Bülbül, M., 2007.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Role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Turkish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at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Beginning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European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Accession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Negotiations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Applied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Sciences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Vol:7(4):612-625.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Şanlı, H., 2007.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Research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Impacts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Tourism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Household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Farm Enterprises: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Case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Nevşehir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Province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Turkey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Tropics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Subtropics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(JARTS), Vol:108 (2): 171-191, Germany.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Tanrıvermiş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H., 2006. Tarımda Sosyal Politikalar, İçinde: Türkiye’de Tarım,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Eds:F.Yavuz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Tarım ve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Köyişleri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Bakanlığı Strateji Geliştirme Başkanlığı, Ankara, s.95-120.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Kooten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G.C., 1993. Land Resource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Sustainable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Common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Good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UBC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Press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Vancouver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Canada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19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Weber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B., 1998.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Crossing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Next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Meridian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-Urban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Interdependence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Institutions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Distribution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West,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Resource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23(1):1-11.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Woolcott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M., 1998.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Capital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Development: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Toward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Theoretical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Synthesis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Framework,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Theory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Society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Vol:27:151-208.</a:t>
            </a:r>
            <a:endParaRPr lang="tr-T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958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87722" y="2054029"/>
            <a:ext cx="8137603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1500" dirty="0">
              <a:solidFill>
                <a:schemeClr val="tx2"/>
              </a:solidFill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="" xmlns:a16="http://schemas.microsoft.com/office/drawing/2014/main" id="{CC5E1755-C75A-4740-8E2C-A02553D10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911" y="1504037"/>
            <a:ext cx="6810822" cy="346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658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87722" y="2054029"/>
            <a:ext cx="8137603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1500" dirty="0">
              <a:solidFill>
                <a:schemeClr val="tx2"/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="" xmlns:a16="http://schemas.microsoft.com/office/drawing/2014/main" id="{3CEBD461-13BF-4EB4-8F8E-61D9C53F6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771" y="1662693"/>
            <a:ext cx="7216791" cy="342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751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87722" y="2054029"/>
            <a:ext cx="8137603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1500" dirty="0">
              <a:solidFill>
                <a:schemeClr val="tx2"/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="" xmlns:a16="http://schemas.microsoft.com/office/drawing/2014/main" id="{50B99EFA-5F0D-42F7-8C32-C4158A6AE0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39"/>
          <a:stretch/>
        </p:blipFill>
        <p:spPr>
          <a:xfrm>
            <a:off x="1064929" y="1574053"/>
            <a:ext cx="6855913" cy="372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98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87722" y="2054029"/>
            <a:ext cx="8137603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1500" dirty="0">
              <a:solidFill>
                <a:schemeClr val="tx2"/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="" xmlns:a16="http://schemas.microsoft.com/office/drawing/2014/main" id="{B38DEB07-43D4-4BF2-B515-385CC76E8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564" y="1777929"/>
            <a:ext cx="6469208" cy="326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412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87722" y="2054029"/>
            <a:ext cx="8137603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1500" dirty="0">
              <a:solidFill>
                <a:schemeClr val="tx2"/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="" xmlns:a16="http://schemas.microsoft.com/office/drawing/2014/main" id="{BF64E308-8769-4D6C-84BC-8C7204798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874" y="1705724"/>
            <a:ext cx="6998253" cy="332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307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87722" y="2054029"/>
            <a:ext cx="8137603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1500" dirty="0">
              <a:solidFill>
                <a:schemeClr val="tx2"/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="" xmlns:a16="http://schemas.microsoft.com/office/drawing/2014/main" id="{83BC0DC2-37C6-4D0F-A680-941F0E464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843" y="1449330"/>
            <a:ext cx="6289766" cy="379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980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87722" y="2054029"/>
            <a:ext cx="8137603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500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1500" dirty="0">
              <a:solidFill>
                <a:schemeClr val="tx2"/>
              </a:solidFill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="" xmlns:a16="http://schemas.microsoft.com/office/drawing/2014/main" id="{DD10A243-6D4D-4AA9-8388-8C1E63E98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57" y="1672389"/>
            <a:ext cx="7014755" cy="378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52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76715" y="1328476"/>
            <a:ext cx="8137603" cy="686099"/>
          </a:xfrm>
        </p:spPr>
        <p:txBody>
          <a:bodyPr anchor="t">
            <a:normAutofit/>
          </a:bodyPr>
          <a:lstStyle/>
          <a:p>
            <a:pPr algn="ctr"/>
            <a:r>
              <a:rPr lang="tr-TR" sz="2700" dirty="0" smtClean="0"/>
              <a:t>KAYNAKLAR</a:t>
            </a:r>
            <a:endParaRPr lang="tr-TR" sz="2700" dirty="0"/>
          </a:p>
        </p:txBody>
      </p:sp>
      <p:sp>
        <p:nvSpPr>
          <p:cNvPr id="9" name="İçerik Yer Tutucusu 2"/>
          <p:cNvSpPr>
            <a:spLocks noGrp="1"/>
          </p:cNvSpPr>
          <p:nvPr>
            <p:ph idx="1"/>
          </p:nvPr>
        </p:nvSpPr>
        <p:spPr>
          <a:xfrm>
            <a:off x="476714" y="1914548"/>
            <a:ext cx="8137603" cy="3373284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Açıl, A.F. ve Demirci, R., 1984. Tarım Ekonomisi Dersleri, A.Ü. Ziraat Fakültesi Yayınları No:880,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Amos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O. M.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1989. An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Inquiry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into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Causes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Increasing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Income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Inequality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United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States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Review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Regional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19-2:1-13.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Bağcı, Y., 1998. Toprak Ağalığı ve Kırsal Dönüşüm. Adıyaman İli Boztepe Köyü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Vak'a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İncelemesi, H.Ü. Sosyal Bilimler Enstitüsü Sosyoloji Anabilim Dalı Yüksek Lisans Tezi, Ankara.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Berkeley, H.,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Campbell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D., Carter, C.,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Gamble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B.,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Hibbs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Lee, B.,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Meadowcroft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J., Morris, J., North, R.D.,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Rickard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S.,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Stockdale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A. &amp;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Withrington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P., 2005.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New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Change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Dynamism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Government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Policy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Institute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Affairs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London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UK.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Cabus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P.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and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Vanhaverbeke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W., 2003.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Ecponomics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Areas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Proximity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Urban Networks: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Evidence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from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Flanders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Tijdschrift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voor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Economische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en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Sociale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Geografie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94, No:2:230–245.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Castle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E.N., 1990. A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Conceptual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Framework fort he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Study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Places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American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Journal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Agricultural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Economics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Vol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(80)3:621-631.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Cinemre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H.A., 1999. Tarım Ekonomisi, II. Baskı, </a:t>
            </a:r>
            <a:r>
              <a:rPr lang="tr-T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O.M.Ü.Ziraat</a:t>
            </a:r>
            <a:r>
              <a:rPr lang="tr-T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Fakültesi Ders Kitabı No:11, Samsun</a:t>
            </a:r>
            <a:r>
              <a:rPr lang="tr-T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Altbilgi Yer Tutucusu 1">
            <a:extLst>
              <a:ext uri="{FF2B5EF4-FFF2-40B4-BE49-F238E27FC236}">
                <a16:creationId xmlns="" xmlns:a16="http://schemas.microsoft.com/office/drawing/2014/main" id="{917AA11E-018B-4122-BA0E-4A0C8B648A89}"/>
              </a:ext>
            </a:extLst>
          </p:cNvPr>
          <p:cNvSpPr txBox="1">
            <a:spLocks/>
          </p:cNvSpPr>
          <p:nvPr/>
        </p:nvSpPr>
        <p:spPr>
          <a:xfrm>
            <a:off x="5049348" y="5592104"/>
            <a:ext cx="3783746" cy="22900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675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2014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12457</TotalTime>
  <Words>1019</Words>
  <Application>Microsoft Office PowerPoint</Application>
  <PresentationFormat>Ekran Gösterisi (4:3)</PresentationFormat>
  <Paragraphs>113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13</vt:i4>
      </vt:variant>
    </vt:vector>
  </HeadingPairs>
  <TitlesOfParts>
    <vt:vector size="21" baseType="lpstr">
      <vt:lpstr>ＭＳ Ｐゴシック</vt:lpstr>
      <vt:lpstr>Arial</vt:lpstr>
      <vt:lpstr>Calibri</vt:lpstr>
      <vt:lpstr>Century Gothic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KAYNAKLAR</vt:lpstr>
      <vt:lpstr>KAYNAKLAR</vt:lpstr>
      <vt:lpstr>KAYNAKLAR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813</cp:revision>
  <cp:lastPrinted>2016-10-24T07:53:35Z</cp:lastPrinted>
  <dcterms:created xsi:type="dcterms:W3CDTF">2016-09-18T09:35:24Z</dcterms:created>
  <dcterms:modified xsi:type="dcterms:W3CDTF">2020-02-24T12:39:49Z</dcterms:modified>
</cp:coreProperties>
</file>