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20"/>
  </p:notesMasterIdLst>
  <p:sldIdLst>
    <p:sldId id="256" r:id="rId2"/>
    <p:sldId id="482" r:id="rId3"/>
    <p:sldId id="528" r:id="rId4"/>
    <p:sldId id="521" r:id="rId5"/>
    <p:sldId id="532" r:id="rId6"/>
    <p:sldId id="529" r:id="rId7"/>
    <p:sldId id="520" r:id="rId8"/>
    <p:sldId id="522" r:id="rId9"/>
    <p:sldId id="523" r:id="rId10"/>
    <p:sldId id="524" r:id="rId11"/>
    <p:sldId id="530" r:id="rId12"/>
    <p:sldId id="525" r:id="rId13"/>
    <p:sldId id="531" r:id="rId14"/>
    <p:sldId id="527" r:id="rId15"/>
    <p:sldId id="526" r:id="rId16"/>
    <p:sldId id="533" r:id="rId17"/>
    <p:sldId id="535" r:id="rId18"/>
    <p:sldId id="280"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D586"/>
    <a:srgbClr val="FEEA4E"/>
    <a:srgbClr val="ECEB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3089"/>
  </p:normalViewPr>
  <p:slideViewPr>
    <p:cSldViewPr snapToGrid="0">
      <p:cViewPr varScale="1">
        <p:scale>
          <a:sx n="59" d="100"/>
          <a:sy n="59" d="100"/>
        </p:scale>
        <p:origin x="10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5C32C-C32A-AA43-906E-F573206A9E13}" type="datetimeFigureOut">
              <a:rPr lang="tr-TR" smtClean="0"/>
              <a:t>22.12.2019</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tr-TR"/>
              <a:t>Asıl metin stillerini düzenle
İkinci düzey
Üçüncü düzey
Dördüncü düzey
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70C42-C760-FE42-9DE3-EDA54A2324D4}" type="slidenum">
              <a:rPr lang="tr-TR" smtClean="0"/>
              <a:t>‹#›</a:t>
            </a:fld>
            <a:endParaRPr lang="tr-TR"/>
          </a:p>
        </p:txBody>
      </p:sp>
    </p:spTree>
    <p:extLst>
      <p:ext uri="{BB962C8B-B14F-4D97-AF65-F5344CB8AC3E}">
        <p14:creationId xmlns:p14="http://schemas.microsoft.com/office/powerpoint/2010/main" val="124185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 için tıklatın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6417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97943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87494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 için tıklatın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642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 için tıklatın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61469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 için tıklatın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264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 için tıklatın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82AC4082-2199-4B6F-80B0-AE685C09201C}" type="datetimeFigureOut">
              <a:rPr lang="tr-TR" smtClean="0"/>
              <a:t>22.12.2019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015432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2354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 için tıklatın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247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12/22/19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6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2AC4082-2199-4B6F-80B0-AE685C09201C}" type="datetimeFigureOut">
              <a:rPr lang="tr-TR" smtClean="0"/>
              <a:t>22.12.2019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101757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 için tıklatın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82AC4082-2199-4B6F-80B0-AE685C09201C}" type="datetimeFigureOut">
              <a:rPr lang="tr-TR" smtClean="0"/>
              <a:t>22.12.2019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7016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27874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2AC4082-2199-4B6F-80B0-AE685C09201C}" type="datetimeFigureOut">
              <a:rPr lang="tr-TR" smtClean="0"/>
              <a:t>22.12.2019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8602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82AC4082-2199-4B6F-80B0-AE685C09201C}" type="datetimeFigureOut">
              <a:rPr lang="tr-TR" smtClean="0"/>
              <a:t>22.12.2019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6525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2AC4082-2199-4B6F-80B0-AE685C09201C}" type="datetimeFigureOut">
              <a:rPr lang="tr-TR" smtClean="0"/>
              <a:t>22.12.2019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50629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 için tıklatın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32890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82AC4082-2199-4B6F-80B0-AE685C09201C}" type="datetimeFigureOut">
              <a:rPr lang="tr-TR" smtClean="0"/>
              <a:t>22.12.2019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FA766D6-23FB-4FEB-A2F5-F92C02791B6D}" type="slidenum">
              <a:rPr lang="tr-TR" smtClean="0"/>
              <a:t>‹#›</a:t>
            </a:fld>
            <a:endParaRPr lang="tr-TR"/>
          </a:p>
        </p:txBody>
      </p:sp>
    </p:spTree>
    <p:extLst>
      <p:ext uri="{BB962C8B-B14F-4D97-AF65-F5344CB8AC3E}">
        <p14:creationId xmlns:p14="http://schemas.microsoft.com/office/powerpoint/2010/main" val="221881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2AC4082-2199-4B6F-80B0-AE685C09201C}" type="datetimeFigureOut">
              <a:rPr lang="tr-TR" smtClean="0"/>
              <a:t>22.12.2019</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FA766D6-23FB-4FEB-A2F5-F92C02791B6D}" type="slidenum">
              <a:rPr lang="tr-TR" smtClean="0"/>
              <a:t>‹#›</a:t>
            </a:fld>
            <a:endParaRPr lang="tr-TR"/>
          </a:p>
        </p:txBody>
      </p:sp>
    </p:spTree>
    <p:extLst>
      <p:ext uri="{BB962C8B-B14F-4D97-AF65-F5344CB8AC3E}">
        <p14:creationId xmlns:p14="http://schemas.microsoft.com/office/powerpoint/2010/main" val="10434308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5"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btecer@ankara.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06096" y="1388126"/>
            <a:ext cx="8689976" cy="2543058"/>
          </a:xfrm>
          <a:ln/>
          <a:effectLst>
            <a:glow rad="101600">
              <a:schemeClr val="accent3">
                <a:satMod val="175000"/>
                <a:alpha val="40000"/>
              </a:schemeClr>
            </a:glow>
            <a:outerShdw blurRad="63500" dist="25400" dir="5400000" algn="ctr" rotWithShape="0">
              <a:srgbClr val="000000">
                <a:alpha val="69000"/>
              </a:srgbClr>
            </a:outerShdw>
          </a:effectLst>
        </p:spPr>
        <p:style>
          <a:lnRef idx="0">
            <a:schemeClr val="accent3"/>
          </a:lnRef>
          <a:fillRef idx="3">
            <a:schemeClr val="accent3"/>
          </a:fillRef>
          <a:effectRef idx="3">
            <a:schemeClr val="accent3"/>
          </a:effectRef>
          <a:fontRef idx="minor">
            <a:schemeClr val="lt1"/>
          </a:fontRef>
        </p:style>
        <p:txBody>
          <a:bodyPr>
            <a:noAutofit/>
          </a:bodyPr>
          <a:lstStyle/>
          <a:p>
            <a:r>
              <a:rPr lang="tr-TR" sz="8800" dirty="0"/>
              <a:t>FERMENTASYON TEKNOLOJİSİ</a:t>
            </a:r>
          </a:p>
        </p:txBody>
      </p:sp>
      <p:sp>
        <p:nvSpPr>
          <p:cNvPr id="4" name="object 6"/>
          <p:cNvSpPr txBox="1">
            <a:spLocks noGrp="1"/>
          </p:cNvSpPr>
          <p:nvPr>
            <p:ph type="subTitle" idx="1"/>
          </p:nvPr>
        </p:nvSpPr>
        <p:spPr>
          <a:xfrm>
            <a:off x="1806096" y="4095521"/>
            <a:ext cx="8689976" cy="2153666"/>
          </a:xfrm>
          <a:prstGeom prst="rect">
            <a:avLst/>
          </a:prstGeom>
          <a:solidFill>
            <a:schemeClr val="accent6">
              <a:lumMod val="75000"/>
            </a:schemeClr>
          </a:solidFill>
          <a:effectLst>
            <a:glow rad="228600">
              <a:schemeClr val="accent3">
                <a:satMod val="175000"/>
                <a:alpha val="40000"/>
              </a:schemeClr>
            </a:glow>
          </a:effectLst>
        </p:spPr>
        <p:txBody>
          <a:bodyPr vert="horz" wrap="square" lIns="0" tIns="173990" rIns="0" bIns="0" rtlCol="0">
            <a:spAutoFit/>
          </a:bodyPr>
          <a:lstStyle/>
          <a:p>
            <a:pPr marL="12700">
              <a:lnSpc>
                <a:spcPct val="100000"/>
              </a:lnSpc>
              <a:spcBef>
                <a:spcPts val="1370"/>
              </a:spcBef>
            </a:pPr>
            <a:r>
              <a:rPr sz="3200" spc="-175" dirty="0">
                <a:solidFill>
                  <a:schemeClr val="bg1"/>
                </a:solidFill>
                <a:latin typeface="Verdana"/>
                <a:cs typeface="Verdana"/>
              </a:rPr>
              <a:t>NİLGÜN </a:t>
            </a:r>
            <a:r>
              <a:rPr sz="3200" spc="-215" dirty="0">
                <a:solidFill>
                  <a:schemeClr val="bg1"/>
                </a:solidFill>
                <a:latin typeface="Verdana"/>
                <a:cs typeface="Verdana"/>
              </a:rPr>
              <a:t>BAŞAK</a:t>
            </a:r>
            <a:r>
              <a:rPr sz="3200" spc="-440" dirty="0">
                <a:solidFill>
                  <a:schemeClr val="bg1"/>
                </a:solidFill>
                <a:latin typeface="Verdana"/>
                <a:cs typeface="Verdana"/>
              </a:rPr>
              <a:t> </a:t>
            </a:r>
            <a:r>
              <a:rPr sz="3200" spc="-260" dirty="0">
                <a:solidFill>
                  <a:schemeClr val="bg1"/>
                </a:solidFill>
                <a:latin typeface="Verdana"/>
                <a:cs typeface="Verdana"/>
              </a:rPr>
              <a:t>TECER</a:t>
            </a:r>
            <a:endParaRPr sz="3200" dirty="0">
              <a:solidFill>
                <a:schemeClr val="bg1"/>
              </a:solidFill>
              <a:latin typeface="Verdana"/>
              <a:cs typeface="Verdana"/>
            </a:endParaRPr>
          </a:p>
          <a:p>
            <a:pPr marL="927735" marR="920750" indent="635" algn="ctr">
              <a:lnSpc>
                <a:spcPct val="128200"/>
              </a:lnSpc>
              <a:spcBef>
                <a:spcPts val="30"/>
              </a:spcBef>
            </a:pPr>
            <a:r>
              <a:rPr sz="2400" spc="-105" dirty="0">
                <a:solidFill>
                  <a:schemeClr val="bg1"/>
                </a:solidFill>
                <a:latin typeface="Verdana"/>
                <a:cs typeface="Verdana"/>
              </a:rPr>
              <a:t>ÖĞRETİM </a:t>
            </a:r>
            <a:r>
              <a:rPr sz="2400" spc="-165" dirty="0">
                <a:solidFill>
                  <a:schemeClr val="bg1"/>
                </a:solidFill>
                <a:latin typeface="Verdana"/>
                <a:cs typeface="Verdana"/>
              </a:rPr>
              <a:t>GÖREVLİSİ  </a:t>
            </a:r>
            <a:endParaRPr lang="tr-TR" sz="2400" spc="-165" dirty="0">
              <a:solidFill>
                <a:schemeClr val="bg1"/>
              </a:solidFill>
              <a:latin typeface="Verdana"/>
              <a:cs typeface="Verdana"/>
            </a:endParaRPr>
          </a:p>
          <a:p>
            <a:pPr marL="927735" marR="920750" indent="635" algn="ctr">
              <a:lnSpc>
                <a:spcPct val="128200"/>
              </a:lnSpc>
              <a:spcBef>
                <a:spcPts val="30"/>
              </a:spcBef>
            </a:pPr>
            <a:r>
              <a:rPr sz="1600" spc="-15" dirty="0">
                <a:solidFill>
                  <a:schemeClr val="bg1"/>
                </a:solidFill>
                <a:latin typeface="Verdana"/>
                <a:cs typeface="Verdana"/>
              </a:rPr>
              <a:t>ANKARA</a:t>
            </a:r>
            <a:r>
              <a:rPr sz="1600" spc="-210" dirty="0">
                <a:solidFill>
                  <a:schemeClr val="bg1"/>
                </a:solidFill>
                <a:latin typeface="Verdana"/>
                <a:cs typeface="Verdana"/>
              </a:rPr>
              <a:t> </a:t>
            </a:r>
            <a:r>
              <a:rPr sz="1600" spc="-280" dirty="0">
                <a:solidFill>
                  <a:schemeClr val="bg1"/>
                </a:solidFill>
                <a:latin typeface="Verdana"/>
                <a:cs typeface="Verdana"/>
              </a:rPr>
              <a:t>ÜNİVERSİTESİ</a:t>
            </a:r>
            <a:endParaRPr sz="1600" dirty="0">
              <a:solidFill>
                <a:schemeClr val="bg1"/>
              </a:solidFill>
              <a:latin typeface="Verdana"/>
              <a:cs typeface="Verdana"/>
            </a:endParaRPr>
          </a:p>
          <a:p>
            <a:pPr algn="ctr">
              <a:lnSpc>
                <a:spcPct val="100000"/>
              </a:lnSpc>
              <a:spcBef>
                <a:spcPts val="770"/>
              </a:spcBef>
            </a:pPr>
            <a:r>
              <a:rPr sz="1600" spc="-135" dirty="0">
                <a:solidFill>
                  <a:schemeClr val="bg1"/>
                </a:solidFill>
                <a:latin typeface="Verdana"/>
                <a:cs typeface="Verdana"/>
              </a:rPr>
              <a:t>KALECİK </a:t>
            </a:r>
            <a:r>
              <a:rPr sz="1600" spc="-190" dirty="0">
                <a:solidFill>
                  <a:schemeClr val="bg1"/>
                </a:solidFill>
                <a:latin typeface="Verdana"/>
                <a:cs typeface="Verdana"/>
              </a:rPr>
              <a:t>MESLEK</a:t>
            </a:r>
            <a:r>
              <a:rPr sz="1600" spc="-204" dirty="0">
                <a:solidFill>
                  <a:schemeClr val="bg1"/>
                </a:solidFill>
                <a:latin typeface="Verdana"/>
                <a:cs typeface="Verdana"/>
              </a:rPr>
              <a:t> </a:t>
            </a:r>
            <a:r>
              <a:rPr sz="1600" spc="-175" dirty="0">
                <a:solidFill>
                  <a:schemeClr val="bg1"/>
                </a:solidFill>
                <a:latin typeface="Verdana"/>
                <a:cs typeface="Verdana"/>
              </a:rPr>
              <a:t>YÜKSEKOKULU</a:t>
            </a:r>
            <a:endParaRPr sz="1600" dirty="0">
              <a:solidFill>
                <a:schemeClr val="bg1"/>
              </a:solidFill>
              <a:latin typeface="Verdana"/>
              <a:cs typeface="Verdana"/>
            </a:endParaRPr>
          </a:p>
          <a:p>
            <a:pPr algn="ctr">
              <a:lnSpc>
                <a:spcPct val="100000"/>
              </a:lnSpc>
              <a:spcBef>
                <a:spcPts val="765"/>
              </a:spcBef>
            </a:pPr>
            <a:r>
              <a:rPr sz="1600" spc="-114" dirty="0">
                <a:solidFill>
                  <a:schemeClr val="bg1"/>
                </a:solidFill>
                <a:latin typeface="Verdana"/>
                <a:cs typeface="Verdana"/>
              </a:rPr>
              <a:t>E-posta:</a:t>
            </a:r>
            <a:r>
              <a:rPr sz="1600" spc="-175" dirty="0">
                <a:solidFill>
                  <a:schemeClr val="bg1"/>
                </a:solidFill>
                <a:latin typeface="Verdana"/>
                <a:cs typeface="Verdana"/>
              </a:rPr>
              <a:t> </a:t>
            </a:r>
            <a:r>
              <a:rPr lang="tr-TR" sz="1600" cap="none" spc="-35" dirty="0">
                <a:solidFill>
                  <a:schemeClr val="bg1"/>
                </a:solidFill>
                <a:latin typeface="Verdana"/>
                <a:cs typeface="Verdana"/>
                <a:hlinkClick r:id="rId2"/>
              </a:rPr>
              <a:t>nbtecer@ankara.edu.tr</a:t>
            </a:r>
            <a:endParaRPr lang="tr-TR" sz="1600" cap="none" dirty="0">
              <a:solidFill>
                <a:schemeClr val="bg1"/>
              </a:solidFill>
              <a:latin typeface="Verdana"/>
              <a:cs typeface="Verdana"/>
            </a:endParaRPr>
          </a:p>
        </p:txBody>
      </p:sp>
    </p:spTree>
    <p:extLst>
      <p:ext uri="{BB962C8B-B14F-4D97-AF65-F5344CB8AC3E}">
        <p14:creationId xmlns:p14="http://schemas.microsoft.com/office/powerpoint/2010/main" val="442594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488418"/>
            <a:ext cx="10426317" cy="4826321"/>
          </a:xfrm>
          <a:prstGeom prst="rect">
            <a:avLst/>
          </a:prstGeom>
        </p:spPr>
        <p:txBody>
          <a:bodyPr vert="horz" wrap="square" lIns="0" tIns="12065" rIns="0" bIns="0" rtlCol="0">
            <a:spAutoFit/>
          </a:bodyPr>
          <a:lstStyle/>
          <a:p>
            <a:pPr algn="just"/>
            <a:r>
              <a:rPr lang="tr-TR" dirty="0">
                <a:latin typeface="Arial" panose="020B0604020202020204" pitchFamily="34" charset="0"/>
                <a:cs typeface="Arial" panose="020B0604020202020204" pitchFamily="34" charset="0"/>
              </a:rPr>
              <a:t>3.Fiziksel olarak birbiriyle kolay karışan sıvıların kaynama noktaları arasındaki fark fazla olsa da damıtma ile birbirlerinden ayrılması </a:t>
            </a:r>
            <a:r>
              <a:rPr lang="tr-TR" dirty="0" err="1">
                <a:latin typeface="Arial" panose="020B0604020202020204" pitchFamily="34" charset="0"/>
                <a:cs typeface="Arial" panose="020B0604020202020204" pitchFamily="34" charset="0"/>
              </a:rPr>
              <a:t>çok</a:t>
            </a:r>
            <a:r>
              <a:rPr lang="tr-TR" dirty="0">
                <a:latin typeface="Arial" panose="020B0604020202020204" pitchFamily="34" charset="0"/>
                <a:cs typeface="Arial" panose="020B0604020202020204" pitchFamily="34" charset="0"/>
              </a:rPr>
              <a:t> zordur.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4. Kaynama noktaları birbirine yakın olan sıvıların birbirinden ayrılması zordur.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5.Damıtma sırasında damıtılan sıvının en </a:t>
            </a:r>
            <a:r>
              <a:rPr lang="tr-TR" dirty="0" err="1">
                <a:latin typeface="Arial" panose="020B0604020202020204" pitchFamily="34" charset="0"/>
                <a:cs typeface="Arial" panose="020B0604020202020204" pitchFamily="34" charset="0"/>
              </a:rPr>
              <a:t>düşük</a:t>
            </a:r>
            <a:r>
              <a:rPr lang="tr-TR" dirty="0">
                <a:latin typeface="Arial" panose="020B0604020202020204" pitchFamily="34" charset="0"/>
                <a:cs typeface="Arial" panose="020B0604020202020204" pitchFamily="34" charset="0"/>
              </a:rPr>
              <a:t> derecede kaynayan unsurları,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derecede kaynayan unsurlardan daha </a:t>
            </a:r>
            <a:r>
              <a:rPr lang="tr-TR" dirty="0" err="1">
                <a:latin typeface="Arial" panose="020B0604020202020204" pitchFamily="34" charset="0"/>
                <a:cs typeface="Arial" panose="020B0604020202020204" pitchFamily="34" charset="0"/>
              </a:rPr>
              <a:t>çabuk</a:t>
            </a:r>
            <a:r>
              <a:rPr lang="tr-TR" dirty="0">
                <a:latin typeface="Arial" panose="020B0604020202020204" pitchFamily="34" charset="0"/>
                <a:cs typeface="Arial" panose="020B0604020202020204" pitchFamily="34" charset="0"/>
              </a:rPr>
              <a:t> kaynamaya başlar. Ancak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derecede kaynayan unsurlar da </a:t>
            </a:r>
            <a:r>
              <a:rPr lang="tr-TR" dirty="0" err="1">
                <a:latin typeface="Arial" panose="020B0604020202020204" pitchFamily="34" charset="0"/>
                <a:cs typeface="Arial" panose="020B0604020202020204" pitchFamily="34" charset="0"/>
              </a:rPr>
              <a:t>düşük</a:t>
            </a:r>
            <a:r>
              <a:rPr lang="tr-TR" dirty="0">
                <a:latin typeface="Arial" panose="020B0604020202020204" pitchFamily="34" charset="0"/>
                <a:cs typeface="Arial" panose="020B0604020202020204" pitchFamily="34" charset="0"/>
              </a:rPr>
              <a:t> derecede buharlamaya başlarlar. Damıtma sırasında (20-161℃) buharda ispirtonun yanında diğer maddeler de bulunur. Bunlar aldehitler, </a:t>
            </a:r>
            <a:r>
              <a:rPr lang="tr-TR" dirty="0" err="1">
                <a:latin typeface="Arial" panose="020B0604020202020204" pitchFamily="34" charset="0"/>
                <a:cs typeface="Arial" panose="020B0604020202020204" pitchFamily="34" charset="0"/>
              </a:rPr>
              <a:t>furfuraller</a:t>
            </a:r>
            <a:r>
              <a:rPr lang="tr-TR" dirty="0">
                <a:latin typeface="Arial" panose="020B0604020202020204" pitchFamily="34" charset="0"/>
                <a:cs typeface="Arial" panose="020B0604020202020204" pitchFamily="34" charset="0"/>
              </a:rPr>
              <a:t>, su,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alkollerdir. Ancak kaynatma sonunda elde edilen buharlar kısmi bir soğutmaya tabi tutulursa bu buhar </a:t>
            </a:r>
            <a:r>
              <a:rPr lang="tr-TR" dirty="0" err="1">
                <a:latin typeface="Arial" panose="020B0604020202020204" pitchFamily="34" charset="0"/>
                <a:cs typeface="Arial" panose="020B0604020202020204" pitchFamily="34" charset="0"/>
              </a:rPr>
              <a:t>içinde</a:t>
            </a:r>
            <a:r>
              <a:rPr lang="tr-TR" dirty="0">
                <a:latin typeface="Arial" panose="020B0604020202020204" pitchFamily="34" charset="0"/>
                <a:cs typeface="Arial" panose="020B0604020202020204" pitchFamily="34" charset="0"/>
              </a:rPr>
              <a:t> kaynama noktaları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olan unsurlar yoğunlaşarak kaynatma kabına geri </a:t>
            </a:r>
            <a:r>
              <a:rPr lang="tr-TR" dirty="0" err="1">
                <a:latin typeface="Arial" panose="020B0604020202020204" pitchFamily="34" charset="0"/>
                <a:cs typeface="Arial" panose="020B0604020202020204" pitchFamily="34" charset="0"/>
              </a:rPr>
              <a:t>döner</a:t>
            </a:r>
            <a:r>
              <a:rPr lang="tr-TR" dirty="0">
                <a:latin typeface="Arial" panose="020B0604020202020204" pitchFamily="34" charset="0"/>
                <a:cs typeface="Arial" panose="020B0604020202020204" pitchFamily="34" charset="0"/>
              </a:rPr>
              <a:t>. te </a:t>
            </a:r>
            <a:r>
              <a:rPr lang="tr-TR" dirty="0" err="1">
                <a:latin typeface="Arial" panose="020B0604020202020204" pitchFamily="34" charset="0"/>
                <a:cs typeface="Arial" panose="020B0604020202020204" pitchFamily="34" charset="0"/>
              </a:rPr>
              <a:t>fraksiyonel</a:t>
            </a:r>
            <a:r>
              <a:rPr lang="tr-TR" dirty="0">
                <a:latin typeface="Arial" panose="020B0604020202020204" pitchFamily="34" charset="0"/>
                <a:cs typeface="Arial" panose="020B0604020202020204" pitchFamily="34" charset="0"/>
              </a:rPr>
              <a:t> damıtmanın esası kaynama sırasında bir kısım buharı yoğunlaştırmak, </a:t>
            </a:r>
            <a:r>
              <a:rPr lang="tr-TR" dirty="0" err="1">
                <a:latin typeface="Arial" panose="020B0604020202020204" pitchFamily="34" charset="0"/>
                <a:cs typeface="Arial" panose="020B0604020202020204" pitchFamily="34" charset="0"/>
              </a:rPr>
              <a:t>böylece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derecede kaynayan sıvıları geri </a:t>
            </a:r>
            <a:r>
              <a:rPr lang="tr-TR" dirty="0" err="1">
                <a:latin typeface="Arial" panose="020B0604020202020204" pitchFamily="34" charset="0"/>
                <a:cs typeface="Arial" panose="020B0604020202020204" pitchFamily="34" charset="0"/>
              </a:rPr>
              <a:t>döndürmektir</a:t>
            </a:r>
            <a:r>
              <a:rPr lang="tr-TR" dirty="0">
                <a:latin typeface="Arial" panose="020B0604020202020204" pitchFamily="34" charset="0"/>
                <a:cs typeface="Arial" panose="020B0604020202020204" pitchFamily="34" charset="0"/>
              </a:rPr>
              <a:t>. Fraksiyon başlıklarından </a:t>
            </a:r>
            <a:r>
              <a:rPr lang="tr-TR" dirty="0" err="1">
                <a:latin typeface="Arial" panose="020B0604020202020204" pitchFamily="34" charset="0"/>
                <a:cs typeface="Arial" panose="020B0604020202020204" pitchFamily="34" charset="0"/>
              </a:rPr>
              <a:t>geçen</a:t>
            </a:r>
            <a:r>
              <a:rPr lang="tr-TR" dirty="0">
                <a:latin typeface="Arial" panose="020B0604020202020204" pitchFamily="34" charset="0"/>
                <a:cs typeface="Arial" panose="020B0604020202020204" pitchFamily="34" charset="0"/>
              </a:rPr>
              <a:t> buharlarda </a:t>
            </a:r>
            <a:r>
              <a:rPr lang="tr-TR" dirty="0" err="1">
                <a:latin typeface="Arial" panose="020B0604020202020204" pitchFamily="34" charset="0"/>
                <a:cs typeface="Arial" panose="020B0604020202020204" pitchFamily="34" charset="0"/>
              </a:rPr>
              <a:t>düşük</a:t>
            </a:r>
            <a:r>
              <a:rPr lang="tr-TR" dirty="0">
                <a:latin typeface="Arial" panose="020B0604020202020204" pitchFamily="34" charset="0"/>
                <a:cs typeface="Arial" panose="020B0604020202020204" pitchFamily="34" charset="0"/>
              </a:rPr>
              <a:t> sıcaklıklarda kaynayan maddeler daha </a:t>
            </a:r>
            <a:r>
              <a:rPr lang="tr-TR" dirty="0" err="1">
                <a:latin typeface="Arial" panose="020B0604020202020204" pitchFamily="34" charset="0"/>
                <a:cs typeface="Arial" panose="020B0604020202020204" pitchFamily="34" charset="0"/>
              </a:rPr>
              <a:t>zenginletirilmiş</a:t>
            </a:r>
            <a:r>
              <a:rPr lang="tr-TR" dirty="0">
                <a:latin typeface="Arial" panose="020B0604020202020204" pitchFamily="34" charset="0"/>
                <a:cs typeface="Arial" panose="020B0604020202020204" pitchFamily="34" charset="0"/>
              </a:rPr>
              <a:t> olur. Fraksiyon balıklarındaki termometrelerden takip ederek sıvılar ayrı kaplarda toplanır. </a:t>
            </a:r>
          </a:p>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Tree>
    <p:extLst>
      <p:ext uri="{BB962C8B-B14F-4D97-AF65-F5344CB8AC3E}">
        <p14:creationId xmlns:p14="http://schemas.microsoft.com/office/powerpoint/2010/main" val="233930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488418"/>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
        <p:nvSpPr>
          <p:cNvPr id="3" name="Dikdörtgen 2">
            <a:extLst>
              <a:ext uri="{FF2B5EF4-FFF2-40B4-BE49-F238E27FC236}">
                <a16:creationId xmlns:a16="http://schemas.microsoft.com/office/drawing/2014/main" id="{39D5F8CD-BAD5-E046-BBEB-0385BF678A59}"/>
              </a:ext>
            </a:extLst>
          </p:cNvPr>
          <p:cNvSpPr/>
          <p:nvPr/>
        </p:nvSpPr>
        <p:spPr>
          <a:xfrm>
            <a:off x="1116637" y="2413338"/>
            <a:ext cx="9616677" cy="1477328"/>
          </a:xfrm>
          <a:prstGeom prst="rect">
            <a:avLst/>
          </a:prstGeom>
        </p:spPr>
        <p:txBody>
          <a:bodyPr wrap="square">
            <a:spAutoFit/>
          </a:bodyPr>
          <a:lstStyle/>
          <a:p>
            <a:pPr algn="just"/>
            <a:r>
              <a:rPr lang="tr-TR" dirty="0">
                <a:latin typeface="Arial" panose="020B0604020202020204" pitchFamily="34" charset="0"/>
                <a:cs typeface="Arial" panose="020B0604020202020204" pitchFamily="34" charset="0"/>
              </a:rPr>
              <a:t>Alkollü bir sıvının kaynatılması sırasında alkol miktarı yükseldikçe kaynama noktası düşmektedir. Kaynama noktasının en düşük olduğu zaman (%97.2 alkol) alkollü sıvının buharlaşma sırasındaki durumu sanki sıvıda tek bir madde bulunuyormuş gibidir. Alkol ve su aynı derecede ve birbirlerinden ayrılmaksızın buhar haline geçerler. Bu olaya </a:t>
            </a:r>
            <a:r>
              <a:rPr lang="tr-TR" u="sng" dirty="0" err="1">
                <a:latin typeface="Arial" panose="020B0604020202020204" pitchFamily="34" charset="0"/>
                <a:cs typeface="Arial" panose="020B0604020202020204" pitchFamily="34" charset="0"/>
              </a:rPr>
              <a:t>azeotropi</a:t>
            </a:r>
            <a:r>
              <a:rPr lang="tr-TR" dirty="0">
                <a:latin typeface="Arial" panose="020B0604020202020204" pitchFamily="34" charset="0"/>
                <a:cs typeface="Arial" panose="020B0604020202020204" pitchFamily="34" charset="0"/>
              </a:rPr>
              <a:t> adı verilmektedir. </a:t>
            </a:r>
          </a:p>
        </p:txBody>
      </p:sp>
    </p:spTree>
    <p:extLst>
      <p:ext uri="{BB962C8B-B14F-4D97-AF65-F5344CB8AC3E}">
        <p14:creationId xmlns:p14="http://schemas.microsoft.com/office/powerpoint/2010/main" val="2763739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967390"/>
            <a:ext cx="10426317" cy="2887329"/>
          </a:xfrm>
          <a:prstGeom prst="rect">
            <a:avLst/>
          </a:prstGeom>
        </p:spPr>
        <p:txBody>
          <a:bodyPr vert="horz" wrap="square" lIns="0" tIns="12065" rIns="0" bIns="0" rtlCol="0">
            <a:spAutoFit/>
          </a:bodyPr>
          <a:lstStyle/>
          <a:p>
            <a:pPr algn="just"/>
            <a:r>
              <a:rPr lang="tr-TR" b="1" dirty="0" err="1">
                <a:latin typeface="Arial" panose="020B0604020202020204" pitchFamily="34" charset="0"/>
                <a:cs typeface="Arial" panose="020B0604020202020204" pitchFamily="34" charset="0"/>
              </a:rPr>
              <a:t>Azeotropik</a:t>
            </a:r>
            <a:r>
              <a:rPr lang="tr-TR" b="1" dirty="0">
                <a:latin typeface="Arial" panose="020B0604020202020204" pitchFamily="34" charset="0"/>
                <a:cs typeface="Arial" panose="020B0604020202020204" pitchFamily="34" charset="0"/>
              </a:rPr>
              <a:t> Karışım: </a:t>
            </a:r>
            <a:r>
              <a:rPr lang="tr-TR" dirty="0">
                <a:latin typeface="Arial" panose="020B0604020202020204" pitchFamily="34" charset="0"/>
                <a:cs typeface="Arial" panose="020B0604020202020204" pitchFamily="34" charset="0"/>
              </a:rPr>
              <a:t>Saf bir sıvı damıtıldığı zaman bu sıvıdan meydana gelen buharın bileşimi ile damıtılan sıvının bileşimi arasında bir fark yoktur. Ancak bir sıvı karışımı damıtıldığı zaman normal olarak damıtılan sıvının bileşimi ile meydana gelen damıtığın bileşimi aynı değildir. Bunun bir istisnası vardır; bazen karışımın alkol miktarı ile bundan meydana gelen buharın ihtiva ettiği alkol miktarı aynıdır.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Kaynayan sıvının alkol miktarı %97,2; kaynama derecesi 78,15℃, karışımdan meydana gelen buhardaki alkol miktarı %97,2'dir. te bu tip karışımlara </a:t>
            </a:r>
            <a:r>
              <a:rPr lang="tr-TR" b="1" dirty="0" err="1">
                <a:latin typeface="Arial" panose="020B0604020202020204" pitchFamily="34" charset="0"/>
                <a:cs typeface="Arial" panose="020B0604020202020204" pitchFamily="34" charset="0"/>
              </a:rPr>
              <a:t>azeotropik</a:t>
            </a:r>
            <a:r>
              <a:rPr lang="tr-TR" b="1" dirty="0">
                <a:latin typeface="Arial" panose="020B0604020202020204" pitchFamily="34" charset="0"/>
                <a:cs typeface="Arial" panose="020B0604020202020204" pitchFamily="34" charset="0"/>
              </a:rPr>
              <a:t> karışım </a:t>
            </a:r>
            <a:r>
              <a:rPr lang="tr-TR" dirty="0">
                <a:latin typeface="Arial" panose="020B0604020202020204" pitchFamily="34" charset="0"/>
                <a:cs typeface="Arial" panose="020B0604020202020204" pitchFamily="34" charset="0"/>
              </a:rPr>
              <a:t>denir. </a:t>
            </a:r>
          </a:p>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Tree>
    <p:extLst>
      <p:ext uri="{BB962C8B-B14F-4D97-AF65-F5344CB8AC3E}">
        <p14:creationId xmlns:p14="http://schemas.microsoft.com/office/powerpoint/2010/main" val="202829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967390"/>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4289813" y="852160"/>
            <a:ext cx="4079963" cy="584775"/>
          </a:xfrm>
          <a:prstGeom prst="rect">
            <a:avLst/>
          </a:prstGeom>
          <a:noFill/>
        </p:spPr>
        <p:txBody>
          <a:bodyPr wrap="none" rtlCol="0">
            <a:spAutoFit/>
          </a:bodyPr>
          <a:lstStyle/>
          <a:p>
            <a:r>
              <a:rPr lang="tr-TR" sz="3200" dirty="0"/>
              <a:t>DAMITMA YÖNTEMLERİ</a:t>
            </a:r>
          </a:p>
        </p:txBody>
      </p:sp>
      <p:sp>
        <p:nvSpPr>
          <p:cNvPr id="4" name="Metin kutusu 3">
            <a:extLst>
              <a:ext uri="{FF2B5EF4-FFF2-40B4-BE49-F238E27FC236}">
                <a16:creationId xmlns:a16="http://schemas.microsoft.com/office/drawing/2014/main" id="{57ABB84F-2568-E648-ADB9-CD66FD0DEE5F}"/>
              </a:ext>
            </a:extLst>
          </p:cNvPr>
          <p:cNvSpPr txBox="1"/>
          <p:nvPr/>
        </p:nvSpPr>
        <p:spPr>
          <a:xfrm>
            <a:off x="1116637" y="1967390"/>
            <a:ext cx="9725534" cy="1200329"/>
          </a:xfrm>
          <a:prstGeom prst="rect">
            <a:avLst/>
          </a:prstGeom>
          <a:noFill/>
        </p:spPr>
        <p:txBody>
          <a:bodyPr wrap="square" rtlCol="0">
            <a:spAutoFit/>
          </a:bodyPr>
          <a:lstStyle/>
          <a:p>
            <a:pPr marL="342900" indent="-342900">
              <a:buAutoNum type="alphaUcParenR"/>
            </a:pPr>
            <a:r>
              <a:rPr lang="tr-TR" sz="2400" dirty="0"/>
              <a:t>TEK KATLI İMBİKLER VE KESİKLİ DAMITMA</a:t>
            </a:r>
          </a:p>
          <a:p>
            <a:pPr marL="342900" indent="-342900">
              <a:buAutoNum type="alphaUcParenR"/>
            </a:pPr>
            <a:r>
              <a:rPr lang="tr-TR" sz="2400" dirty="0"/>
              <a:t>İKİ KATLI İMBİKLER VE KESİKLİ DAMITMA</a:t>
            </a:r>
          </a:p>
          <a:p>
            <a:pPr marL="342900" indent="-342900">
              <a:buAutoNum type="alphaUcParenR"/>
            </a:pPr>
            <a:r>
              <a:rPr lang="tr-TR" sz="2400" dirty="0"/>
              <a:t>SÜREKLİ DAMITMA </a:t>
            </a:r>
          </a:p>
        </p:txBody>
      </p:sp>
    </p:spTree>
    <p:extLst>
      <p:ext uri="{BB962C8B-B14F-4D97-AF65-F5344CB8AC3E}">
        <p14:creationId xmlns:p14="http://schemas.microsoft.com/office/powerpoint/2010/main" val="388715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488418"/>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pic>
        <p:nvPicPr>
          <p:cNvPr id="6" name="Resim 5">
            <a:extLst>
              <a:ext uri="{FF2B5EF4-FFF2-40B4-BE49-F238E27FC236}">
                <a16:creationId xmlns:a16="http://schemas.microsoft.com/office/drawing/2014/main" id="{971FDA2F-6121-C242-A323-7EFCDFAFC9DA}"/>
              </a:ext>
            </a:extLst>
          </p:cNvPr>
          <p:cNvPicPr>
            <a:picLocks noChangeAspect="1"/>
          </p:cNvPicPr>
          <p:nvPr/>
        </p:nvPicPr>
        <p:blipFill rotWithShape="1">
          <a:blip r:embed="rId2"/>
          <a:srcRect l="14562" r="7626"/>
          <a:stretch/>
        </p:blipFill>
        <p:spPr>
          <a:xfrm>
            <a:off x="2460172" y="1488418"/>
            <a:ext cx="7071380" cy="4508500"/>
          </a:xfrm>
          <a:prstGeom prst="rect">
            <a:avLst/>
          </a:prstGeom>
        </p:spPr>
      </p:pic>
      <p:sp>
        <p:nvSpPr>
          <p:cNvPr id="7" name="Dikdörtgen 6">
            <a:extLst>
              <a:ext uri="{FF2B5EF4-FFF2-40B4-BE49-F238E27FC236}">
                <a16:creationId xmlns:a16="http://schemas.microsoft.com/office/drawing/2014/main" id="{BB6DDC9D-EC0C-D04A-B948-7D8459FB12E0}"/>
              </a:ext>
            </a:extLst>
          </p:cNvPr>
          <p:cNvSpPr/>
          <p:nvPr/>
        </p:nvSpPr>
        <p:spPr>
          <a:xfrm>
            <a:off x="2460172" y="1649082"/>
            <a:ext cx="91117" cy="230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882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488418"/>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pic>
        <p:nvPicPr>
          <p:cNvPr id="3" name="Resim 2">
            <a:extLst>
              <a:ext uri="{FF2B5EF4-FFF2-40B4-BE49-F238E27FC236}">
                <a16:creationId xmlns:a16="http://schemas.microsoft.com/office/drawing/2014/main" id="{DB0417CA-24AC-1F4D-A6CA-9EC059C16A10}"/>
              </a:ext>
            </a:extLst>
          </p:cNvPr>
          <p:cNvPicPr>
            <a:picLocks noChangeAspect="1"/>
          </p:cNvPicPr>
          <p:nvPr/>
        </p:nvPicPr>
        <p:blipFill rotWithShape="1">
          <a:blip r:embed="rId2"/>
          <a:srcRect l="8889"/>
          <a:stretch/>
        </p:blipFill>
        <p:spPr>
          <a:xfrm>
            <a:off x="2592592" y="1822450"/>
            <a:ext cx="7764257" cy="3213100"/>
          </a:xfrm>
          <a:prstGeom prst="rect">
            <a:avLst/>
          </a:prstGeom>
        </p:spPr>
      </p:pic>
      <p:sp>
        <p:nvSpPr>
          <p:cNvPr id="4" name="Oval 3">
            <a:extLst>
              <a:ext uri="{FF2B5EF4-FFF2-40B4-BE49-F238E27FC236}">
                <a16:creationId xmlns:a16="http://schemas.microsoft.com/office/drawing/2014/main" id="{A7CF3D24-14C5-C249-B682-D08C8F84B2B3}"/>
              </a:ext>
            </a:extLst>
          </p:cNvPr>
          <p:cNvSpPr/>
          <p:nvPr/>
        </p:nvSpPr>
        <p:spPr>
          <a:xfrm>
            <a:off x="2205316" y="1783292"/>
            <a:ext cx="774551" cy="6669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8759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967390"/>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4289813" y="1331111"/>
            <a:ext cx="3720890" cy="584775"/>
          </a:xfrm>
          <a:prstGeom prst="rect">
            <a:avLst/>
          </a:prstGeom>
          <a:noFill/>
        </p:spPr>
        <p:txBody>
          <a:bodyPr wrap="none" rtlCol="0">
            <a:spAutoFit/>
          </a:bodyPr>
          <a:lstStyle/>
          <a:p>
            <a:r>
              <a:rPr lang="tr-TR" sz="3200" dirty="0"/>
              <a:t>ARITMA YÖNTEMLERİ</a:t>
            </a:r>
          </a:p>
        </p:txBody>
      </p:sp>
      <p:sp>
        <p:nvSpPr>
          <p:cNvPr id="4" name="Metin kutusu 3">
            <a:extLst>
              <a:ext uri="{FF2B5EF4-FFF2-40B4-BE49-F238E27FC236}">
                <a16:creationId xmlns:a16="http://schemas.microsoft.com/office/drawing/2014/main" id="{57ABB84F-2568-E648-ADB9-CD66FD0DEE5F}"/>
              </a:ext>
            </a:extLst>
          </p:cNvPr>
          <p:cNvSpPr txBox="1"/>
          <p:nvPr/>
        </p:nvSpPr>
        <p:spPr>
          <a:xfrm>
            <a:off x="1287491" y="2690232"/>
            <a:ext cx="9725534" cy="1200329"/>
          </a:xfrm>
          <a:prstGeom prst="rect">
            <a:avLst/>
          </a:prstGeom>
          <a:noFill/>
        </p:spPr>
        <p:txBody>
          <a:bodyPr wrap="square" rtlCol="0">
            <a:spAutoFit/>
          </a:bodyPr>
          <a:lstStyle/>
          <a:p>
            <a:r>
              <a:rPr lang="tr-TR" sz="2400" dirty="0"/>
              <a:t>HAM İSPİRTONUN ARITILMASI (REKTİFİKASYON) </a:t>
            </a:r>
          </a:p>
          <a:p>
            <a:pPr marL="342900" indent="-342900">
              <a:buAutoNum type="alphaUcParenR"/>
            </a:pPr>
            <a:r>
              <a:rPr lang="tr-TR" sz="2400" dirty="0"/>
              <a:t>KESİKLİ ARITMA</a:t>
            </a:r>
          </a:p>
          <a:p>
            <a:pPr marL="342900" indent="-342900">
              <a:buAutoNum type="alphaUcParenR"/>
            </a:pPr>
            <a:r>
              <a:rPr lang="tr-TR" sz="2400" dirty="0"/>
              <a:t>SÜREKLİ ARITMA</a:t>
            </a:r>
          </a:p>
        </p:txBody>
      </p:sp>
    </p:spTree>
    <p:extLst>
      <p:ext uri="{BB962C8B-B14F-4D97-AF65-F5344CB8AC3E}">
        <p14:creationId xmlns:p14="http://schemas.microsoft.com/office/powerpoint/2010/main" val="349583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967390"/>
            <a:ext cx="10426317" cy="671338"/>
          </a:xfrm>
          <a:prstGeom prst="rect">
            <a:avLst/>
          </a:prstGeom>
        </p:spPr>
        <p:txBody>
          <a:bodyPr vert="horz" wrap="square" lIns="0" tIns="12065" rIns="0" bIns="0" rtlCol="0">
            <a:spAutoFit/>
          </a:bodyPr>
          <a:lstStyle/>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3490716" y="1382615"/>
            <a:ext cx="5678157" cy="584775"/>
          </a:xfrm>
          <a:prstGeom prst="rect">
            <a:avLst/>
          </a:prstGeom>
          <a:noFill/>
        </p:spPr>
        <p:txBody>
          <a:bodyPr wrap="none" rtlCol="0">
            <a:spAutoFit/>
          </a:bodyPr>
          <a:lstStyle/>
          <a:p>
            <a:r>
              <a:rPr lang="tr-TR" sz="3200" dirty="0"/>
              <a:t>SUSUZ (ABSOLÜ) ALKOL ÜRETİMİ</a:t>
            </a:r>
          </a:p>
        </p:txBody>
      </p:sp>
      <p:sp>
        <p:nvSpPr>
          <p:cNvPr id="4" name="Metin kutusu 3">
            <a:extLst>
              <a:ext uri="{FF2B5EF4-FFF2-40B4-BE49-F238E27FC236}">
                <a16:creationId xmlns:a16="http://schemas.microsoft.com/office/drawing/2014/main" id="{57ABB84F-2568-E648-ADB9-CD66FD0DEE5F}"/>
              </a:ext>
            </a:extLst>
          </p:cNvPr>
          <p:cNvSpPr txBox="1"/>
          <p:nvPr/>
        </p:nvSpPr>
        <p:spPr>
          <a:xfrm>
            <a:off x="1287491" y="2690232"/>
            <a:ext cx="9725534" cy="830997"/>
          </a:xfrm>
          <a:prstGeom prst="rect">
            <a:avLst/>
          </a:prstGeom>
          <a:noFill/>
        </p:spPr>
        <p:txBody>
          <a:bodyPr wrap="square" rtlCol="0">
            <a:spAutoFit/>
          </a:bodyPr>
          <a:lstStyle/>
          <a:p>
            <a:pPr marL="457200" indent="-457200">
              <a:buAutoNum type="alphaUcParenR"/>
            </a:pPr>
            <a:r>
              <a:rPr lang="tr-TR" sz="2400" dirty="0"/>
              <a:t>SU ÇEKİCİ KATI MADDELERLE (KİREÇ) SUSUZLAŞTIRMA</a:t>
            </a:r>
          </a:p>
          <a:p>
            <a:pPr marL="457200" indent="-457200">
              <a:buAutoNum type="alphaUcParenR"/>
            </a:pPr>
            <a:r>
              <a:rPr lang="tr-TR" sz="2400" dirty="0"/>
              <a:t>ALKOL- SU KARIŞIMININ AZEOTROPİK ÜÇLÜ KARIŞIMLARLA DAMITILMASI</a:t>
            </a:r>
          </a:p>
        </p:txBody>
      </p:sp>
    </p:spTree>
    <p:extLst>
      <p:ext uri="{BB962C8B-B14F-4D97-AF65-F5344CB8AC3E}">
        <p14:creationId xmlns:p14="http://schemas.microsoft.com/office/powerpoint/2010/main" val="1753034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F6174774-FBD0-8C49-A859-241D82BC9403}"/>
              </a:ext>
            </a:extLst>
          </p:cNvPr>
          <p:cNvSpPr txBox="1"/>
          <p:nvPr/>
        </p:nvSpPr>
        <p:spPr>
          <a:xfrm>
            <a:off x="4397829" y="2830285"/>
            <a:ext cx="3113353" cy="646331"/>
          </a:xfrm>
          <a:prstGeom prst="rect">
            <a:avLst/>
          </a:prstGeom>
          <a:noFill/>
        </p:spPr>
        <p:txBody>
          <a:bodyPr wrap="none" rtlCol="0">
            <a:spAutoFit/>
          </a:bodyPr>
          <a:lstStyle/>
          <a:p>
            <a:r>
              <a:rPr lang="tr-TR" sz="3600" dirty="0"/>
              <a:t>TEŞEKKÜRLER…</a:t>
            </a:r>
          </a:p>
        </p:txBody>
      </p:sp>
    </p:spTree>
    <p:extLst>
      <p:ext uri="{BB962C8B-B14F-4D97-AF65-F5344CB8AC3E}">
        <p14:creationId xmlns:p14="http://schemas.microsoft.com/office/powerpoint/2010/main" val="264425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084366" y="2611274"/>
            <a:ext cx="10271760" cy="1145826"/>
          </a:xfrm>
          <a:prstGeom prst="rect">
            <a:avLst/>
          </a:prstGeom>
        </p:spPr>
        <p:txBody>
          <a:bodyPr vert="horz" wrap="square" lIns="0" tIns="12065" rIns="0" bIns="0" rtlCol="0">
            <a:spAutoFit/>
          </a:bodyPr>
          <a:lstStyle/>
          <a:p>
            <a:pPr marL="469900" marR="5080" indent="-457200" algn="just">
              <a:spcBef>
                <a:spcPts val="95"/>
              </a:spcBef>
              <a:buFont typeface="Wingdings"/>
              <a:buChar char=""/>
              <a:tabLst>
                <a:tab pos="470534" algn="l"/>
              </a:tabLst>
            </a:pPr>
            <a:r>
              <a:rPr lang="tr-TR" sz="2400" spc="-5" dirty="0">
                <a:latin typeface="Arial" panose="020B0604020202020204" pitchFamily="34" charset="0"/>
                <a:cs typeface="Arial" panose="020B0604020202020204" pitchFamily="34" charset="0"/>
              </a:rPr>
              <a:t>İLK EVRE (İSPİRTO-ALKOL)</a:t>
            </a:r>
          </a:p>
          <a:p>
            <a:pPr marL="469900" marR="5080" indent="-457200" algn="just">
              <a:spcBef>
                <a:spcPts val="95"/>
              </a:spcBef>
              <a:buFont typeface="Wingdings"/>
              <a:buChar char=""/>
              <a:tabLst>
                <a:tab pos="470534" algn="l"/>
              </a:tabLst>
            </a:pPr>
            <a:r>
              <a:rPr lang="tr-TR" sz="2400" spc="-5" dirty="0">
                <a:latin typeface="Arial" panose="020B0604020202020204" pitchFamily="34" charset="0"/>
                <a:cs typeface="Arial" panose="020B0604020202020204" pitchFamily="34" charset="0"/>
              </a:rPr>
              <a:t>HAYAT SUYU – AQUA VİTAE – HAYAT İKSİRİ</a:t>
            </a:r>
            <a:endParaRPr lang="tr-TR" sz="2400" spc="-20" dirty="0">
              <a:latin typeface="Arial" panose="020B0604020202020204" pitchFamily="34" charset="0"/>
              <a:cs typeface="Arial" panose="020B0604020202020204" pitchFamily="34" charset="0"/>
            </a:endParaRPr>
          </a:p>
          <a:p>
            <a:pPr marL="469900" marR="5080" indent="-457200" algn="just">
              <a:spcBef>
                <a:spcPts val="95"/>
              </a:spcBef>
              <a:buFont typeface="Wingdings"/>
              <a:buChar char=""/>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3587185" y="1393371"/>
            <a:ext cx="5685980" cy="584775"/>
          </a:xfrm>
          <a:prstGeom prst="rect">
            <a:avLst/>
          </a:prstGeom>
          <a:noFill/>
        </p:spPr>
        <p:txBody>
          <a:bodyPr wrap="none" rtlCol="0">
            <a:spAutoFit/>
          </a:bodyPr>
          <a:lstStyle/>
          <a:p>
            <a:r>
              <a:rPr lang="tr-TR" sz="3200" dirty="0"/>
              <a:t>DAMITMA İŞLEMİ VE PRENSİPLERİ</a:t>
            </a:r>
          </a:p>
        </p:txBody>
      </p:sp>
    </p:spTree>
    <p:extLst>
      <p:ext uri="{BB962C8B-B14F-4D97-AF65-F5344CB8AC3E}">
        <p14:creationId xmlns:p14="http://schemas.microsoft.com/office/powerpoint/2010/main" val="387508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084366" y="2611274"/>
            <a:ext cx="10271760" cy="3348994"/>
          </a:xfrm>
          <a:prstGeom prst="rect">
            <a:avLst/>
          </a:prstGeom>
        </p:spPr>
        <p:txBody>
          <a:bodyPr vert="horz" wrap="square" lIns="0" tIns="12065" rIns="0" bIns="0" rtlCol="0">
            <a:spAutoFit/>
          </a:bodyPr>
          <a:lstStyle/>
          <a:p>
            <a:pPr algn="just"/>
            <a:r>
              <a:rPr lang="tr-TR" sz="2400" dirty="0">
                <a:latin typeface="Arial" panose="020B0604020202020204" pitchFamily="34" charset="0"/>
                <a:cs typeface="Arial" panose="020B0604020202020204" pitchFamily="34" charset="0"/>
              </a:rPr>
              <a:t>DAMITMA: Çeşitli hammaddelerden değişik yöntemler kullanılarak elde edilen fermente olmuş ve alkol içeren </a:t>
            </a:r>
            <a:r>
              <a:rPr lang="tr-TR" sz="2400" dirty="0" err="1">
                <a:latin typeface="Arial" panose="020B0604020202020204" pitchFamily="34" charset="0"/>
                <a:cs typeface="Arial" panose="020B0604020202020204" pitchFamily="34" charset="0"/>
              </a:rPr>
              <a:t>mayşelerden</a:t>
            </a:r>
            <a:r>
              <a:rPr lang="tr-TR" sz="2400" dirty="0">
                <a:latin typeface="Arial" panose="020B0604020202020204" pitchFamily="34" charset="0"/>
                <a:cs typeface="Arial" panose="020B0604020202020204" pitchFamily="34" charset="0"/>
              </a:rPr>
              <a:t> alkolün zenginleştirilerek ayrılması işlemidir.</a:t>
            </a:r>
          </a:p>
          <a:p>
            <a:pPr algn="just"/>
            <a:endParaRPr lang="tr-TR" sz="2400" dirty="0">
              <a:latin typeface="Arial" panose="020B0604020202020204" pitchFamily="34" charset="0"/>
              <a:cs typeface="Arial" panose="020B0604020202020204" pitchFamily="34" charset="0"/>
            </a:endParaRPr>
          </a:p>
          <a:p>
            <a:pPr algn="just"/>
            <a:r>
              <a:rPr lang="tr-TR" sz="2400" dirty="0">
                <a:latin typeface="Arial" panose="020B0604020202020204" pitchFamily="34" charset="0"/>
                <a:cs typeface="Arial" panose="020B0604020202020204" pitchFamily="34" charset="0"/>
              </a:rPr>
              <a:t>İspirto üretiminde elde olunan alkollü </a:t>
            </a:r>
            <a:r>
              <a:rPr lang="tr-TR" sz="2400" dirty="0" err="1">
                <a:latin typeface="Arial" panose="020B0604020202020204" pitchFamily="34" charset="0"/>
                <a:cs typeface="Arial" panose="020B0604020202020204" pitchFamily="34" charset="0"/>
              </a:rPr>
              <a:t>mayşeler</a:t>
            </a:r>
            <a:r>
              <a:rPr lang="tr-TR" sz="2400" dirty="0">
                <a:latin typeface="Arial" panose="020B0604020202020204" pitchFamily="34" charset="0"/>
                <a:cs typeface="Arial" panose="020B0604020202020204" pitchFamily="34" charset="0"/>
              </a:rPr>
              <a:t> yaklaşık %8-10 oranında alkol içermektedir. </a:t>
            </a:r>
            <a:r>
              <a:rPr lang="tr-TR" sz="2400" dirty="0" err="1">
                <a:latin typeface="Arial" panose="020B0604020202020204" pitchFamily="34" charset="0"/>
                <a:cs typeface="Arial" panose="020B0604020202020204" pitchFamily="34" charset="0"/>
              </a:rPr>
              <a:t>Mayşede</a:t>
            </a:r>
            <a:r>
              <a:rPr lang="tr-TR" sz="2400" dirty="0">
                <a:latin typeface="Arial" panose="020B0604020202020204" pitchFamily="34" charset="0"/>
                <a:cs typeface="Arial" panose="020B0604020202020204" pitchFamily="34" charset="0"/>
              </a:rPr>
              <a:t> bulunan bu alkol damıtma aletleri ile </a:t>
            </a:r>
            <a:r>
              <a:rPr lang="tr-TR" sz="2400" dirty="0" err="1">
                <a:latin typeface="Arial" panose="020B0604020202020204" pitchFamily="34" charset="0"/>
                <a:cs typeface="Arial" panose="020B0604020202020204" pitchFamily="34" charset="0"/>
              </a:rPr>
              <a:t>destilat</a:t>
            </a:r>
            <a:r>
              <a:rPr lang="tr-TR" sz="2400" dirty="0">
                <a:latin typeface="Arial" panose="020B0604020202020204" pitchFamily="34" charset="0"/>
                <a:cs typeface="Arial" panose="020B0604020202020204" pitchFamily="34" charset="0"/>
              </a:rPr>
              <a:t> olarak ayrılır. Geride kalan alkolsüz kısım ise “</a:t>
            </a:r>
            <a:r>
              <a:rPr lang="tr-TR" sz="2400" dirty="0" err="1">
                <a:latin typeface="Arial" panose="020B0604020202020204" pitchFamily="34" charset="0"/>
                <a:cs typeface="Arial" panose="020B0604020202020204" pitchFamily="34" charset="0"/>
              </a:rPr>
              <a:t>şilempe</a:t>
            </a:r>
            <a:r>
              <a:rPr lang="tr-TR" sz="2400" dirty="0">
                <a:latin typeface="Arial" panose="020B0604020202020204" pitchFamily="34" charset="0"/>
                <a:cs typeface="Arial" panose="020B0604020202020204" pitchFamily="34" charset="0"/>
              </a:rPr>
              <a:t>” veya “</a:t>
            </a:r>
            <a:r>
              <a:rPr lang="tr-TR" sz="2400" dirty="0" err="1">
                <a:latin typeface="Arial" panose="020B0604020202020204" pitchFamily="34" charset="0"/>
                <a:cs typeface="Arial" panose="020B0604020202020204" pitchFamily="34" charset="0"/>
              </a:rPr>
              <a:t>vinas</a:t>
            </a:r>
            <a:r>
              <a:rPr lang="tr-TR" sz="2400" dirty="0">
                <a:latin typeface="Arial" panose="020B0604020202020204" pitchFamily="34" charset="0"/>
                <a:cs typeface="Arial" panose="020B0604020202020204" pitchFamily="34" charset="0"/>
              </a:rPr>
              <a:t>” olarak adlandırılır.</a:t>
            </a:r>
          </a:p>
          <a:p>
            <a:pPr marL="469900" marR="5080" indent="-457200" algn="just">
              <a:spcBef>
                <a:spcPts val="95"/>
              </a:spcBef>
              <a:buFont typeface="Wingdings"/>
              <a:buChar char=""/>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3587185" y="1393371"/>
            <a:ext cx="5685980" cy="584775"/>
          </a:xfrm>
          <a:prstGeom prst="rect">
            <a:avLst/>
          </a:prstGeom>
          <a:noFill/>
        </p:spPr>
        <p:txBody>
          <a:bodyPr wrap="none" rtlCol="0">
            <a:spAutoFit/>
          </a:bodyPr>
          <a:lstStyle/>
          <a:p>
            <a:r>
              <a:rPr lang="tr-TR" sz="3200" dirty="0"/>
              <a:t>DAMITMA İŞLEMİ VE PRENSİPLERİ</a:t>
            </a:r>
          </a:p>
        </p:txBody>
      </p:sp>
    </p:spTree>
    <p:extLst>
      <p:ext uri="{BB962C8B-B14F-4D97-AF65-F5344CB8AC3E}">
        <p14:creationId xmlns:p14="http://schemas.microsoft.com/office/powerpoint/2010/main" val="344826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800919" y="2256543"/>
            <a:ext cx="10433138" cy="2702663"/>
          </a:xfrm>
          <a:prstGeom prst="rect">
            <a:avLst/>
          </a:prstGeom>
        </p:spPr>
        <p:txBody>
          <a:bodyPr vert="horz" wrap="square" lIns="0" tIns="12065" rIns="0" bIns="0" rtlCol="0">
            <a:spAutoFit/>
          </a:bodyPr>
          <a:lstStyle/>
          <a:p>
            <a:endParaRPr lang="tr-TR" b="1"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Bileşiminde fermente olabilir şeker veya fermente olabilir şekere </a:t>
            </a:r>
            <a:r>
              <a:rPr lang="tr-TR" dirty="0" err="1">
                <a:latin typeface="Arial" panose="020B0604020202020204" pitchFamily="34" charset="0"/>
                <a:cs typeface="Arial" panose="020B0604020202020204" pitchFamily="34" charset="0"/>
              </a:rPr>
              <a:t>dönüşebilen</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bütün</a:t>
            </a:r>
            <a:r>
              <a:rPr lang="tr-TR" dirty="0">
                <a:latin typeface="Arial" panose="020B0604020202020204" pitchFamily="34" charset="0"/>
                <a:cs typeface="Arial" panose="020B0604020202020204" pitchFamily="34" charset="0"/>
              </a:rPr>
              <a:t> maddeler, hammadde olarak kullanılabilir. </a:t>
            </a:r>
          </a:p>
          <a:p>
            <a:r>
              <a:rPr lang="tr-TR" dirty="0">
                <a:latin typeface="Arial" panose="020B0604020202020204" pitchFamily="34" charset="0"/>
                <a:cs typeface="Arial" panose="020B0604020202020204" pitchFamily="34" charset="0"/>
              </a:rPr>
              <a:t>Hammadde olarak ayrıca bira ve şarap da kullanılabilir.</a:t>
            </a:r>
            <a:br>
              <a:rPr lang="tr-TR"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Fermente olabilir şeker ihtiva eden hammaddelerden en </a:t>
            </a:r>
            <a:r>
              <a:rPr lang="tr-TR" dirty="0" err="1">
                <a:latin typeface="Arial" panose="020B0604020202020204" pitchFamily="34" charset="0"/>
                <a:cs typeface="Arial" panose="020B0604020202020204" pitchFamily="34" charset="0"/>
              </a:rPr>
              <a:t>önemlileri</a:t>
            </a:r>
            <a:r>
              <a:rPr lang="tr-TR" dirty="0">
                <a:latin typeface="Arial" panose="020B0604020202020204" pitchFamily="34" charset="0"/>
                <a:cs typeface="Arial" panose="020B0604020202020204" pitchFamily="34" charset="0"/>
              </a:rPr>
              <a:t> kuru </a:t>
            </a:r>
            <a:r>
              <a:rPr lang="tr-TR" dirty="0" err="1">
                <a:latin typeface="Arial" panose="020B0604020202020204" pitchFamily="34" charset="0"/>
                <a:cs typeface="Arial" panose="020B0604020202020204" pitchFamily="34" charset="0"/>
              </a:rPr>
              <a:t>üzüm</a:t>
            </a:r>
            <a:r>
              <a:rPr lang="tr-TR" dirty="0">
                <a:latin typeface="Arial" panose="020B0604020202020204" pitchFamily="34" charset="0"/>
                <a:cs typeface="Arial" panose="020B0604020202020204" pitchFamily="34" charset="0"/>
              </a:rPr>
              <a:t> ve melastır. </a:t>
            </a:r>
          </a:p>
          <a:p>
            <a:r>
              <a:rPr lang="tr-TR" dirty="0">
                <a:latin typeface="Arial" panose="020B0604020202020204" pitchFamily="34" charset="0"/>
                <a:cs typeface="Arial" panose="020B0604020202020204" pitchFamily="34" charset="0"/>
              </a:rPr>
              <a:t>Fermente olabilir şekerlere </a:t>
            </a:r>
            <a:r>
              <a:rPr lang="tr-TR" dirty="0" err="1">
                <a:latin typeface="Arial" panose="020B0604020202020204" pitchFamily="34" charset="0"/>
                <a:cs typeface="Arial" panose="020B0604020202020204" pitchFamily="34" charset="0"/>
              </a:rPr>
              <a:t>dönüşebilen</a:t>
            </a:r>
            <a:r>
              <a:rPr lang="tr-TR" dirty="0">
                <a:latin typeface="Arial" panose="020B0604020202020204" pitchFamily="34" charset="0"/>
                <a:cs typeface="Arial" panose="020B0604020202020204" pitchFamily="34" charset="0"/>
              </a:rPr>
              <a:t> hammaddeler, patates ve hububat </a:t>
            </a:r>
            <a:r>
              <a:rPr lang="tr-TR" dirty="0" err="1">
                <a:latin typeface="Arial" panose="020B0604020202020204" pitchFamily="34" charset="0"/>
                <a:cs typeface="Arial" panose="020B0604020202020204" pitchFamily="34" charset="0"/>
              </a:rPr>
              <a:t>ürünleridir</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Odundan dahi ispirto yapılabilir. Ancak ekonomik olup olmaması önemlidir. </a:t>
            </a:r>
          </a:p>
          <a:p>
            <a:pPr marL="12700" marR="5080">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800919" y="960566"/>
            <a:ext cx="10861948" cy="1077218"/>
          </a:xfrm>
          <a:prstGeom prst="rect">
            <a:avLst/>
          </a:prstGeom>
          <a:noFill/>
        </p:spPr>
        <p:txBody>
          <a:bodyPr wrap="none" rtlCol="0">
            <a:spAutoFit/>
          </a:bodyPr>
          <a:lstStyle/>
          <a:p>
            <a:pPr marL="469900" marR="5080" indent="-457200" algn="just">
              <a:spcBef>
                <a:spcPts val="95"/>
              </a:spcBef>
              <a:buFont typeface="Wingdings"/>
              <a:buChar char=""/>
              <a:tabLst>
                <a:tab pos="470534" algn="l"/>
              </a:tabLst>
            </a:pPr>
            <a:r>
              <a:rPr lang="tr-TR" sz="3200" spc="-5" dirty="0">
                <a:latin typeface="Arial" panose="020B0604020202020204" pitchFamily="34" charset="0"/>
                <a:cs typeface="Arial" panose="020B0604020202020204" pitchFamily="34" charset="0"/>
              </a:rPr>
              <a:t>İSPİRTO ÜRETİMİNDE KULLANILAN HAMMADDELER</a:t>
            </a:r>
          </a:p>
          <a:p>
            <a:endParaRPr lang="tr-TR" sz="3200" dirty="0"/>
          </a:p>
        </p:txBody>
      </p:sp>
    </p:spTree>
    <p:extLst>
      <p:ext uri="{BB962C8B-B14F-4D97-AF65-F5344CB8AC3E}">
        <p14:creationId xmlns:p14="http://schemas.microsoft.com/office/powerpoint/2010/main" val="421015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800919" y="2256543"/>
            <a:ext cx="10433138" cy="2543645"/>
          </a:xfrm>
          <a:prstGeom prst="rect">
            <a:avLst/>
          </a:prstGeom>
        </p:spPr>
        <p:txBody>
          <a:bodyPr vert="horz" wrap="square" lIns="0" tIns="12065" rIns="0" bIns="0" rtlCol="0">
            <a:spAutoFit/>
          </a:bodyPr>
          <a:lstStyle/>
          <a:p>
            <a:r>
              <a:rPr lang="tr-TR" sz="2400" b="1" dirty="0">
                <a:latin typeface="Arial" panose="020B0604020202020204" pitchFamily="34" charset="0"/>
                <a:cs typeface="Arial" panose="020B0604020202020204" pitchFamily="34" charset="0"/>
              </a:rPr>
              <a:t>ÖZETLE;</a:t>
            </a:r>
          </a:p>
          <a:p>
            <a:endParaRPr lang="tr-TR" b="1" dirty="0">
              <a:latin typeface="Arial" panose="020B0604020202020204" pitchFamily="34" charset="0"/>
              <a:cs typeface="Arial" panose="020B0604020202020204" pitchFamily="34" charset="0"/>
            </a:endParaRPr>
          </a:p>
          <a:p>
            <a:pPr marL="469900" marR="5080" indent="-457200">
              <a:spcBef>
                <a:spcPts val="95"/>
              </a:spcBef>
              <a:buAutoNum type="alphaUcParenR"/>
              <a:tabLst>
                <a:tab pos="470534" algn="l"/>
              </a:tabLst>
            </a:pPr>
            <a:r>
              <a:rPr lang="tr-TR" sz="2400" dirty="0">
                <a:latin typeface="Arial" panose="020B0604020202020204" pitchFamily="34" charset="0"/>
                <a:cs typeface="Arial" panose="020B0604020202020204" pitchFamily="34" charset="0"/>
              </a:rPr>
              <a:t>Alkol içeren hammaddeler; BİRA, ŞARAP…</a:t>
            </a:r>
          </a:p>
          <a:p>
            <a:pPr marL="469900" marR="5080" indent="-457200">
              <a:spcBef>
                <a:spcPts val="95"/>
              </a:spcBef>
              <a:buAutoNum type="alphaUcParenR"/>
              <a:tabLst>
                <a:tab pos="470534" algn="l"/>
              </a:tabLst>
            </a:pPr>
            <a:r>
              <a:rPr lang="tr-TR" sz="2400" dirty="0">
                <a:latin typeface="Arial" panose="020B0604020202020204" pitchFamily="34" charset="0"/>
                <a:cs typeface="Arial" panose="020B0604020202020204" pitchFamily="34" charset="0"/>
              </a:rPr>
              <a:t>Fermente olabilen şeker içeren hammaddeler; ŞEKER PANCARI, KURU-TAZE MEYVELER…</a:t>
            </a:r>
          </a:p>
          <a:p>
            <a:pPr marL="469900" marR="5080" indent="-457200">
              <a:spcBef>
                <a:spcPts val="95"/>
              </a:spcBef>
              <a:buAutoNum type="alphaUcParenR"/>
              <a:tabLst>
                <a:tab pos="470534" algn="l"/>
              </a:tabLst>
            </a:pPr>
            <a:r>
              <a:rPr lang="tr-TR" sz="2400" dirty="0">
                <a:latin typeface="Arial" panose="020B0604020202020204" pitchFamily="34" charset="0"/>
                <a:cs typeface="Arial" panose="020B0604020202020204" pitchFamily="34" charset="0"/>
              </a:rPr>
              <a:t>Fermente olabilen şekerlere dönüştürülebilen karbonhidratları içeren hammaddeler; PATATES, TAHILLAR…</a:t>
            </a: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800919" y="960566"/>
            <a:ext cx="10861948" cy="1077218"/>
          </a:xfrm>
          <a:prstGeom prst="rect">
            <a:avLst/>
          </a:prstGeom>
          <a:noFill/>
        </p:spPr>
        <p:txBody>
          <a:bodyPr wrap="none" rtlCol="0">
            <a:spAutoFit/>
          </a:bodyPr>
          <a:lstStyle/>
          <a:p>
            <a:pPr marL="469900" marR="5080" indent="-457200" algn="just">
              <a:spcBef>
                <a:spcPts val="95"/>
              </a:spcBef>
              <a:buFont typeface="Wingdings"/>
              <a:buChar char=""/>
              <a:tabLst>
                <a:tab pos="470534" algn="l"/>
              </a:tabLst>
            </a:pPr>
            <a:r>
              <a:rPr lang="tr-TR" sz="3200" spc="-5" dirty="0">
                <a:latin typeface="Arial" panose="020B0604020202020204" pitchFamily="34" charset="0"/>
                <a:cs typeface="Arial" panose="020B0604020202020204" pitchFamily="34" charset="0"/>
              </a:rPr>
              <a:t>İSPİRTO ÜRETİMİNDE KULLANILAN HAMMADDELER</a:t>
            </a:r>
          </a:p>
          <a:p>
            <a:endParaRPr lang="tr-TR" sz="3200" dirty="0"/>
          </a:p>
        </p:txBody>
      </p:sp>
    </p:spTree>
    <p:extLst>
      <p:ext uri="{BB962C8B-B14F-4D97-AF65-F5344CB8AC3E}">
        <p14:creationId xmlns:p14="http://schemas.microsoft.com/office/powerpoint/2010/main" val="2513614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023257" y="2278314"/>
            <a:ext cx="10472057" cy="1779333"/>
          </a:xfrm>
          <a:prstGeom prst="rect">
            <a:avLst/>
          </a:prstGeom>
        </p:spPr>
        <p:txBody>
          <a:bodyPr vert="horz" wrap="square" lIns="0" tIns="12065" rIns="0" bIns="0" rtlCol="0">
            <a:spAutoFit/>
          </a:bodyPr>
          <a:lstStyle/>
          <a:p>
            <a:endParaRPr lang="tr-TR" b="1"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Birbirlerinde sınırsız olarak çözünen iki sıvı karışımın kaynama noktası, karışımdaki bu iki maddenin miktarları arasındaki orana bağlıdır. Genel olarak bu iki karışımın kaynama noktaları içindeki iki maddenin her birinin saf durumdaki kaynama noktaları arasında olur. Sıvıdaki kaynama noktası düşük madde ne kadar çok olursa ikili sıvının kaynama noktası da o kadar düşük olur. </a:t>
            </a:r>
          </a:p>
          <a:p>
            <a:pPr marL="12700" marR="5080">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87057" y="960566"/>
            <a:ext cx="2089675" cy="1077218"/>
          </a:xfrm>
          <a:prstGeom prst="rect">
            <a:avLst/>
          </a:prstGeom>
          <a:noFill/>
        </p:spPr>
        <p:txBody>
          <a:bodyPr wrap="none" rtlCol="0">
            <a:spAutoFit/>
          </a:bodyPr>
          <a:lstStyle/>
          <a:p>
            <a:pPr marL="12700" marR="5080" algn="just">
              <a:spcBef>
                <a:spcPts val="95"/>
              </a:spcBef>
              <a:tabLst>
                <a:tab pos="470534" algn="l"/>
              </a:tabLst>
            </a:pPr>
            <a:r>
              <a:rPr lang="tr-TR" sz="3200" spc="-5" dirty="0">
                <a:latin typeface="Arial" panose="020B0604020202020204" pitchFamily="34" charset="0"/>
                <a:cs typeface="Arial" panose="020B0604020202020204" pitchFamily="34" charset="0"/>
              </a:rPr>
              <a:t>DAMITMA</a:t>
            </a:r>
          </a:p>
          <a:p>
            <a:endParaRPr lang="tr-TR" sz="3200" dirty="0"/>
          </a:p>
        </p:txBody>
      </p:sp>
    </p:spTree>
    <p:extLst>
      <p:ext uri="{BB962C8B-B14F-4D97-AF65-F5344CB8AC3E}">
        <p14:creationId xmlns:p14="http://schemas.microsoft.com/office/powerpoint/2010/main" val="1416175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27396" y="1821905"/>
            <a:ext cx="9608736" cy="3164328"/>
          </a:xfrm>
          <a:prstGeom prst="rect">
            <a:avLst/>
          </a:prstGeom>
        </p:spPr>
        <p:txBody>
          <a:bodyPr vert="horz" wrap="square" lIns="0" tIns="12065" rIns="0" bIns="0" rtlCol="0">
            <a:spAutoFit/>
          </a:bodyPr>
          <a:lstStyle/>
          <a:p>
            <a:pPr algn="just"/>
            <a:r>
              <a:rPr lang="tr-TR" dirty="0" err="1">
                <a:latin typeface="Arial" panose="020B0604020202020204" pitchFamily="34" charset="0"/>
                <a:cs typeface="Arial" panose="020B0604020202020204" pitchFamily="34" charset="0"/>
              </a:rPr>
              <a:t>Türkiye’de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içki</a:t>
            </a:r>
            <a:r>
              <a:rPr lang="tr-TR" dirty="0">
                <a:latin typeface="Arial" panose="020B0604020202020204" pitchFamily="34" charset="0"/>
                <a:cs typeface="Arial" panose="020B0604020202020204" pitchFamily="34" charset="0"/>
              </a:rPr>
              <a:t> ispirtosu yapımında kullanılan hammadde kuru </a:t>
            </a:r>
            <a:r>
              <a:rPr lang="tr-TR" dirty="0" err="1">
                <a:latin typeface="Arial" panose="020B0604020202020204" pitchFamily="34" charset="0"/>
                <a:cs typeface="Arial" panose="020B0604020202020204" pitchFamily="34" charset="0"/>
              </a:rPr>
              <a:t>üzümdür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Çekirdekli</a:t>
            </a:r>
            <a:r>
              <a:rPr lang="tr-TR" dirty="0">
                <a:latin typeface="Arial" panose="020B0604020202020204" pitchFamily="34" charset="0"/>
                <a:cs typeface="Arial" panose="020B0604020202020204" pitchFamily="34" charset="0"/>
              </a:rPr>
              <a:t>, kalitesiz </a:t>
            </a:r>
            <a:r>
              <a:rPr lang="tr-TR" dirty="0" err="1">
                <a:latin typeface="Arial" panose="020B0604020202020204" pitchFamily="34" charset="0"/>
                <a:cs typeface="Arial" panose="020B0604020202020204" pitchFamily="34" charset="0"/>
              </a:rPr>
              <a:t>üzümler</a:t>
            </a:r>
            <a:r>
              <a:rPr lang="tr-TR" dirty="0">
                <a:latin typeface="Arial" panose="020B0604020202020204" pitchFamily="34" charset="0"/>
                <a:cs typeface="Arial" panose="020B0604020202020204" pitchFamily="34" charset="0"/>
              </a:rPr>
              <a:t> kurutularak </a:t>
            </a:r>
            <a:r>
              <a:rPr lang="tr-TR" dirty="0" err="1">
                <a:latin typeface="Arial" panose="020B0604020202020204" pitchFamily="34" charset="0"/>
                <a:cs typeface="Arial" panose="020B0604020202020204" pitchFamily="34" charset="0"/>
              </a:rPr>
              <a:t>içki</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ispirtoculuğunda</a:t>
            </a:r>
            <a:r>
              <a:rPr lang="tr-TR" dirty="0">
                <a:latin typeface="Arial" panose="020B0604020202020204" pitchFamily="34" charset="0"/>
                <a:cs typeface="Arial" panose="020B0604020202020204" pitchFamily="34" charset="0"/>
              </a:rPr>
              <a:t> kullanılır. </a:t>
            </a:r>
          </a:p>
          <a:p>
            <a:pPr algn="just"/>
            <a:r>
              <a:rPr lang="tr-TR" dirty="0">
                <a:latin typeface="Arial" panose="020B0604020202020204" pitchFamily="34" charset="0"/>
                <a:cs typeface="Arial" panose="020B0604020202020204" pitchFamily="34" charset="0"/>
              </a:rPr>
              <a:t>Kuru </a:t>
            </a:r>
            <a:r>
              <a:rPr lang="tr-TR" dirty="0" err="1">
                <a:latin typeface="Arial" panose="020B0604020202020204" pitchFamily="34" charset="0"/>
                <a:cs typeface="Arial" panose="020B0604020202020204" pitchFamily="34" charset="0"/>
              </a:rPr>
              <a:t>üzümden</a:t>
            </a:r>
            <a:r>
              <a:rPr lang="tr-TR" dirty="0">
                <a:latin typeface="Arial" panose="020B0604020202020204" pitchFamily="34" charset="0"/>
                <a:cs typeface="Arial" panose="020B0604020202020204" pitchFamily="34" charset="0"/>
              </a:rPr>
              <a:t> elde edilen </a:t>
            </a:r>
            <a:r>
              <a:rPr lang="tr-TR" dirty="0" err="1">
                <a:latin typeface="Arial" panose="020B0604020202020204" pitchFamily="34" charset="0"/>
                <a:cs typeface="Arial" panose="020B0604020202020204" pitchFamily="34" charset="0"/>
              </a:rPr>
              <a:t>alkollu</a:t>
            </a:r>
            <a:r>
              <a:rPr lang="tr-TR" dirty="0">
                <a:latin typeface="Arial" panose="020B0604020202020204" pitchFamily="34" charset="0"/>
                <a:cs typeface="Arial" panose="020B0604020202020204" pitchFamily="34" charset="0"/>
              </a:rPr>
              <a:t>̈ sıvıya </a:t>
            </a:r>
            <a:r>
              <a:rPr lang="tr-TR" b="1" dirty="0">
                <a:latin typeface="Arial" panose="020B0604020202020204" pitchFamily="34" charset="0"/>
                <a:cs typeface="Arial" panose="020B0604020202020204" pitchFamily="34" charset="0"/>
              </a:rPr>
              <a:t>suma </a:t>
            </a:r>
            <a:r>
              <a:rPr lang="tr-TR" dirty="0">
                <a:latin typeface="Arial" panose="020B0604020202020204" pitchFamily="34" charset="0"/>
                <a:cs typeface="Arial" panose="020B0604020202020204" pitchFamily="34" charset="0"/>
              </a:rPr>
              <a:t>denir. </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Kuru </a:t>
            </a:r>
            <a:r>
              <a:rPr lang="tr-TR" dirty="0" err="1">
                <a:latin typeface="Arial" panose="020B0604020202020204" pitchFamily="34" charset="0"/>
                <a:cs typeface="Arial" panose="020B0604020202020204" pitchFamily="34" charset="0"/>
              </a:rPr>
              <a:t>üzümden</a:t>
            </a:r>
            <a:r>
              <a:rPr lang="tr-TR" dirty="0">
                <a:latin typeface="Arial" panose="020B0604020202020204" pitchFamily="34" charset="0"/>
                <a:cs typeface="Arial" panose="020B0604020202020204" pitchFamily="34" charset="0"/>
              </a:rPr>
              <a:t> alkol </a:t>
            </a:r>
            <a:r>
              <a:rPr lang="tr-TR" dirty="0" err="1">
                <a:latin typeface="Arial" panose="020B0604020202020204" pitchFamily="34" charset="0"/>
                <a:cs typeface="Arial" panose="020B0604020202020204" pitchFamily="34" charset="0"/>
              </a:rPr>
              <a:t>eldesi</a:t>
            </a:r>
            <a:r>
              <a:rPr lang="tr-TR" dirty="0">
                <a:latin typeface="Arial" panose="020B0604020202020204" pitchFamily="34" charset="0"/>
                <a:cs typeface="Arial" panose="020B0604020202020204" pitchFamily="34" charset="0"/>
              </a:rPr>
              <a:t> aşağıdaki aşamalarla </a:t>
            </a:r>
            <a:r>
              <a:rPr lang="tr-TR" dirty="0" err="1">
                <a:latin typeface="Arial" panose="020B0604020202020204" pitchFamily="34" charset="0"/>
                <a:cs typeface="Arial" panose="020B0604020202020204" pitchFamily="34" charset="0"/>
              </a:rPr>
              <a:t>gerçekleştirilir</a:t>
            </a:r>
            <a:r>
              <a:rPr lang="tr-TR" dirty="0">
                <a:latin typeface="Arial" panose="020B0604020202020204" pitchFamily="34" charset="0"/>
                <a:cs typeface="Arial" panose="020B0604020202020204" pitchFamily="34" charset="0"/>
              </a:rPr>
              <a:t>.</a:t>
            </a:r>
          </a:p>
          <a:p>
            <a:pPr algn="just"/>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1.Öğütme</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2.Mayşeleme</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3. </a:t>
            </a:r>
            <a:r>
              <a:rPr lang="tr-TR" dirty="0" err="1">
                <a:latin typeface="Arial" panose="020B0604020202020204" pitchFamily="34" charset="0"/>
                <a:cs typeface="Arial" panose="020B0604020202020204" pitchFamily="34" charset="0"/>
              </a:rPr>
              <a:t>Fermentasyon</a:t>
            </a:r>
            <a:r>
              <a:rPr lang="tr-TR" dirty="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4. Damıtma </a:t>
            </a:r>
            <a:endParaRPr lang="tr-TR" sz="2400"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Tree>
    <p:extLst>
      <p:ext uri="{BB962C8B-B14F-4D97-AF65-F5344CB8AC3E}">
        <p14:creationId xmlns:p14="http://schemas.microsoft.com/office/powerpoint/2010/main" val="3172672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8" y="1488418"/>
            <a:ext cx="9608736" cy="4272323"/>
          </a:xfrm>
          <a:prstGeom prst="rect">
            <a:avLst/>
          </a:prstGeom>
        </p:spPr>
        <p:txBody>
          <a:bodyPr vert="horz" wrap="square" lIns="0" tIns="12065" rIns="0" bIns="0" rtlCol="0">
            <a:spAutoFit/>
          </a:bodyPr>
          <a:lstStyle/>
          <a:p>
            <a:r>
              <a:rPr lang="tr-TR" dirty="0">
                <a:latin typeface="Arial" panose="020B0604020202020204" pitchFamily="34" charset="0"/>
                <a:cs typeface="Arial" panose="020B0604020202020204" pitchFamily="34" charset="0"/>
              </a:rPr>
              <a:t>NİŞASTALI HAMMADDELER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Nişastalı maddelerden ispirto </a:t>
            </a:r>
            <a:r>
              <a:rPr lang="tr-TR" dirty="0" err="1">
                <a:latin typeface="Arial" panose="020B0604020202020204" pitchFamily="34" charset="0"/>
                <a:cs typeface="Arial" panose="020B0604020202020204" pitchFamily="34" charset="0"/>
              </a:rPr>
              <a:t>üretiminde</a:t>
            </a:r>
            <a:r>
              <a:rPr lang="tr-TR" dirty="0">
                <a:latin typeface="Arial" panose="020B0604020202020204" pitchFamily="34" charset="0"/>
                <a:cs typeface="Arial" panose="020B0604020202020204" pitchFamily="34" charset="0"/>
              </a:rPr>
              <a:t> en </a:t>
            </a:r>
            <a:r>
              <a:rPr lang="tr-TR" dirty="0" err="1">
                <a:latin typeface="Arial" panose="020B0604020202020204" pitchFamily="34" charset="0"/>
                <a:cs typeface="Arial" panose="020B0604020202020204" pitchFamily="34" charset="0"/>
              </a:rPr>
              <a:t>çok</a:t>
            </a:r>
            <a:r>
              <a:rPr lang="tr-TR" dirty="0">
                <a:latin typeface="Arial" panose="020B0604020202020204" pitchFamily="34" charset="0"/>
                <a:cs typeface="Arial" panose="020B0604020202020204" pitchFamily="34" charset="0"/>
              </a:rPr>
              <a:t> patates ve tahıllar (</a:t>
            </a:r>
            <a:r>
              <a:rPr lang="tr-TR" dirty="0" err="1">
                <a:latin typeface="Arial" panose="020B0604020202020204" pitchFamily="34" charset="0"/>
                <a:cs typeface="Arial" panose="020B0604020202020204" pitchFamily="34" charset="0"/>
              </a:rPr>
              <a:t>çavdar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buday</a:t>
            </a:r>
            <a:r>
              <a:rPr lang="tr-TR" dirty="0">
                <a:latin typeface="Arial" panose="020B0604020202020204" pitchFamily="34" charset="0"/>
                <a:cs typeface="Arial" panose="020B0604020202020204" pitchFamily="34" charset="0"/>
              </a:rPr>
              <a:t>, arpa, mısır) kullanılır. Nişastalı maddelerden etil alkol </a:t>
            </a:r>
            <a:r>
              <a:rPr lang="tr-TR" dirty="0" err="1">
                <a:latin typeface="Arial" panose="020B0604020202020204" pitchFamily="34" charset="0"/>
                <a:cs typeface="Arial" panose="020B0604020202020204" pitchFamily="34" charset="0"/>
              </a:rPr>
              <a:t>üretimi</a:t>
            </a:r>
            <a:r>
              <a:rPr lang="tr-TR" dirty="0">
                <a:latin typeface="Arial" panose="020B0604020202020204" pitchFamily="34" charset="0"/>
                <a:cs typeface="Arial" panose="020B0604020202020204" pitchFamily="34" charset="0"/>
              </a:rPr>
              <a:t> aşamaları şunlardır:</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1. Hammaddedeki nişastanın </a:t>
            </a:r>
            <a:r>
              <a:rPr lang="tr-TR" dirty="0" err="1">
                <a:latin typeface="Arial" panose="020B0604020202020204" pitchFamily="34" charset="0"/>
                <a:cs typeface="Arial" panose="020B0604020202020204" pitchFamily="34" charset="0"/>
              </a:rPr>
              <a:t>çirişlendirilmesi</a:t>
            </a:r>
            <a:r>
              <a:rPr lang="tr-TR" dirty="0">
                <a:latin typeface="Arial" panose="020B0604020202020204" pitchFamily="34" charset="0"/>
                <a:cs typeface="Arial" panose="020B0604020202020204" pitchFamily="34" charset="0"/>
              </a:rPr>
              <a:t> amacıyla hammaddelerin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basınçta</a:t>
            </a:r>
            <a:r>
              <a:rPr lang="tr-TR" dirty="0">
                <a:latin typeface="Arial" panose="020B0604020202020204" pitchFamily="34" charset="0"/>
                <a:cs typeface="Arial" panose="020B0604020202020204" pitchFamily="34" charset="0"/>
              </a:rPr>
              <a:t> pişirilmesi </a:t>
            </a:r>
          </a:p>
          <a:p>
            <a:r>
              <a:rPr lang="tr-TR" dirty="0">
                <a:latin typeface="Arial" panose="020B0604020202020204" pitchFamily="34" charset="0"/>
                <a:cs typeface="Arial" panose="020B0604020202020204" pitchFamily="34" charset="0"/>
              </a:rPr>
              <a:t>2. </a:t>
            </a:r>
            <a:r>
              <a:rPr lang="tr-TR" dirty="0" err="1">
                <a:latin typeface="Arial" panose="020B0604020202020204" pitchFamily="34" charset="0"/>
                <a:cs typeface="Arial" panose="020B0604020202020204" pitchFamily="34" charset="0"/>
              </a:rPr>
              <a:t>Çirişlenme</a:t>
            </a:r>
            <a:r>
              <a:rPr lang="tr-TR" dirty="0">
                <a:latin typeface="Arial" panose="020B0604020202020204" pitchFamily="34" charset="0"/>
                <a:cs typeface="Arial" panose="020B0604020202020204" pitchFamily="34" charset="0"/>
              </a:rPr>
              <a:t> ile fiziksel olarak şekerlendirilmesi </a:t>
            </a:r>
            <a:r>
              <a:rPr lang="tr-TR" dirty="0" err="1">
                <a:latin typeface="Arial" panose="020B0604020202020204" pitchFamily="34" charset="0"/>
                <a:cs typeface="Arial" panose="020B0604020202020204" pitchFamily="34" charset="0"/>
              </a:rPr>
              <a:t>için</a:t>
            </a:r>
            <a:r>
              <a:rPr lang="tr-TR" dirty="0">
                <a:latin typeface="Arial" panose="020B0604020202020204" pitchFamily="34" charset="0"/>
                <a:cs typeface="Arial" panose="020B0604020202020204" pitchFamily="34" charset="0"/>
              </a:rPr>
              <a:t> malt ile </a:t>
            </a:r>
            <a:r>
              <a:rPr lang="tr-TR" dirty="0" err="1">
                <a:latin typeface="Arial" panose="020B0604020202020204" pitchFamily="34" charset="0"/>
                <a:cs typeface="Arial" panose="020B0604020202020204" pitchFamily="34" charset="0"/>
              </a:rPr>
              <a:t>mayşelendirilmesi</a:t>
            </a:r>
            <a:r>
              <a:rPr lang="tr-TR" dirty="0">
                <a:latin typeface="Arial" panose="020B0604020202020204" pitchFamily="34" charset="0"/>
                <a:cs typeface="Arial" panose="020B0604020202020204" pitchFamily="34" charset="0"/>
              </a:rPr>
              <a:t> </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3. Şekerlenmeyi sağlayacak maltın hazırlanması</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4. Mayanın hazırlanması </a:t>
            </a:r>
          </a:p>
          <a:p>
            <a:r>
              <a:rPr lang="tr-TR" dirty="0">
                <a:latin typeface="Arial" panose="020B0604020202020204" pitchFamily="34" charset="0"/>
                <a:cs typeface="Arial" panose="020B0604020202020204" pitchFamily="34" charset="0"/>
              </a:rPr>
              <a:t>5. </a:t>
            </a:r>
            <a:r>
              <a:rPr lang="tr-TR" dirty="0" err="1">
                <a:latin typeface="Arial" panose="020B0604020202020204" pitchFamily="34" charset="0"/>
                <a:cs typeface="Arial" panose="020B0604020202020204" pitchFamily="34" charset="0"/>
              </a:rPr>
              <a:t>Fermentasyon</a:t>
            </a:r>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6. Damıtma</a:t>
            </a:r>
          </a:p>
          <a:p>
            <a:br>
              <a:rPr lang="tr-TR" dirty="0">
                <a:latin typeface="Arial" panose="020B0604020202020204" pitchFamily="34" charset="0"/>
                <a:cs typeface="Arial" panose="020B0604020202020204" pitchFamily="34" charset="0"/>
              </a:rPr>
            </a:br>
            <a:r>
              <a:rPr lang="tr-TR" dirty="0">
                <a:latin typeface="Arial" panose="020B0604020202020204" pitchFamily="34" charset="0"/>
                <a:cs typeface="Arial" panose="020B0604020202020204" pitchFamily="34" charset="0"/>
              </a:rPr>
              <a:t>Amilaz enzimleri sağlam nişasta taneciklerine etki edemez. Bu nedenle nişastalı hammaddeler </a:t>
            </a:r>
            <a:r>
              <a:rPr lang="tr-TR" dirty="0" err="1">
                <a:latin typeface="Arial" panose="020B0604020202020204" pitchFamily="34" charset="0"/>
                <a:cs typeface="Arial" panose="020B0604020202020204" pitchFamily="34" charset="0"/>
              </a:rPr>
              <a:t>yüksek</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basınc</a:t>
            </a:r>
            <a:r>
              <a:rPr lang="tr-TR" dirty="0">
                <a:latin typeface="Arial" panose="020B0604020202020204" pitchFamily="34" charset="0"/>
                <a:cs typeface="Arial" panose="020B0604020202020204" pitchFamily="34" charset="0"/>
              </a:rPr>
              <a:t>̧ altında pişirilir. </a:t>
            </a: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Tree>
    <p:extLst>
      <p:ext uri="{BB962C8B-B14F-4D97-AF65-F5344CB8AC3E}">
        <p14:creationId xmlns:p14="http://schemas.microsoft.com/office/powerpoint/2010/main" val="420067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bject 55"/>
          <p:cNvSpPr txBox="1"/>
          <p:nvPr/>
        </p:nvSpPr>
        <p:spPr>
          <a:xfrm>
            <a:off x="1116637" y="1488418"/>
            <a:ext cx="10426317" cy="3995325"/>
          </a:xfrm>
          <a:prstGeom prst="rect">
            <a:avLst/>
          </a:prstGeom>
        </p:spPr>
        <p:txBody>
          <a:bodyPr vert="horz" wrap="square" lIns="0" tIns="12065" rIns="0" bIns="0" rtlCol="0">
            <a:spAutoFit/>
          </a:bodyPr>
          <a:lstStyle/>
          <a:p>
            <a:pPr algn="just"/>
            <a:r>
              <a:rPr lang="tr-TR" dirty="0">
                <a:latin typeface="Arial" panose="020B0604020202020204" pitchFamily="34" charset="0"/>
                <a:cs typeface="Arial" panose="020B0604020202020204" pitchFamily="34" charset="0"/>
              </a:rPr>
              <a:t>Damıtma, bir karışım içindeki maddelerin birbirinden ayrılması veya kaynama noktaları farklı maddeleri birbirinden ayırmak </a:t>
            </a:r>
            <a:r>
              <a:rPr lang="tr-TR" dirty="0" err="1">
                <a:latin typeface="Arial" panose="020B0604020202020204" pitchFamily="34" charset="0"/>
                <a:cs typeface="Arial" panose="020B0604020202020204" pitchFamily="34" charset="0"/>
              </a:rPr>
              <a:t>için</a:t>
            </a:r>
            <a:r>
              <a:rPr lang="tr-TR" dirty="0">
                <a:latin typeface="Arial" panose="020B0604020202020204" pitchFamily="34" charset="0"/>
                <a:cs typeface="Arial" panose="020B0604020202020204" pitchFamily="34" charset="0"/>
              </a:rPr>
              <a:t> yapılan işlemdir. </a:t>
            </a:r>
          </a:p>
          <a:p>
            <a:pPr algn="just"/>
            <a:r>
              <a:rPr lang="tr-TR" dirty="0">
                <a:latin typeface="Arial" panose="020B0604020202020204" pitchFamily="34" charset="0"/>
                <a:cs typeface="Arial" panose="020B0604020202020204" pitchFamily="34" charset="0"/>
              </a:rPr>
              <a:t>Damıtma; </a:t>
            </a:r>
          </a:p>
          <a:p>
            <a:pPr marL="285750" indent="-285750" algn="just">
              <a:buFontTx/>
              <a:buChar char="-"/>
            </a:pPr>
            <a:r>
              <a:rPr lang="tr-TR" dirty="0">
                <a:latin typeface="Arial" panose="020B0604020202020204" pitchFamily="34" charset="0"/>
                <a:cs typeface="Arial" panose="020B0604020202020204" pitchFamily="34" charset="0"/>
              </a:rPr>
              <a:t>Kaynama noktaları birbirinden farklı olan sıvıları birbirinden ayırma</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Damıtma yoluyla kaynama noktaları birbirinden farklı sıvıları ayırmada </a:t>
            </a:r>
            <a:r>
              <a:rPr lang="tr-TR" dirty="0" err="1">
                <a:latin typeface="Arial" panose="020B0604020202020204" pitchFamily="34" charset="0"/>
                <a:cs typeface="Arial" panose="020B0604020202020204" pitchFamily="34" charset="0"/>
              </a:rPr>
              <a:t>geçerli</a:t>
            </a:r>
            <a:r>
              <a:rPr lang="tr-TR" dirty="0">
                <a:latin typeface="Arial" panose="020B0604020202020204" pitchFamily="34" charset="0"/>
                <a:cs typeface="Arial" panose="020B0604020202020204" pitchFamily="34" charset="0"/>
              </a:rPr>
              <a:t> bazı kurallar vardır:</a:t>
            </a:r>
            <a:br>
              <a:rPr lang="tr-TR" dirty="0">
                <a:latin typeface="Arial" panose="020B0604020202020204" pitchFamily="34" charset="0"/>
                <a:cs typeface="Arial" panose="020B0604020202020204" pitchFamily="34" charset="0"/>
              </a:rPr>
            </a:br>
            <a:endParaRPr lang="tr-TR" dirty="0">
              <a:latin typeface="Arial" panose="020B0604020202020204" pitchFamily="34" charset="0"/>
              <a:cs typeface="Arial" panose="020B0604020202020204" pitchFamily="34" charset="0"/>
            </a:endParaRPr>
          </a:p>
          <a:p>
            <a:pPr marL="342900" indent="-342900" algn="just">
              <a:buAutoNum type="arabicPeriod"/>
            </a:pPr>
            <a:r>
              <a:rPr lang="tr-TR" dirty="0">
                <a:latin typeface="Arial" panose="020B0604020202020204" pitchFamily="34" charset="0"/>
                <a:cs typeface="Arial" panose="020B0604020202020204" pitchFamily="34" charset="0"/>
              </a:rPr>
              <a:t>Birbirinin </a:t>
            </a:r>
            <a:r>
              <a:rPr lang="tr-TR" dirty="0" err="1">
                <a:latin typeface="Arial" panose="020B0604020202020204" pitchFamily="34" charset="0"/>
                <a:cs typeface="Arial" panose="020B0604020202020204" pitchFamily="34" charset="0"/>
              </a:rPr>
              <a:t>içinde</a:t>
            </a:r>
            <a:r>
              <a:rPr lang="tr-TR" dirty="0">
                <a:latin typeface="Arial" panose="020B0604020202020204" pitchFamily="34" charset="0"/>
                <a:cs typeface="Arial" panose="020B0604020202020204" pitchFamily="34" charset="0"/>
              </a:rPr>
              <a:t> karışan iki sıvının kaynama noktaları bunların karışım oranına bağlı olup, karışımın kaynama sıcaklığı bu iki maddenin kaynama sıcaklığının arasındadır. </a:t>
            </a:r>
          </a:p>
          <a:p>
            <a:pPr marL="342900" indent="-342900" algn="just">
              <a:buFontTx/>
              <a:buAutoNum type="arabicPeriod"/>
            </a:pPr>
            <a:r>
              <a:rPr lang="tr-TR" dirty="0">
                <a:latin typeface="Arial" panose="020B0604020202020204" pitchFamily="34" charset="0"/>
                <a:cs typeface="Arial" panose="020B0604020202020204" pitchFamily="34" charset="0"/>
              </a:rPr>
              <a:t>Farklı sıcaklıklarda kaynayan sıvıların karışımından meydana gelen buharda </a:t>
            </a:r>
            <a:r>
              <a:rPr lang="tr-TR" dirty="0" err="1">
                <a:latin typeface="Arial" panose="020B0604020202020204" pitchFamily="34" charset="0"/>
                <a:cs typeface="Arial" panose="020B0604020202020204" pitchFamily="34" charset="0"/>
              </a:rPr>
              <a:t>düşük</a:t>
            </a:r>
            <a:r>
              <a:rPr lang="tr-TR" dirty="0">
                <a:latin typeface="Arial" panose="020B0604020202020204" pitchFamily="34" charset="0"/>
                <a:cs typeface="Arial" panose="020B0604020202020204" pitchFamily="34" charset="0"/>
              </a:rPr>
              <a:t> sıcaklıkta kaynayan fraksiyonun oranı daha </a:t>
            </a:r>
            <a:r>
              <a:rPr lang="tr-TR" dirty="0" err="1">
                <a:latin typeface="Arial" panose="020B0604020202020204" pitchFamily="34" charset="0"/>
                <a:cs typeface="Arial" panose="020B0604020202020204" pitchFamily="34" charset="0"/>
              </a:rPr>
              <a:t>yüksektir</a:t>
            </a:r>
            <a:r>
              <a:rPr lang="tr-TR" dirty="0">
                <a:latin typeface="Arial" panose="020B0604020202020204" pitchFamily="34" charset="0"/>
                <a:cs typeface="Arial" panose="020B0604020202020204" pitchFamily="34" charset="0"/>
              </a:rPr>
              <a:t>. Bundan faydalanarak, </a:t>
            </a:r>
            <a:r>
              <a:rPr lang="tr-TR" dirty="0" err="1">
                <a:latin typeface="Arial" panose="020B0604020202020204" pitchFamily="34" charset="0"/>
                <a:cs typeface="Arial" panose="020B0604020202020204" pitchFamily="34" charset="0"/>
              </a:rPr>
              <a:t>birkac</a:t>
            </a:r>
            <a:r>
              <a:rPr lang="tr-TR" dirty="0">
                <a:latin typeface="Arial" panose="020B0604020202020204" pitchFamily="34" charset="0"/>
                <a:cs typeface="Arial" panose="020B0604020202020204" pitchFamily="34" charset="0"/>
              </a:rPr>
              <a:t>̧ defa damıtma yapmak suretiyle istenilen sıvıyı </a:t>
            </a:r>
            <a:r>
              <a:rPr lang="tr-TR" dirty="0" err="1">
                <a:latin typeface="Arial" panose="020B0604020202020204" pitchFamily="34" charset="0"/>
                <a:cs typeface="Arial" panose="020B0604020202020204" pitchFamily="34" charset="0"/>
              </a:rPr>
              <a:t>çok</a:t>
            </a:r>
            <a:r>
              <a:rPr lang="tr-TR" dirty="0">
                <a:latin typeface="Arial" panose="020B0604020202020204" pitchFamily="34" charset="0"/>
                <a:cs typeface="Arial" panose="020B0604020202020204" pitchFamily="34" charset="0"/>
              </a:rPr>
              <a:t> daha saf olarak elde etmek </a:t>
            </a:r>
            <a:r>
              <a:rPr lang="tr-TR" dirty="0" err="1">
                <a:latin typeface="Arial" panose="020B0604020202020204" pitchFamily="34" charset="0"/>
                <a:cs typeface="Arial" panose="020B0604020202020204" pitchFamily="34" charset="0"/>
              </a:rPr>
              <a:t>mümkündür</a:t>
            </a:r>
            <a:r>
              <a:rPr lang="tr-TR" dirty="0">
                <a:latin typeface="Arial" panose="020B0604020202020204" pitchFamily="34" charset="0"/>
                <a:cs typeface="Arial" panose="020B0604020202020204" pitchFamily="34" charset="0"/>
              </a:rPr>
              <a:t>. </a:t>
            </a:r>
          </a:p>
          <a:p>
            <a:pPr algn="just"/>
            <a:endParaRPr lang="tr-TR" dirty="0">
              <a:latin typeface="Arial" panose="020B0604020202020204" pitchFamily="34" charset="0"/>
              <a:cs typeface="Arial" panose="020B0604020202020204" pitchFamily="34" charset="0"/>
            </a:endParaRPr>
          </a:p>
          <a:p>
            <a:pPr marL="12700" marR="5080" algn="just">
              <a:spcBef>
                <a:spcPts val="95"/>
              </a:spcBef>
              <a:tabLst>
                <a:tab pos="470534" algn="l"/>
              </a:tabLst>
            </a:pPr>
            <a:endParaRPr sz="2400" dirty="0">
              <a:latin typeface="Arial" panose="020B0604020202020204" pitchFamily="34" charset="0"/>
              <a:cs typeface="Arial" panose="020B0604020202020204" pitchFamily="34" charset="0"/>
            </a:endParaRPr>
          </a:p>
        </p:txBody>
      </p:sp>
      <p:sp>
        <p:nvSpPr>
          <p:cNvPr id="2" name="Metin kutusu 1">
            <a:extLst>
              <a:ext uri="{FF2B5EF4-FFF2-40B4-BE49-F238E27FC236}">
                <a16:creationId xmlns:a16="http://schemas.microsoft.com/office/drawing/2014/main" id="{CE0F8A74-8401-C34D-BB58-1D326118A33D}"/>
              </a:ext>
            </a:extLst>
          </p:cNvPr>
          <p:cNvSpPr txBox="1"/>
          <p:nvPr/>
        </p:nvSpPr>
        <p:spPr>
          <a:xfrm>
            <a:off x="5136752" y="656217"/>
            <a:ext cx="1822743" cy="584775"/>
          </a:xfrm>
          <a:prstGeom prst="rect">
            <a:avLst/>
          </a:prstGeom>
          <a:noFill/>
        </p:spPr>
        <p:txBody>
          <a:bodyPr wrap="none" rtlCol="0">
            <a:spAutoFit/>
          </a:bodyPr>
          <a:lstStyle/>
          <a:p>
            <a:r>
              <a:rPr lang="tr-TR" sz="3200" dirty="0"/>
              <a:t>DAMITMA</a:t>
            </a:r>
          </a:p>
        </p:txBody>
      </p:sp>
    </p:spTree>
    <p:extLst>
      <p:ext uri="{BB962C8B-B14F-4D97-AF65-F5344CB8AC3E}">
        <p14:creationId xmlns:p14="http://schemas.microsoft.com/office/powerpoint/2010/main" val="3606537512"/>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1947</TotalTime>
  <Words>994</Words>
  <Application>Microsoft Macintosh PowerPoint</Application>
  <PresentationFormat>Geniş ekran</PresentationFormat>
  <Paragraphs>78</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Calibri</vt:lpstr>
      <vt:lpstr>Tw Cen MT</vt:lpstr>
      <vt:lpstr>Verdana</vt:lpstr>
      <vt:lpstr>Wingdings</vt:lpstr>
      <vt:lpstr>Damla</vt:lpstr>
      <vt:lpstr>FERMENTASYON TEKNOLOJİSİ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FERMENTASYON TEKNOLOJİSİ</dc:title>
  <dc:creator>Windows Kullanıcısı</dc:creator>
  <cp:lastModifiedBy>Özgür Tecer</cp:lastModifiedBy>
  <cp:revision>359</cp:revision>
  <dcterms:created xsi:type="dcterms:W3CDTF">2019-09-25T12:44:30Z</dcterms:created>
  <dcterms:modified xsi:type="dcterms:W3CDTF">2019-12-22T12:29:23Z</dcterms:modified>
</cp:coreProperties>
</file>