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9" r:id="rId3"/>
    <p:sldId id="270" r:id="rId4"/>
    <p:sldId id="279" r:id="rId5"/>
    <p:sldId id="281" r:id="rId6"/>
    <p:sldId id="271" r:id="rId7"/>
    <p:sldId id="273" r:id="rId8"/>
    <p:sldId id="274" r:id="rId9"/>
    <p:sldId id="275" r:id="rId10"/>
    <p:sldId id="278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1.03.2021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1.03.2021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1.03.2021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1.03.2021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1.03.2021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1.03.2021</a:t>
            </a:fld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1.03.2021</a:t>
            </a:fld>
            <a:endParaRPr lang="tr-TR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1.03.2021</a:t>
            </a:fld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1.03.2021</a:t>
            </a:fld>
            <a:endParaRPr lang="tr-TR" dirty="0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1.03.2021</a:t>
            </a:fld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1.03.2021</a:t>
            </a:fld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1.03.2021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an argument?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/>
              <a:t>In academic writing, an argument is usually a main idea, often called a "claim" or "thesis statement," backed up with evidence that supports the idea.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035113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dirty="0" smtClean="0"/>
              <a:t>Remember </a:t>
            </a:r>
            <a:r>
              <a:rPr lang="en-US" dirty="0"/>
              <a:t>that one of the qualities that makes for a good interpretation is that it avoids the obvious. You want to develop complex ideas, and the best way to do that is to keep your ideas flexible until </a:t>
            </a:r>
            <a:r>
              <a:rPr lang="en-US" dirty="0" smtClean="0"/>
              <a:t>you</a:t>
            </a:r>
            <a:r>
              <a:rPr lang="tr-TR" dirty="0"/>
              <a:t> </a:t>
            </a:r>
            <a:r>
              <a:rPr lang="tr-TR" dirty="0" err="1" smtClean="0"/>
              <a:t>have</a:t>
            </a:r>
            <a:r>
              <a:rPr lang="en-US" dirty="0" smtClean="0"/>
              <a:t> </a:t>
            </a:r>
            <a:r>
              <a:rPr lang="en-US" dirty="0"/>
              <a:t>considered the evidence carefully. </a:t>
            </a:r>
            <a:endParaRPr lang="tr-TR" dirty="0"/>
          </a:p>
          <a:p>
            <a:pPr marL="0" indent="0" algn="just">
              <a:buNone/>
            </a:pPr>
            <a:r>
              <a:rPr lang="en-US" dirty="0"/>
              <a:t>Above all, you </a:t>
            </a:r>
            <a:r>
              <a:rPr lang="tr-TR" dirty="0" err="1" smtClean="0"/>
              <a:t>would</a:t>
            </a:r>
            <a:r>
              <a:rPr lang="tr-TR" dirty="0" smtClean="0"/>
              <a:t> not</a:t>
            </a:r>
            <a:r>
              <a:rPr lang="en-US" dirty="0" smtClean="0"/>
              <a:t> </a:t>
            </a:r>
            <a:r>
              <a:rPr lang="en-US" dirty="0"/>
              <a:t>want to write a simplistic paper, and to avoid that, you need to be willing to challenge or expand your own thoughts. 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(</a:t>
            </a:r>
            <a:r>
              <a:rPr lang="tr-TR" dirty="0" err="1" smtClean="0"/>
              <a:t>See</a:t>
            </a:r>
            <a:r>
              <a:rPr lang="tr-TR" dirty="0" smtClean="0"/>
              <a:t> </a:t>
            </a:r>
            <a:r>
              <a:rPr lang="tr-TR" dirty="0"/>
              <a:t>https://writingcenter.unc.edu/tips-and-tools/literature-fiction</a:t>
            </a:r>
            <a:r>
              <a:rPr lang="tr-TR" dirty="0" smtClean="0"/>
              <a:t>/)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26993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When beginning to write a paper, ask yourself, "What is my point"? For example, the point of this guide is to help you become a better writer, and it</a:t>
            </a:r>
            <a:r>
              <a:rPr lang="tr-TR" dirty="0"/>
              <a:t> i</a:t>
            </a:r>
            <a:r>
              <a:rPr lang="en-US" dirty="0"/>
              <a:t>s arguing that an important step in the process of writing </a:t>
            </a:r>
            <a:r>
              <a:rPr lang="tr-TR" dirty="0"/>
              <a:t>an </a:t>
            </a:r>
            <a:r>
              <a:rPr lang="en-GB" dirty="0"/>
              <a:t>analysis</a:t>
            </a:r>
            <a:r>
              <a:rPr lang="tr-TR" dirty="0"/>
              <a:t> of a </a:t>
            </a:r>
            <a:r>
              <a:rPr lang="en-GB" dirty="0"/>
              <a:t>literary</a:t>
            </a:r>
            <a:r>
              <a:rPr lang="tr-TR" dirty="0"/>
              <a:t> </a:t>
            </a:r>
            <a:r>
              <a:rPr lang="en-GB" dirty="0"/>
              <a:t>work</a:t>
            </a:r>
            <a:r>
              <a:rPr lang="en-US" dirty="0"/>
              <a:t> is understanding the concept of argumentation. If your papers do not have a main point, they cannot be arguing for anything.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(</a:t>
            </a:r>
            <a:r>
              <a:rPr lang="tr-TR" dirty="0" err="1" smtClean="0"/>
              <a:t>See</a:t>
            </a:r>
            <a:r>
              <a:rPr lang="tr-TR" dirty="0"/>
              <a:t> https://writingcenter.unc.edu/tips-and-tools/argument</a:t>
            </a:r>
            <a:r>
              <a:rPr lang="tr-TR" dirty="0" smtClean="0"/>
              <a:t>/)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2375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en-US" dirty="0"/>
              <a:t>In writing assignments, you will always need to do more than just present</a:t>
            </a:r>
            <a:r>
              <a:rPr lang="tr-TR" dirty="0"/>
              <a:t> </a:t>
            </a:r>
            <a:r>
              <a:rPr lang="en-US" dirty="0"/>
              <a:t>information that you have </a:t>
            </a:r>
            <a:r>
              <a:rPr lang="en-GB" dirty="0"/>
              <a:t>gathered after your research</a:t>
            </a:r>
            <a:r>
              <a:rPr lang="en-US" dirty="0"/>
              <a:t>. You will need to select a point of view and provide evidence (in other words, use "argument") to shape the material and offer your interpretation of the material</a:t>
            </a:r>
            <a:r>
              <a:rPr lang="tr-TR" dirty="0"/>
              <a:t>.</a:t>
            </a:r>
            <a:r>
              <a:rPr lang="en-US" dirty="0"/>
              <a:t> 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(</a:t>
            </a:r>
            <a:r>
              <a:rPr lang="tr-TR" dirty="0" err="1" smtClean="0"/>
              <a:t>See</a:t>
            </a:r>
            <a:r>
              <a:rPr lang="tr-TR" dirty="0" smtClean="0"/>
              <a:t> https</a:t>
            </a:r>
            <a:r>
              <a:rPr lang="tr-TR" dirty="0"/>
              <a:t>://writingcenter.unc.edu/tips-and-tools/argument</a:t>
            </a:r>
            <a:r>
              <a:rPr lang="tr-TR" dirty="0" smtClean="0"/>
              <a:t>/)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82992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332656"/>
            <a:ext cx="8363272" cy="579350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3600" dirty="0"/>
              <a:t>In crafting a thesis statement, you would </a:t>
            </a:r>
            <a:r>
              <a:rPr lang="en-US" sz="3600" i="1" u="sng" dirty="0"/>
              <a:t>not</a:t>
            </a:r>
            <a:r>
              <a:rPr lang="en-US" sz="3600" i="1" dirty="0"/>
              <a:t> </a:t>
            </a:r>
            <a:r>
              <a:rPr lang="en-US" sz="3600" dirty="0"/>
              <a:t>want to make an argument of this sort: </a:t>
            </a:r>
            <a:endParaRPr lang="tr-TR" sz="3600" dirty="0"/>
          </a:p>
          <a:p>
            <a:pPr marL="0" indent="0" algn="just">
              <a:buNone/>
            </a:pPr>
            <a:endParaRPr lang="tr-TR" sz="3600" dirty="0"/>
          </a:p>
          <a:p>
            <a:pPr marL="0" indent="0" algn="just">
              <a:buNone/>
            </a:pPr>
            <a:r>
              <a:rPr lang="en-US" sz="3600" dirty="0" smtClean="0"/>
              <a:t>Shakespeare</a:t>
            </a:r>
            <a:r>
              <a:rPr lang="tr-TR" sz="3600" dirty="0" smtClean="0"/>
              <a:t>’</a:t>
            </a:r>
            <a:r>
              <a:rPr lang="en-US" sz="3600" dirty="0" smtClean="0"/>
              <a:t>s </a:t>
            </a:r>
            <a:r>
              <a:rPr lang="en-US" sz="3600" i="1" dirty="0"/>
              <a:t>Hamlet</a:t>
            </a:r>
            <a:r>
              <a:rPr lang="en-US" sz="3600" dirty="0"/>
              <a:t> is a play about a young man who seeks revenge. </a:t>
            </a:r>
            <a:endParaRPr lang="tr-TR" sz="3600" dirty="0"/>
          </a:p>
          <a:p>
            <a:pPr marL="0" indent="0" algn="just">
              <a:buNone/>
            </a:pPr>
            <a:endParaRPr lang="tr-TR" sz="3600" dirty="0"/>
          </a:p>
          <a:p>
            <a:pPr marL="0" indent="0" algn="just">
              <a:buNone/>
            </a:pPr>
            <a:r>
              <a:rPr lang="en-US" sz="3600" dirty="0"/>
              <a:t>That </a:t>
            </a:r>
            <a:r>
              <a:rPr lang="en-US" sz="3600" dirty="0" err="1" smtClean="0"/>
              <a:t>doesn</a:t>
            </a:r>
            <a:r>
              <a:rPr lang="tr-TR" sz="3600" dirty="0" smtClean="0"/>
              <a:t>’</a:t>
            </a:r>
            <a:r>
              <a:rPr lang="en-US" sz="3600" dirty="0" smtClean="0"/>
              <a:t>t </a:t>
            </a:r>
            <a:r>
              <a:rPr lang="en-US" sz="3600" i="1" dirty="0"/>
              <a:t>say </a:t>
            </a:r>
            <a:r>
              <a:rPr lang="en-US" sz="3600" dirty="0" smtClean="0"/>
              <a:t>anything–it</a:t>
            </a:r>
            <a:r>
              <a:rPr lang="tr-TR" sz="3600" dirty="0" smtClean="0"/>
              <a:t>’</a:t>
            </a:r>
            <a:r>
              <a:rPr lang="en-US" sz="3600" dirty="0" smtClean="0"/>
              <a:t>s </a:t>
            </a:r>
            <a:r>
              <a:rPr lang="en-US" sz="3600" dirty="0"/>
              <a:t>basically just a summary and is hardly debatable. 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171374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err="1" smtClean="0"/>
              <a:t>Below</a:t>
            </a:r>
            <a:r>
              <a:rPr lang="tr-TR" dirty="0" smtClean="0"/>
              <a:t> is an </a:t>
            </a:r>
            <a:r>
              <a:rPr lang="tr-TR" dirty="0" err="1" smtClean="0"/>
              <a:t>example</a:t>
            </a:r>
            <a:r>
              <a:rPr lang="tr-TR" dirty="0" smtClean="0"/>
              <a:t> of an </a:t>
            </a:r>
            <a:r>
              <a:rPr lang="tr-TR" dirty="0" err="1" smtClean="0"/>
              <a:t>acceptable</a:t>
            </a:r>
            <a:r>
              <a:rPr lang="tr-TR" dirty="0" smtClean="0"/>
              <a:t> </a:t>
            </a:r>
            <a:r>
              <a:rPr lang="tr-TR" dirty="0" err="1" smtClean="0"/>
              <a:t>thesis</a:t>
            </a:r>
            <a:r>
              <a:rPr lang="tr-TR" dirty="0" smtClean="0"/>
              <a:t> </a:t>
            </a:r>
            <a:r>
              <a:rPr lang="tr-TR" dirty="0" err="1" smtClean="0"/>
              <a:t>statement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offers</a:t>
            </a:r>
            <a:r>
              <a:rPr lang="tr-TR" dirty="0" smtClean="0"/>
              <a:t> 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claim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encourages</a:t>
            </a:r>
            <a:r>
              <a:rPr lang="tr-TR" dirty="0" smtClean="0"/>
              <a:t> </a:t>
            </a:r>
            <a:r>
              <a:rPr lang="tr-TR" dirty="0" smtClean="0"/>
              <a:t>a </a:t>
            </a:r>
            <a:r>
              <a:rPr lang="tr-TR" dirty="0" err="1" smtClean="0"/>
              <a:t>thorough</a:t>
            </a:r>
            <a:r>
              <a:rPr lang="tr-TR" dirty="0" smtClean="0"/>
              <a:t> </a:t>
            </a:r>
            <a:r>
              <a:rPr lang="tr-TR" dirty="0" err="1" smtClean="0"/>
              <a:t>examination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specific</a:t>
            </a:r>
            <a:r>
              <a:rPr lang="tr-TR" dirty="0" smtClean="0"/>
              <a:t> </a:t>
            </a:r>
            <a:r>
              <a:rPr lang="tr-TR" dirty="0" err="1" smtClean="0"/>
              <a:t>references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play</a:t>
            </a:r>
            <a:r>
              <a:rPr lang="tr-TR" dirty="0" smtClean="0"/>
              <a:t>:</a:t>
            </a:r>
          </a:p>
          <a:p>
            <a:pPr marL="0" indent="0" algn="just">
              <a:buNone/>
            </a:pPr>
            <a:r>
              <a:rPr lang="en-US" dirty="0" smtClean="0"/>
              <a:t>The </a:t>
            </a:r>
            <a:r>
              <a:rPr lang="en-US" dirty="0"/>
              <a:t>repeated guise of madness in Shakespeare's </a:t>
            </a:r>
            <a:r>
              <a:rPr lang="en-US" i="1" dirty="0"/>
              <a:t>Hamlet</a:t>
            </a:r>
            <a:r>
              <a:rPr lang="en-US" dirty="0"/>
              <a:t> demonstrates a departure from </a:t>
            </a:r>
            <a:r>
              <a:rPr lang="en-US" dirty="0" smtClean="0"/>
              <a:t>norms</a:t>
            </a:r>
            <a:r>
              <a:rPr lang="tr-TR" dirty="0" smtClean="0"/>
              <a:t>, </a:t>
            </a:r>
            <a:r>
              <a:rPr lang="tr-TR" dirty="0" err="1" smtClean="0"/>
              <a:t>and</a:t>
            </a:r>
            <a:r>
              <a:rPr lang="tr-TR" dirty="0" smtClean="0"/>
              <a:t> in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way</a:t>
            </a:r>
            <a:r>
              <a:rPr lang="en-US" dirty="0" smtClean="0"/>
              <a:t> </a:t>
            </a:r>
            <a:r>
              <a:rPr lang="en-US" dirty="0"/>
              <a:t>creates freedom from social and political restrictions.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926245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Critical </a:t>
            </a:r>
            <a:r>
              <a:rPr lang="en-GB" dirty="0"/>
              <a:t>reading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70912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When you read, ask yourself the following questions: </a:t>
            </a:r>
          </a:p>
          <a:p>
            <a:r>
              <a:rPr lang="en-US" dirty="0"/>
              <a:t>What is the author trying to prove? </a:t>
            </a:r>
          </a:p>
          <a:p>
            <a:r>
              <a:rPr lang="en-US" dirty="0"/>
              <a:t>What is the author assuming I will agree with?</a:t>
            </a:r>
          </a:p>
          <a:p>
            <a:r>
              <a:rPr lang="en-US" dirty="0"/>
              <a:t>Do I agree with the author? </a:t>
            </a:r>
          </a:p>
          <a:p>
            <a:r>
              <a:rPr lang="en-US" dirty="0"/>
              <a:t>Does the author adequately defend </a:t>
            </a:r>
            <a:r>
              <a:rPr lang="en-US" dirty="0" smtClean="0"/>
              <a:t>her</a:t>
            </a:r>
            <a:r>
              <a:rPr lang="tr-TR" dirty="0" smtClean="0"/>
              <a:t>/his</a:t>
            </a:r>
            <a:r>
              <a:rPr lang="en-US" dirty="0" smtClean="0"/>
              <a:t> </a:t>
            </a:r>
            <a:r>
              <a:rPr lang="en-US" dirty="0"/>
              <a:t>argument? What kind of proof does </a:t>
            </a:r>
            <a:r>
              <a:rPr lang="en-US" dirty="0" smtClean="0"/>
              <a:t>s</a:t>
            </a:r>
            <a:r>
              <a:rPr lang="tr-TR" dirty="0" smtClean="0"/>
              <a:t>/</a:t>
            </a:r>
            <a:r>
              <a:rPr lang="en-US" dirty="0" smtClean="0"/>
              <a:t>he </a:t>
            </a:r>
            <a:r>
              <a:rPr lang="en-US" dirty="0"/>
              <a:t>use</a:t>
            </a:r>
            <a:r>
              <a:rPr lang="en-US" dirty="0" smtClean="0"/>
              <a:t>?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(</a:t>
            </a:r>
            <a:r>
              <a:rPr lang="tr-TR" dirty="0" err="1" smtClean="0"/>
              <a:t>See</a:t>
            </a:r>
            <a:r>
              <a:rPr lang="tr-TR" dirty="0"/>
              <a:t> https://teachingenglishlanguagearts.com/writing-convincing-arguments</a:t>
            </a:r>
            <a:r>
              <a:rPr lang="tr-TR" dirty="0" smtClean="0"/>
              <a:t>/)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08879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116632"/>
            <a:ext cx="8507288" cy="6009531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en-US" sz="11200" dirty="0" smtClean="0"/>
              <a:t>Here</a:t>
            </a:r>
            <a:r>
              <a:rPr lang="tr-TR" sz="11200" dirty="0" smtClean="0"/>
              <a:t>’</a:t>
            </a:r>
            <a:r>
              <a:rPr lang="en-US" sz="11200" dirty="0" smtClean="0"/>
              <a:t>s </a:t>
            </a:r>
            <a:r>
              <a:rPr lang="tr-TR" sz="11200" dirty="0" smtClean="0"/>
              <a:t>a </a:t>
            </a:r>
            <a:r>
              <a:rPr lang="en-US" sz="11200" dirty="0" smtClean="0"/>
              <a:t>very </a:t>
            </a:r>
            <a:r>
              <a:rPr lang="en-US" sz="11200" dirty="0"/>
              <a:t>useful list of questions to ask of every text you read: </a:t>
            </a:r>
            <a:endParaRPr lang="tr-TR" sz="11200" dirty="0"/>
          </a:p>
          <a:p>
            <a:pPr algn="just"/>
            <a:endParaRPr lang="en-US" sz="11200" dirty="0"/>
          </a:p>
          <a:p>
            <a:pPr algn="just"/>
            <a:r>
              <a:rPr lang="en-US" sz="11200" dirty="0"/>
              <a:t>Who is the </a:t>
            </a:r>
            <a:r>
              <a:rPr lang="en-US" sz="11200" dirty="0" smtClean="0"/>
              <a:t>text</a:t>
            </a:r>
            <a:r>
              <a:rPr lang="tr-TR" sz="11200" dirty="0" smtClean="0"/>
              <a:t>’</a:t>
            </a:r>
            <a:r>
              <a:rPr lang="en-US" sz="11200" dirty="0" smtClean="0"/>
              <a:t>s </a:t>
            </a:r>
            <a:r>
              <a:rPr lang="en-US" sz="11200" dirty="0"/>
              <a:t>author, and what is important to know about him or her? </a:t>
            </a:r>
          </a:p>
          <a:p>
            <a:pPr algn="just"/>
            <a:endParaRPr lang="tr-TR" sz="11200" dirty="0"/>
          </a:p>
          <a:p>
            <a:pPr algn="just"/>
            <a:r>
              <a:rPr lang="en-US" sz="11200" dirty="0"/>
              <a:t>For whom is the author writing, and why? How would you describe the </a:t>
            </a:r>
            <a:r>
              <a:rPr lang="en-US" sz="11200" dirty="0" smtClean="0"/>
              <a:t>text</a:t>
            </a:r>
            <a:r>
              <a:rPr lang="tr-TR" sz="11200" dirty="0" smtClean="0"/>
              <a:t>’</a:t>
            </a:r>
            <a:r>
              <a:rPr lang="en-US" sz="11200" dirty="0" smtClean="0"/>
              <a:t>s </a:t>
            </a:r>
            <a:r>
              <a:rPr lang="en-US" sz="11200" dirty="0"/>
              <a:t>audience? </a:t>
            </a:r>
          </a:p>
          <a:p>
            <a:pPr algn="just"/>
            <a:endParaRPr lang="tr-TR" sz="11200" dirty="0"/>
          </a:p>
          <a:p>
            <a:pPr algn="just"/>
            <a:r>
              <a:rPr lang="en-US" sz="11200" dirty="0"/>
              <a:t>How does the </a:t>
            </a:r>
            <a:r>
              <a:rPr lang="en-US" sz="11200" i="1" dirty="0"/>
              <a:t>genre </a:t>
            </a:r>
            <a:r>
              <a:rPr lang="en-US" sz="11200" dirty="0"/>
              <a:t>of your text (poetry, novel, play, etc.) actually work? </a:t>
            </a:r>
            <a:r>
              <a:rPr lang="en-US" sz="11200" dirty="0" smtClean="0"/>
              <a:t>What </a:t>
            </a:r>
            <a:r>
              <a:rPr lang="en-US" sz="11200" i="1" dirty="0"/>
              <a:t>conventions </a:t>
            </a:r>
            <a:r>
              <a:rPr lang="en-US" sz="11200" dirty="0"/>
              <a:t>(traditional and widely accepted ways of conveying information) does the </a:t>
            </a:r>
            <a:r>
              <a:rPr lang="en-US" sz="11200" dirty="0" smtClean="0"/>
              <a:t>genre</a:t>
            </a:r>
            <a:r>
              <a:rPr lang="tr-TR" sz="11200" dirty="0" smtClean="0"/>
              <a:t> of </a:t>
            </a:r>
            <a:r>
              <a:rPr lang="tr-TR" sz="11200" dirty="0" err="1" smtClean="0"/>
              <a:t>your</a:t>
            </a:r>
            <a:r>
              <a:rPr lang="tr-TR" sz="11200" dirty="0" smtClean="0"/>
              <a:t> </a:t>
            </a:r>
            <a:r>
              <a:rPr lang="tr-TR" sz="11200" dirty="0" err="1" smtClean="0"/>
              <a:t>text</a:t>
            </a:r>
            <a:r>
              <a:rPr lang="en-US" sz="11200" dirty="0" smtClean="0"/>
              <a:t> use? </a:t>
            </a:r>
            <a:endParaRPr lang="en-US" sz="11200" dirty="0"/>
          </a:p>
          <a:p>
            <a:endParaRPr lang="tr-TR" sz="11200" dirty="0"/>
          </a:p>
          <a:p>
            <a:pPr marL="0" indent="0">
              <a:buNone/>
            </a:pPr>
            <a:endParaRPr lang="tr-TR" sz="9800" dirty="0"/>
          </a:p>
        </p:txBody>
      </p:sp>
    </p:spTree>
    <p:extLst>
      <p:ext uri="{BB962C8B-B14F-4D97-AF65-F5344CB8AC3E}">
        <p14:creationId xmlns:p14="http://schemas.microsoft.com/office/powerpoint/2010/main" val="21162329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836712"/>
            <a:ext cx="8435280" cy="5445224"/>
          </a:xfrm>
        </p:spPr>
        <p:txBody>
          <a:bodyPr>
            <a:normAutofit fontScale="70000" lnSpcReduction="20000"/>
          </a:bodyPr>
          <a:lstStyle/>
          <a:p>
            <a:pPr algn="just"/>
            <a:endParaRPr lang="tr-TR" sz="11200" dirty="0"/>
          </a:p>
          <a:p>
            <a:pPr algn="just"/>
            <a:r>
              <a:rPr lang="en-US" sz="5100" dirty="0"/>
              <a:t>What is the historical context in which </a:t>
            </a:r>
            <a:r>
              <a:rPr lang="tr-TR" sz="5100" dirty="0" err="1" smtClean="0"/>
              <a:t>the</a:t>
            </a:r>
            <a:r>
              <a:rPr lang="tr-TR" sz="5100" dirty="0" smtClean="0"/>
              <a:t> </a:t>
            </a:r>
            <a:r>
              <a:rPr lang="en-US" sz="5100" dirty="0" smtClean="0"/>
              <a:t>text </a:t>
            </a:r>
            <a:r>
              <a:rPr lang="en-US" sz="5100" dirty="0"/>
              <a:t>was written? How does this text engage with</a:t>
            </a:r>
            <a:r>
              <a:rPr lang="tr-TR" sz="5100" dirty="0"/>
              <a:t> </a:t>
            </a:r>
            <a:r>
              <a:rPr lang="en-US" sz="5100" dirty="0"/>
              <a:t>the intellectual, social, and political climate of its time? </a:t>
            </a:r>
          </a:p>
          <a:p>
            <a:pPr algn="just"/>
            <a:r>
              <a:rPr lang="en-US" sz="5100" dirty="0" smtClean="0"/>
              <a:t>How </a:t>
            </a:r>
            <a:r>
              <a:rPr lang="en-US" sz="5100" dirty="0"/>
              <a:t>does </a:t>
            </a:r>
            <a:r>
              <a:rPr lang="tr-TR" sz="5100" dirty="0" err="1" smtClean="0"/>
              <a:t>the</a:t>
            </a:r>
            <a:r>
              <a:rPr lang="en-US" sz="5100" dirty="0" smtClean="0"/>
              <a:t> </a:t>
            </a:r>
            <a:r>
              <a:rPr lang="tr-TR" sz="5100" dirty="0" err="1" smtClean="0"/>
              <a:t>literary</a:t>
            </a:r>
            <a:r>
              <a:rPr lang="tr-TR" sz="5100" dirty="0" smtClean="0"/>
              <a:t> </a:t>
            </a:r>
            <a:r>
              <a:rPr lang="tr-TR" sz="5100" dirty="0" err="1" smtClean="0"/>
              <a:t>work</a:t>
            </a:r>
            <a:r>
              <a:rPr lang="tr-TR" sz="5100" dirty="0" smtClean="0"/>
              <a:t> </a:t>
            </a:r>
            <a:r>
              <a:rPr lang="tr-TR" sz="5100" dirty="0" err="1" smtClean="0"/>
              <a:t>that</a:t>
            </a:r>
            <a:r>
              <a:rPr lang="tr-TR" sz="5100" dirty="0" smtClean="0"/>
              <a:t> </a:t>
            </a:r>
            <a:r>
              <a:rPr lang="tr-TR" sz="5100" dirty="0" err="1" smtClean="0"/>
              <a:t>you</a:t>
            </a:r>
            <a:r>
              <a:rPr lang="tr-TR" sz="5100" dirty="0" smtClean="0"/>
              <a:t> </a:t>
            </a:r>
            <a:r>
              <a:rPr lang="tr-TR" sz="5100" dirty="0" err="1" smtClean="0"/>
              <a:t>study</a:t>
            </a:r>
            <a:r>
              <a:rPr lang="en-US" sz="5100" dirty="0" smtClean="0"/>
              <a:t> </a:t>
            </a:r>
            <a:r>
              <a:rPr lang="en-US" sz="5100" dirty="0"/>
              <a:t>challenge or agree with other texts? What, in other words, are its </a:t>
            </a:r>
            <a:r>
              <a:rPr lang="en-US" sz="5100" i="1" dirty="0" err="1"/>
              <a:t>intertextual</a:t>
            </a:r>
            <a:r>
              <a:rPr lang="en-US" sz="5100" i="1" dirty="0"/>
              <a:t> </a:t>
            </a:r>
            <a:r>
              <a:rPr lang="en-US" sz="5100" dirty="0"/>
              <a:t>characteristics? </a:t>
            </a:r>
          </a:p>
          <a:p>
            <a:pPr marL="0" indent="0" algn="just">
              <a:buNone/>
            </a:pPr>
            <a:endParaRPr lang="tr-TR" sz="11200" dirty="0"/>
          </a:p>
          <a:p>
            <a:pPr algn="just"/>
            <a:endParaRPr lang="tr-TR" sz="11200" dirty="0"/>
          </a:p>
          <a:p>
            <a:endParaRPr lang="tr-TR" sz="9600" dirty="0"/>
          </a:p>
        </p:txBody>
      </p:sp>
    </p:spTree>
    <p:extLst>
      <p:ext uri="{BB962C8B-B14F-4D97-AF65-F5344CB8AC3E}">
        <p14:creationId xmlns:p14="http://schemas.microsoft.com/office/powerpoint/2010/main" val="38863123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404664"/>
            <a:ext cx="8784976" cy="6336704"/>
          </a:xfrm>
        </p:spPr>
        <p:txBody>
          <a:bodyPr>
            <a:normAutofit fontScale="85000" lnSpcReduction="20000"/>
          </a:bodyPr>
          <a:lstStyle/>
          <a:p>
            <a:pPr algn="just"/>
            <a:endParaRPr lang="tr-TR" sz="4000" dirty="0"/>
          </a:p>
          <a:p>
            <a:pPr algn="just"/>
            <a:r>
              <a:rPr lang="en-US" sz="4000" dirty="0"/>
              <a:t>What key terms, images and concepts has the author chosen to highlight in </a:t>
            </a:r>
            <a:r>
              <a:rPr lang="tr-TR" sz="4000" dirty="0" err="1" smtClean="0"/>
              <a:t>the</a:t>
            </a:r>
            <a:r>
              <a:rPr lang="en-US" sz="4000" dirty="0" smtClean="0"/>
              <a:t> </a:t>
            </a:r>
            <a:r>
              <a:rPr lang="en-US" sz="4000" dirty="0"/>
              <a:t>text? Where in the piece do you encounter these terms, and are their patterns to their use? </a:t>
            </a:r>
          </a:p>
          <a:p>
            <a:pPr algn="just"/>
            <a:endParaRPr lang="tr-TR" sz="4000" dirty="0"/>
          </a:p>
          <a:p>
            <a:pPr algn="just"/>
            <a:r>
              <a:rPr lang="en-US" sz="4000" dirty="0"/>
              <a:t>Are there any terms or phrases that seem historically specific? </a:t>
            </a:r>
          </a:p>
          <a:p>
            <a:pPr marL="0" indent="0" algn="just">
              <a:buNone/>
            </a:pPr>
            <a:endParaRPr lang="tr-TR" sz="4000" dirty="0"/>
          </a:p>
          <a:p>
            <a:pPr algn="just"/>
            <a:r>
              <a:rPr lang="en-US" sz="4000" dirty="0"/>
              <a:t>What claims (about people, the world, history, science, life, death, etc.) are made in </a:t>
            </a:r>
            <a:r>
              <a:rPr lang="en-US" sz="4000" dirty="0" err="1" smtClean="0"/>
              <a:t>th</a:t>
            </a:r>
            <a:r>
              <a:rPr lang="tr-TR" sz="4000" dirty="0" smtClean="0"/>
              <a:t>e</a:t>
            </a:r>
            <a:r>
              <a:rPr lang="en-US" sz="4000" dirty="0" smtClean="0"/>
              <a:t> </a:t>
            </a:r>
            <a:r>
              <a:rPr lang="en-US" sz="4000" dirty="0"/>
              <a:t>text? Which claims are the most important? Are they supported?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0880103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1008</TotalTime>
  <Words>643</Words>
  <Application>Microsoft Office PowerPoint</Application>
  <PresentationFormat>Ekran Gösterisi (4:3)</PresentationFormat>
  <Paragraphs>41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Arial</vt:lpstr>
      <vt:lpstr>Calibri</vt:lpstr>
      <vt:lpstr>Ofis Teması</vt:lpstr>
      <vt:lpstr>What is an argument?</vt:lpstr>
      <vt:lpstr>PowerPoint Sunusu</vt:lpstr>
      <vt:lpstr>PowerPoint Sunusu</vt:lpstr>
      <vt:lpstr>PowerPoint Sunusu</vt:lpstr>
      <vt:lpstr>PowerPoint Sunusu</vt:lpstr>
      <vt:lpstr>Critical reading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CRITICAL AND ANALYTICAL THINKING</dc:title>
  <dc:creator>Hp</dc:creator>
  <cp:lastModifiedBy>xx</cp:lastModifiedBy>
  <cp:revision>29</cp:revision>
  <dcterms:created xsi:type="dcterms:W3CDTF">2017-09-28T23:10:40Z</dcterms:created>
  <dcterms:modified xsi:type="dcterms:W3CDTF">2021-03-01T10:34:22Z</dcterms:modified>
</cp:coreProperties>
</file>