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2" r:id="rId14"/>
    <p:sldId id="270" r:id="rId15"/>
    <p:sldId id="271" r:id="rId16"/>
    <p:sldId id="285" r:id="rId17"/>
    <p:sldId id="273" r:id="rId18"/>
    <p:sldId id="274" r:id="rId19"/>
    <p:sldId id="275" r:id="rId20"/>
    <p:sldId id="276" r:id="rId21"/>
    <p:sldId id="277" r:id="rId22"/>
    <p:sldId id="279" r:id="rId23"/>
    <p:sldId id="280" r:id="rId24"/>
    <p:sldId id="281" r:id="rId25"/>
    <p:sldId id="282" r:id="rId26"/>
    <p:sldId id="283" r:id="rId27"/>
    <p:sldId id="286" r:id="rId28"/>
    <p:sldId id="287" r:id="rId29"/>
    <p:sldId id="288" r:id="rId30"/>
    <p:sldId id="289" r:id="rId31"/>
    <p:sldId id="290" r:id="rId3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Alt Başlık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Veri Yer Tutucusu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7" name="Altbilgi Yer Tutucusu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Dikdörtgen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Dikdörtgen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Dikdörtgen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üz Bağlayıcı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Düz Bağlayıcı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Dikdörtgen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ayt Numarası Yer Tutucus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İçerik Yer Tutucusu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Altbilgi Yer Tutucusu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Dikdörtgen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Düz Bağlayıcı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Düz Bağlayıcı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Düz Bağlayıcı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Dikdörtgen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Düz Bağlayıcı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İçerik Yer Tutucusu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İçerik Yer Tutucusu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Metin Yer Tutucusu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Metin Yer Tutucusu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Veri Yer Tutucusu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Düz Bağlayıcı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Dikdörtgen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Düz Bağlayıcı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İçerik Yer Tutucusu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Veri Yer Tutucusu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22" name="Slayt Numarası Yer Tutucus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23" name="Altbilgi Yer Tutucusu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Düz Bağlayıcı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Dikdörtgen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üz Bağlayıcı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Düz Bağlayıcı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Düz Bağlayıcı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Veri Yer Tutucusu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18" name="Slayt Numarası Yer Tutucus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  <p:sp>
        <p:nvSpPr>
          <p:cNvPr id="21" name="Altbilgi Yer Tutucusu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üz Bağlayıcı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Başlık Yer Tutucus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Metin Yer Tutucus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Veri Yer Tutucusu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408E59A7-14E8-402D-A101-3555AD300CC2}" type="datetimeFigureOut">
              <a:rPr lang="tr-TR" smtClean="0"/>
              <a:t>23.6.2021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Düz Bağlayıcı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Düz Bağlayıcı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Dikdörtgen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üz Bağlayıcı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ayt Numarası Yer Tutucus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5384F99-185A-4DCB-9933-0F4E8D1503F2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r"/>
            <a: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TUR170</a:t>
            </a:r>
            <a:br>
              <a:rPr lang="tr-T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Türkiye Türkçesi Biçim Bilgisi</a:t>
            </a:r>
            <a:endParaRPr lang="tr-T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lt Başlık 3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Perşembe: 15:30 / Cuma : 14:00</a:t>
            </a:r>
          </a:p>
          <a:p>
            <a:r>
              <a:rPr lang="tr-TR" sz="16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tr-T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Paşa YAVUZARSLAN</a:t>
            </a:r>
            <a:endParaRPr lang="tr-TR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2600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(14) Ulaç /Zarf-fiil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[Ali’nin bir gece yarısı uyanıp] onu yatağında bulamaması ile başladı her şey.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[Tanıyınca] hayran olunacak biriydi.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[Ayrılmadan] bir anı fotoğrafı çektirdi.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[Ali eve geldiğinde] annesi yemek yapıyordu.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38261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Eylemsilerin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Adsal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Özellikleri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Çokluk kategorisini alıp almama.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(15) İsim-fiil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[İnşaata girmek]  tehlikelidir.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[Buraya sık sık gelmelerin]  artık onu rahatsız ediyor.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[Horoz ötüşleriyle]  uyandım.</a:t>
            </a:r>
          </a:p>
          <a:p>
            <a:pPr marL="0" indent="0">
              <a:buNone/>
            </a:pPr>
            <a:r>
              <a:rPr lang="tr-TR" dirty="0"/>
              <a:t>	</a:t>
            </a:r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421808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16) Ortaç/Sıfat-fiil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[Kalbimiz  ne kadar beklenmeyen]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şeylerle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doludur.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[Tecrübe görmüş]  kişiler aldanmaz.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54340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(20) Ulaç / Zarf-fiil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Güneş batıp akşam olunca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bütün hayvanlar yuvasına çekilmiş.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Bütün gördüklerimi hesaba katarak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söylüyorum.</a:t>
            </a:r>
          </a:p>
          <a:p>
            <a:pPr marL="0" indent="0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250027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İyelik biçimbirimlerini alıp almama durumu.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(21) İsim-fiil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Benim eve gitmem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 saati bulur.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Çocuğun oynayışına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hayran hayran bakıyor.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Ben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Ayşe’nin bu iç yüzünden üzüleceğin</a:t>
            </a:r>
            <a:r>
              <a:rPr lang="tr-TR" dirty="0" smtClean="0">
                <a:latin typeface="Times New Roman"/>
                <a:cs typeface="Times New Roman"/>
              </a:rPr>
              <a:t>]-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düşünmüyorum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3883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(22) Ortaç/Sıfat-fiil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Zili bozulan</a:t>
            </a:r>
            <a:r>
              <a:rPr lang="tr-TR" dirty="0" smtClean="0">
                <a:latin typeface="Times New Roman"/>
                <a:cs typeface="Times New Roman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sokak kapısı ağır bir tokmakla vuruluyor.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b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Ali’nin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vereceği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 online gerçekleşecekmiş.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Temizleyecekleri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 çok kirliymiş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764320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(23) Ulaç / Zarf-fiil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[Fırsat buldukça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seyahat ediyoruz.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Buraya geleli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iki hafta oldu.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65153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 Durum biçimbirimlerini alıp almama durumu.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(24) İsim-fiil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a. </a:t>
            </a:r>
            <a:r>
              <a:rPr lang="tr-TR" dirty="0">
                <a:latin typeface="Times New Roman"/>
                <a:cs typeface="Times New Roman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Yabancı dil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öğrenmek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kolay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değildir.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Bunu anlayışla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karşılamanız</a:t>
            </a:r>
            <a:r>
              <a:rPr lang="tr-TR" dirty="0">
                <a:latin typeface="Times New Roman"/>
                <a:cs typeface="Times New Roman"/>
              </a:rPr>
              <a:t> ]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gerekiyor.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Eski coşkusundan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kalmadığını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görüyordum.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8306387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(25) Ortaç/Sıfat-fiil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Bahçesinde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güller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bulunan</a:t>
            </a:r>
            <a:r>
              <a:rPr lang="tr-TR" dirty="0">
                <a:latin typeface="Times New Roman"/>
                <a:cs typeface="Times New Roman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evi herkes tercih eder.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Ali’nin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yarın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vereceği</a:t>
            </a:r>
            <a:r>
              <a:rPr lang="tr-TR" dirty="0" smtClean="0">
                <a:latin typeface="Times New Roman"/>
                <a:cs typeface="Times New Roman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konferans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online gerçekleşecekmiş.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dirty="0" smtClean="0">
                <a:latin typeface="Times New Roman"/>
                <a:cs typeface="Times New Roman"/>
              </a:rPr>
              <a:t>[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Yazdığı</a:t>
            </a:r>
            <a:r>
              <a:rPr lang="tr-TR" dirty="0" smtClean="0">
                <a:latin typeface="Times New Roman"/>
                <a:cs typeface="Times New Roman"/>
              </a:rPr>
              <a:t> </a:t>
            </a:r>
            <a:r>
              <a:rPr lang="tr-TR" dirty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kitabı herkes okuyor.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74183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(26) Ulaç / Zarf-fiil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[Sen eve gelir gelmez] ben çıkarım.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Çocuklar [anneleri görmeden] dışarı çıktılar.</a:t>
            </a:r>
          </a:p>
          <a:p>
            <a:pPr marL="0" indent="0" algn="just">
              <a:buNone/>
            </a:pP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(27)	Ben [sen gelince] -ye kadar beklerim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2863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Eylemsiler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(1)	a. Ali, Ayşe’nin kitabı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okuduğunu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biliyor.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Ali, Ayşe’nin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kitabı biliyor.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	a. Öğretmenler, her öğrencinin sınavı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kazanacağına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inanıyor.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Öğretmenler, her öğrencinin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kazanacağı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sınavı biliyor.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65943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Eylemsilerin Yapısal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(28) a. [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Gerçeğ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in anlatılma –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iyi olmadı.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[Ali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bu sorunu çözebil –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eceğ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+in]-i düşünmüştüm.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(28a)’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daki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ve (28b)’deki 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adlaştırma birimleri, yapısal uyum sergilemektedir.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22841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363272" cy="5997280"/>
          </a:xfrm>
        </p:spPr>
        <p:txBody>
          <a:bodyPr>
            <a:normAutofit lnSpcReduction="10000"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DXk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(29a)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’da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dXk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adlaştırıcısı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uyum işaretlerken (29b)’de –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dık+iyelik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biçimbirimi+durum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belirteç yapısı ürettiği için yapısal uyum gerçekleşmemektedir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(29) 	a. [Siz + in eve var -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]-ı bilmiyordum.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[Siz/*sizin eve var –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dığ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ınız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da]  çok geç olmuştu.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adlaştırıcısı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gelecek referansına sahip olabilir. 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(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a. 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ilacı al, [baş ağrısına iyi geldiğin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]-i göreceksin.</a:t>
            </a:r>
          </a:p>
          <a:p>
            <a:pPr marL="0" indent="0" algn="just">
              <a:buNone/>
            </a:pP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dXk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adlaştırıcısı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görünüş kategorisi işaretleyebilir.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 (31) [ Senin bizimle gel -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ecek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ol-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un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]-a sevindim.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299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Zamansal okuma yoktur.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Uyum vardır.</a:t>
            </a:r>
          </a:p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(32)	a. [ Ali’nin tatile gitmesi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ailesini mutlu etti.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[ Bizi sevindiren onun hızla iyileşmesi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ydi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1726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biçimbirimin olduğu yapılarda uyum gerçekleşmemektedir.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(33)	a. </a:t>
            </a:r>
            <a:r>
              <a:rPr lang="tr-TR" dirty="0" smtClean="0">
                <a:latin typeface="Times New Roman"/>
                <a:cs typeface="Times New Roman"/>
              </a:rPr>
              <a:t>[__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 okumak</a:t>
            </a:r>
            <a:r>
              <a:rPr lang="tr-TR" dirty="0" smtClean="0">
                <a:latin typeface="Times New Roman"/>
                <a:cs typeface="Times New Roman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zihni kibarlaştırır.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dirty="0" smtClean="0">
                <a:latin typeface="Times New Roman"/>
                <a:cs typeface="Times New Roman"/>
              </a:rPr>
              <a:t>[__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 okumayı</a:t>
            </a:r>
            <a:r>
              <a:rPr lang="tr-TR" dirty="0">
                <a:latin typeface="Times New Roman"/>
                <a:cs typeface="Times New Roman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severim.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c. </a:t>
            </a:r>
            <a:r>
              <a:rPr lang="tr-TR" dirty="0" smtClean="0">
                <a:latin typeface="Times New Roman"/>
                <a:cs typeface="Times New Roman"/>
              </a:rPr>
              <a:t>[__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Kitap okumaktan</a:t>
            </a:r>
            <a:r>
              <a:rPr lang="tr-TR" dirty="0">
                <a:latin typeface="Times New Roman"/>
                <a:cs typeface="Times New Roman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çok zevk alırım.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75922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Xş</a:t>
            </a:r>
            <a:endParaRPr lang="tr-TR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Zamansal okuma yoktur. 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Uyum vardır.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(35) Beni zamanında uyarmayışına çok şaşırmıştım.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51390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Ulaç / Zarf-fiil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 yapılarda uyum yoktur.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(36)	a. Hırsızlar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kapıyı kırıp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içeri girmişler.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Ali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müzik dinleyerek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rahatlar.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(37)	a. [ Ayşe eve erken dönünce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çocuklar çok sevindi.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Ben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sen gelinceye kadar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beklerim.</a:t>
            </a:r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086406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Ortaç/Sıfat-fiil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229600" cy="4525963"/>
          </a:xfrm>
        </p:spPr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Adları niteleyen yapılar.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(38) a. [ Üst katımızda oturan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komşumuz ünlü bir yazar.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Sen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onun en çok satan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romanını okudun mu?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Ama bazı ortaç biçimbirimlerinde hem niteleme hem de uyum gerçekleşmektedir.</a:t>
            </a: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(39) [ Ali-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yeni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yaz-dığ+ı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roman çok satıyor.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14934492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Eylemsi ve </a:t>
            </a:r>
            <a:r>
              <a:rPr lang="tr-TR" sz="2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Sözlüksel</a:t>
            </a:r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Birim Farklılığı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Eylemsi biçimbirimlerini alan yapılar kalıplaşarak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hâline gelmişse belirtme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durumu atayamazlar, oysa eylemsiler belirtme durumu atayabilir (Turan, 2012: 184).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* Yanımıza bir miktar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çikolatayı yiyecek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aldık.</a:t>
            </a:r>
          </a:p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Anne, çocuğun çikolata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 yiyeceğ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 biliyordu.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Anne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çocuğun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çikolata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 yeme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sini istedi.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Anne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çocuğun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çikolata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yı yediğ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ini gördü.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864343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Eylemsi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biçimbirimlerini alan yapılar kalıplaşarak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hâline gelmişse çatı biçimbirimlerini alamazlar, oysa eylemsiler bu biçimbirimleri alabilir (Turan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2012: 184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Bu konuda çok farklı gör-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üşler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var.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Ali’nin bu saatte parkta gör-</a:t>
            </a:r>
            <a:r>
              <a:rPr lang="tr-TR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-üşü şaşırtıcı.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8202173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908720"/>
            <a:ext cx="8291264" cy="5565232"/>
          </a:xfrm>
        </p:spPr>
        <p:txBody>
          <a:bodyPr/>
          <a:lstStyle/>
          <a:p>
            <a:pPr algn="just"/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Eylemsi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biçimbirimlerini alan yapılar kalıplaşarak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sözcükbirim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hâline gelmişse zaman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belirteçleriyle nitelenemez ancak sıfatlarla nitelenebilir,  eylemsiler ise zaman belirteçleriyle nitelenebilir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(Turan, 2012: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185).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 Annem[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tamamen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dolmayı ]pirinçle yapıyor.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 Bu işin süresinin </a:t>
            </a:r>
            <a:r>
              <a:rPr lang="tr-TR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tamamen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dolması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bizi endişeye soktu.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97364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Eylemsiler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abanlarına belirli biçimbirimler alan eylemler ad, sıfat ve belirteç işlevinde kullanılırlar. Bu kullanımlara da ‘eylemsi’ adı verilir.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 	a.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Kendine 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inandırma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gayretiyle güler yüzünü eksik etmiyordu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Unutulmayan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günler hep hafızamızda yer alır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Gülümseyince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içimde bir heyecan oluşuyordu.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79454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Sonuç olarak,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40),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42)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44)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’teki tümcelerin bozuk olması eylemsi biçimbirimlerinin kalıplaştığını ve 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41),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43)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45)’teki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tümcelerin </a:t>
            </a:r>
            <a:r>
              <a:rPr lang="tr-T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dilbilgisel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olması eylemsi biçimbirimlerinin bu işlevlerini koruduğunu göstermektedir.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2295768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Kaynakça 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Turan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Ü.D. (2012</a:t>
            </a:r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tr-TR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</a:t>
            </a:r>
            <a:r>
              <a:rPr lang="tr-TR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 Karmaşık </a:t>
            </a:r>
            <a:r>
              <a:rPr lang="tr-TR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Tümce </a:t>
            </a:r>
            <a:r>
              <a:rPr lang="tr-TR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Yapısı»</a:t>
            </a:r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Genel Dilbilim I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(Ed. Özsoy, S., Erk-Emeksiz, Z.),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(178-206)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Anadolu Üniversitesi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Yayını.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2729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Eylemsilerin Eylemsel Özellikleri</a:t>
            </a: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(A) Üye yapılarını korurlar. </a:t>
            </a:r>
          </a:p>
          <a:p>
            <a:pPr algn="just"/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(4)	a. Ali  [__haftanın 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 </a:t>
            </a:r>
            <a:r>
              <a:rPr lang="tr-T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 okula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gitmekten]</a:t>
            </a:r>
            <a:r>
              <a:rPr lang="tr-T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hoşlanmazdı</a:t>
            </a:r>
            <a:endParaRPr lang="tr-T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Ali haftanın ilk günü okula gitmez.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	a.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Çocuk 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[__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okuduğu kitapları]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annesine anlattı.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Çocuk kitapları okudu.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	a. Adam [__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ocuğun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yüzüne 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baktıkça]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onu hatırlıyordu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b. Adam çocuğun yüzüne bakıyor.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24304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(B) Olumsuzluk kategorisini alırlar.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(7)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Söz verdiği halde 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gelmeyişine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kızdım.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(8) Tatilden 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dönmeyen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öğrencilere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hafta izin verilecek.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(9)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Çiftliğe doğru 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istemeyerek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yürüdü.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40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(C) Çatı biçimbirimlerini alırlar.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(10) a.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Mektup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yazdırmak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onun için huzur verici bir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şeydi.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Aşılmaz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yollardan aşırdın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beni.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nn-N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Para </a:t>
            </a:r>
            <a:r>
              <a:rPr lang="nn-NO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biriktirip</a:t>
            </a:r>
            <a:r>
              <a:rPr lang="nn-NO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bilgisayar alacağını söyledi annesine.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16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(D) Zaman-Görünüş-</a:t>
            </a:r>
            <a:r>
              <a:rPr lang="tr-TR" sz="2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Kiplik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biçimbirimi alıp almama durumu.</a:t>
            </a:r>
          </a:p>
          <a:p>
            <a:pPr algn="just"/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(11) a.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Ben de sizinle tatile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gelmeyi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düşünüyordum.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Yanımda oluşunu, bana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sarılışını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hiç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unutamam.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Fakat bu anların çabucak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geçeceğini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biliyordu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d. Bütün eylemsi biçimbirimlerinin birbirinin yerine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kullanılamadığı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görülmektedir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e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Olanları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duyunca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birden gözleri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doldu.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Masadaki tabaklar 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kırılınca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ne yapacağını bilemedi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g. </a:t>
            </a:r>
            <a:r>
              <a:rPr lang="pt-B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Gelecek</a:t>
            </a:r>
            <a:r>
              <a:rPr lang="pt-B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trende o da var mı?</a:t>
            </a:r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 </a:t>
            </a:r>
            <a:r>
              <a:rPr lang="tr-TR" sz="2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Geçmiş</a:t>
            </a:r>
            <a:r>
              <a:rPr lang="tr-TR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günleri </a:t>
            </a:r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andım.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86051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(E) Kişi-sayı kategorilerini alıp almama durumu.</a:t>
            </a:r>
          </a:p>
          <a:p>
            <a:pPr algn="just"/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(12) İsim-fiil</a:t>
            </a:r>
          </a:p>
          <a:p>
            <a:pPr marL="0" indent="0" algn="just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Yaşamak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güzel şey kardeşim.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b. Hayatta </a:t>
            </a:r>
            <a:r>
              <a:rPr lang="tr-TR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almamız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mucize.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c. Senin onu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sevdiğine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inanıyordum</a:t>
            </a:r>
          </a:p>
          <a:p>
            <a:pPr marL="0" indent="0" algn="just">
              <a:buNone/>
            </a:pP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	d.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Geleceğin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günü sabırsızlıkla bekliyorum.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1614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(13) Ortaç/Sıfat-fiil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[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Uyuyan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insana yılan bile dokunmaz.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Çocuğun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okuduğu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] şiir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çok beğenildi.</a:t>
            </a:r>
          </a:p>
          <a:p>
            <a:pPr marL="0" indent="0">
              <a:buNone/>
            </a:pP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[ Ali’nin </a:t>
            </a:r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aradığı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] adam </a:t>
            </a:r>
            <a:r>
              <a:rPr lang="tr-T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sırra kadem basmış.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43866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496</TotalTime>
  <Words>532</Words>
  <Application>Microsoft Office PowerPoint</Application>
  <PresentationFormat>Ekran Gösterisi (4:3)</PresentationFormat>
  <Paragraphs>161</Paragraphs>
  <Slides>31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31</vt:i4>
      </vt:variant>
    </vt:vector>
  </HeadingPairs>
  <TitlesOfParts>
    <vt:vector size="32" baseType="lpstr">
      <vt:lpstr>Cumba</vt:lpstr>
      <vt:lpstr>TUR170 Türkiye Türkçesi Biçim Bilgisi</vt:lpstr>
      <vt:lpstr>Eylemsiler</vt:lpstr>
      <vt:lpstr>Eylemsiler</vt:lpstr>
      <vt:lpstr>Eylemsilerin Eylemsel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Eylemsilerin Adsal Özellikleri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Eylemsilerin Yapısal Özellikleri</vt:lpstr>
      <vt:lpstr>PowerPoint Sunusu</vt:lpstr>
      <vt:lpstr>PowerPoint Sunusu</vt:lpstr>
      <vt:lpstr>PowerPoint Sunusu</vt:lpstr>
      <vt:lpstr>PowerPoint Sunusu</vt:lpstr>
      <vt:lpstr>Ulaç / Zarf-fiil</vt:lpstr>
      <vt:lpstr>Ortaç/Sıfat-fiil</vt:lpstr>
      <vt:lpstr>Eylemsi ve Sözlüksel Birim Farklılığı</vt:lpstr>
      <vt:lpstr>PowerPoint Sunusu</vt:lpstr>
      <vt:lpstr>PowerPoint Sunusu</vt:lpstr>
      <vt:lpstr>PowerPoint Sunusu</vt:lpstr>
      <vt:lpstr>Kaynakça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bilgisayar</dc:creator>
  <cp:lastModifiedBy>bilgisayar</cp:lastModifiedBy>
  <cp:revision>50</cp:revision>
  <dcterms:created xsi:type="dcterms:W3CDTF">2021-05-20T20:17:31Z</dcterms:created>
  <dcterms:modified xsi:type="dcterms:W3CDTF">2021-06-23T10:43:57Z</dcterms:modified>
</cp:coreProperties>
</file>