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2" r:id="rId14"/>
    <p:sldId id="270" r:id="rId15"/>
    <p:sldId id="271" r:id="rId16"/>
    <p:sldId id="285" r:id="rId17"/>
    <p:sldId id="273" r:id="rId18"/>
    <p:sldId id="274" r:id="rId19"/>
    <p:sldId id="275" r:id="rId20"/>
    <p:sldId id="276" r:id="rId21"/>
    <p:sldId id="277" r:id="rId22"/>
    <p:sldId id="279" r:id="rId23"/>
    <p:sldId id="280" r:id="rId24"/>
    <p:sldId id="281" r:id="rId25"/>
    <p:sldId id="282" r:id="rId26"/>
    <p:sldId id="283" r:id="rId27"/>
    <p:sldId id="286" r:id="rId28"/>
    <p:sldId id="287" r:id="rId29"/>
    <p:sldId id="288" r:id="rId30"/>
    <p:sldId id="289" r:id="rId31"/>
    <p:sldId id="290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08E59A7-14E8-402D-A101-3555AD300CC2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5384F99-185A-4DCB-9933-0F4E8D1503F2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9A7-14E8-402D-A101-3555AD300CC2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4F99-185A-4DCB-9933-0F4E8D1503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9A7-14E8-402D-A101-3555AD300CC2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4F99-185A-4DCB-9933-0F4E8D1503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8E59A7-14E8-402D-A101-3555AD300CC2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384F99-185A-4DCB-9933-0F4E8D1503F2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08E59A7-14E8-402D-A101-3555AD300CC2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5384F99-185A-4DCB-9933-0F4E8D1503F2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9A7-14E8-402D-A101-3555AD300CC2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4F99-185A-4DCB-9933-0F4E8D1503F2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9A7-14E8-402D-A101-3555AD300CC2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4F99-185A-4DCB-9933-0F4E8D1503F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8E59A7-14E8-402D-A101-3555AD300CC2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384F99-185A-4DCB-9933-0F4E8D1503F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E59A7-14E8-402D-A101-3555AD300CC2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84F99-185A-4DCB-9933-0F4E8D1503F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08E59A7-14E8-402D-A101-3555AD300CC2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5384F99-185A-4DCB-9933-0F4E8D1503F2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8E59A7-14E8-402D-A101-3555AD300CC2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5384F99-185A-4DCB-9933-0F4E8D1503F2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08E59A7-14E8-402D-A101-3555AD300CC2}" type="datetimeFigureOut">
              <a:rPr lang="tr-TR" smtClean="0"/>
              <a:t>23.6.2021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5384F99-185A-4DCB-9933-0F4E8D1503F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TUR170</a:t>
            </a:r>
            <a:br>
              <a:rPr lang="tr-T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Türkiye Türkçesi Biçim Bilgisi</a:t>
            </a:r>
            <a:endParaRPr lang="tr-TR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lt Başlık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Perşembe: 15:30 / Cuma : 14:00</a:t>
            </a:r>
          </a:p>
          <a:p>
            <a:r>
              <a:rPr lang="tr-TR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Prof.Dr</a:t>
            </a:r>
            <a:r>
              <a:rPr lang="tr-TR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Paşa YAVUZARSLAN</a:t>
            </a:r>
            <a:endParaRPr lang="tr-TR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600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(14) Ulaç /Zarf-fiil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[Ali’nin bir gece yarısı uyanıp] onu yatağında bulamaması ile başladı her şey.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[Tanıyınca] hayran olunacak biriydi.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[Ayrılmadan] bir anı fotoğrafı çektirdi.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d. [Ali eve geldiğinde] annesi yemek yapıyordu.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826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Eylemsilerin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Adsal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 Çokluk kategorisini alıp almama.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(15) İsim-fiil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[İnşaata girmek]  tehlikelidir.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[Buraya sık sık gelmelerin]  artık onu rahatsız ediyor.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[Horoz ötüşleriyle]  uyandım.</a:t>
            </a:r>
          </a:p>
          <a:p>
            <a:pPr marL="0" indent="0">
              <a:buNone/>
            </a:pPr>
            <a:r>
              <a:rPr lang="tr-TR" dirty="0"/>
              <a:t>	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2180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16) Ortaç/Sıfat-fiil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[Kalbimiz  ne kadar beklenmeyen]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şeylerle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doludur.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[Tecrübe görmüş]  kişiler aldanmaz.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35434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(20) Ulaç / Zarf-fiil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smtClean="0">
                <a:latin typeface="Times New Roman"/>
                <a:cs typeface="Times New Roman"/>
              </a:rPr>
              <a:t>[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Güneş batıp akşam olunca</a:t>
            </a:r>
            <a:r>
              <a:rPr lang="tr-TR" dirty="0" smtClean="0">
                <a:latin typeface="Times New Roman"/>
                <a:cs typeface="Times New Roman"/>
              </a:rPr>
              <a:t>]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bütün hayvanlar yuvasına çekilmiş.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tr-TR" dirty="0" smtClean="0">
                <a:latin typeface="Times New Roman"/>
                <a:cs typeface="Times New Roman"/>
              </a:rPr>
              <a:t>[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Bütün gördüklerimi hesaba katarak</a:t>
            </a:r>
            <a:r>
              <a:rPr lang="tr-TR" dirty="0" smtClean="0">
                <a:latin typeface="Times New Roman"/>
                <a:cs typeface="Times New Roman"/>
              </a:rPr>
              <a:t>]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söylüyorum.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50027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 İyelik biçimbirimlerini alıp almama durumu.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(21) İsim-fiil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tr-TR" dirty="0" smtClean="0">
                <a:latin typeface="Times New Roman"/>
                <a:cs typeface="Times New Roman"/>
              </a:rPr>
              <a:t>[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Benim eve gitmem</a:t>
            </a:r>
            <a:r>
              <a:rPr lang="tr-TR" dirty="0" smtClean="0">
                <a:latin typeface="Times New Roman"/>
                <a:cs typeface="Times New Roman"/>
              </a:rPr>
              <a:t>]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bir saati bulur.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smtClean="0">
                <a:latin typeface="Times New Roman"/>
                <a:cs typeface="Times New Roman"/>
              </a:rPr>
              <a:t>[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Çocuğun oynayışına</a:t>
            </a:r>
            <a:r>
              <a:rPr lang="tr-TR" dirty="0" smtClean="0">
                <a:latin typeface="Times New Roman"/>
                <a:cs typeface="Times New Roman"/>
              </a:rPr>
              <a:t>]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hayran hayran bakıyor.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Ben </a:t>
            </a:r>
            <a:r>
              <a:rPr lang="tr-TR" dirty="0" smtClean="0">
                <a:latin typeface="Times New Roman"/>
                <a:cs typeface="Times New Roman"/>
              </a:rPr>
              <a:t>[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Ayşe’nin bu iç yüzünden üzüleceğin</a:t>
            </a:r>
            <a:r>
              <a:rPr lang="tr-TR" dirty="0" smtClean="0">
                <a:latin typeface="Times New Roman"/>
                <a:cs typeface="Times New Roman"/>
              </a:rPr>
              <a:t>]-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düşünmüyorum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388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(22) Ortaç/Sıfat-fiil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tr-TR" dirty="0" smtClean="0">
                <a:latin typeface="Times New Roman"/>
                <a:cs typeface="Times New Roman"/>
              </a:rPr>
              <a:t>[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Zili bozulan</a:t>
            </a:r>
            <a:r>
              <a:rPr lang="tr-TR" dirty="0" smtClean="0">
                <a:latin typeface="Times New Roman"/>
                <a:cs typeface="Times New Roman"/>
              </a:rPr>
              <a:t>]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sokak kapısı ağır bir tokmakla vuruluyor.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smtClean="0">
                <a:latin typeface="Times New Roman"/>
                <a:cs typeface="Times New Roman"/>
              </a:rPr>
              <a:t>[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Ali’nin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yarın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vereceği</a:t>
            </a:r>
            <a:r>
              <a:rPr lang="tr-TR" dirty="0" smtClean="0">
                <a:latin typeface="Times New Roman"/>
                <a:cs typeface="Times New Roman"/>
              </a:rPr>
              <a:t>]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konferans online gerçekleşecekmiş.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tr-TR" dirty="0" smtClean="0">
                <a:latin typeface="Times New Roman"/>
                <a:cs typeface="Times New Roman"/>
              </a:rPr>
              <a:t>[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Temizleyecekleri</a:t>
            </a:r>
            <a:r>
              <a:rPr lang="tr-TR" dirty="0" smtClean="0">
                <a:latin typeface="Times New Roman"/>
                <a:cs typeface="Times New Roman"/>
              </a:rPr>
              <a:t>]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ev çok kirliymiş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6432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(23) Ulaç / Zarf-fiil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[Fırsat buldukça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seyahat ediyoruz.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Buraya geleli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iki hafta oldu.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515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(c) Durum biçimbirimlerini alıp almama durumu.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(24) İsim-fiil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a. </a:t>
            </a:r>
            <a:r>
              <a:rPr lang="tr-TR" dirty="0">
                <a:latin typeface="Times New Roman"/>
                <a:cs typeface="Times New Roman"/>
              </a:rPr>
              <a:t>[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Yabancı dil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öğrenmek</a:t>
            </a:r>
            <a:r>
              <a:rPr lang="tr-TR" dirty="0" smtClean="0">
                <a:latin typeface="Times New Roman"/>
                <a:cs typeface="Times New Roman"/>
              </a:rPr>
              <a:t>]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kolay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değildir.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dirty="0" smtClean="0">
                <a:latin typeface="Times New Roman"/>
                <a:cs typeface="Times New Roman"/>
              </a:rPr>
              <a:t>[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Bunu anlayışla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karşılamanız</a:t>
            </a:r>
            <a:r>
              <a:rPr lang="tr-TR" dirty="0">
                <a:latin typeface="Times New Roman"/>
                <a:cs typeface="Times New Roman"/>
              </a:rPr>
              <a:t> ]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gerekiyor.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tr-TR" dirty="0" smtClean="0">
                <a:latin typeface="Times New Roman"/>
                <a:cs typeface="Times New Roman"/>
              </a:rPr>
              <a:t>[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Eski coşkusundan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eser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kalmadığını</a:t>
            </a:r>
            <a:r>
              <a:rPr lang="tr-TR" dirty="0" smtClean="0">
                <a:latin typeface="Times New Roman"/>
                <a:cs typeface="Times New Roman"/>
              </a:rPr>
              <a:t>]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görüyordum.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30638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(25) Ortaç/Sıfat-fiil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smtClean="0">
                <a:latin typeface="Times New Roman"/>
                <a:cs typeface="Times New Roman"/>
              </a:rPr>
              <a:t>[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Bahçesinde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güller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bulunan</a:t>
            </a:r>
            <a:r>
              <a:rPr lang="tr-TR" dirty="0">
                <a:latin typeface="Times New Roman"/>
                <a:cs typeface="Times New Roman"/>
              </a:rPr>
              <a:t> ]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evi herkes tercih eder.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tr-TR" dirty="0" smtClean="0">
                <a:latin typeface="Times New Roman"/>
                <a:cs typeface="Times New Roman"/>
              </a:rPr>
              <a:t>[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Ali’nin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yarın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vereceği</a:t>
            </a:r>
            <a:r>
              <a:rPr lang="tr-TR" dirty="0" smtClean="0">
                <a:latin typeface="Times New Roman"/>
                <a:cs typeface="Times New Roman"/>
              </a:rPr>
              <a:t>]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konferans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online gerçekleşecekmiş.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c. </a:t>
            </a:r>
            <a:r>
              <a:rPr lang="tr-TR" dirty="0" smtClean="0">
                <a:latin typeface="Times New Roman"/>
                <a:cs typeface="Times New Roman"/>
              </a:rPr>
              <a:t>[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Yazdığı</a:t>
            </a:r>
            <a:r>
              <a:rPr lang="tr-TR" dirty="0" smtClean="0">
                <a:latin typeface="Times New Roman"/>
                <a:cs typeface="Times New Roman"/>
              </a:rPr>
              <a:t> </a:t>
            </a:r>
            <a:r>
              <a:rPr lang="tr-TR" dirty="0">
                <a:latin typeface="Times New Roman"/>
                <a:cs typeface="Times New Roman"/>
              </a:rPr>
              <a:t>]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kitabı herkes okuyor.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418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(26) Ulaç / Zarf-fiil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[Sen eve gelir gelmez] ben çıkarım.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Çocuklar [anneleri görmeden] dışarı çıktılar.</a:t>
            </a:r>
          </a:p>
          <a:p>
            <a:pPr marL="0" indent="0" algn="just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(27)	Ben [sen gelince] -ye kadar beklerim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28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Eylemsiler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	a. Ali, Ayşe’nin kitabı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okuduğunu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biliyor.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b. Ali, Ayşe’nin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okuduğu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kitabı biliyor.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	a. Öğretmenler, her öğrencinin sınavı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kazanacağına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inanıyor.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b. Öğretmenler, her öğrencinin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kazanacağı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sınavı biliyor.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6594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Eylemsilerin Yapısal Özellikleri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(28) a. [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Gerçeğ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in anlatılma –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iyi olmadı.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[Ali +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 sorunu çözebil –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eceğ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+in]-i düşünmüştüm.</a:t>
            </a:r>
          </a:p>
          <a:p>
            <a:pPr marL="0" indent="0" algn="just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(28a)’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daki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ve (28b)’deki –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AcAk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adlaştırma birimleri, yapısal uyum sergilemektedir.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284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363272" cy="5997280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DXk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(29a)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’da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dXk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adlaştırıcısı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uyum işaretlerken (29b)’de –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dık+iyelik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biçimbirimi+durum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 belirteç yapısı ürettiği için yapısal uyum gerçekleşmemektedir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(29) 	a. [Siz + in eve var -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]-ı bilmiyordum.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 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[Siz/*sizin eve var –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dığ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ınız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da]  çok geç olmuştu.</a:t>
            </a:r>
          </a:p>
          <a:p>
            <a:pPr marL="0" indent="0" algn="just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dXk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adlaştırıcısı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gelecek referansına sahip olabilir. 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a.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ilacı al, [baş ağrısına iyi geldiğin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]-i göreceksin.</a:t>
            </a:r>
          </a:p>
          <a:p>
            <a:pPr marL="0" indent="0" algn="just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dXk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adlaştırıcısı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görünüş kategorisi işaretleyebilir.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(31) [ Senin bizimle gel -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ecek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ol-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 un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]-a sevindim.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299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Zamansal okuma yoktur.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Uyum vardır.</a:t>
            </a:r>
          </a:p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(32)	a. [ Ali’nin tatile gitmesi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]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ailesini mutlu etti.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[ Bizi sevindiren onun hızla iyileşmesi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ydi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1726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biçimbirimin olduğu yapılarda uyum gerçekleşmemektedir.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(33)	a. </a:t>
            </a:r>
            <a:r>
              <a:rPr lang="tr-TR" dirty="0" smtClean="0">
                <a:latin typeface="Times New Roman"/>
                <a:cs typeface="Times New Roman"/>
              </a:rPr>
              <a:t>[__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Kitap okumak</a:t>
            </a:r>
            <a:r>
              <a:rPr lang="tr-TR" dirty="0" smtClean="0">
                <a:latin typeface="Times New Roman"/>
                <a:cs typeface="Times New Roman"/>
              </a:rPr>
              <a:t>]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zihni kibarlaştırır.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tr-TR" dirty="0" smtClean="0">
                <a:latin typeface="Times New Roman"/>
                <a:cs typeface="Times New Roman"/>
              </a:rPr>
              <a:t>[__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Kitap okumayı</a:t>
            </a:r>
            <a:r>
              <a:rPr lang="tr-TR" dirty="0">
                <a:latin typeface="Times New Roman"/>
                <a:cs typeface="Times New Roman"/>
              </a:rPr>
              <a:t> ]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severim.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c. </a:t>
            </a:r>
            <a:r>
              <a:rPr lang="tr-TR" dirty="0" smtClean="0">
                <a:latin typeface="Times New Roman"/>
                <a:cs typeface="Times New Roman"/>
              </a:rPr>
              <a:t>[__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Kitap okumaktan</a:t>
            </a:r>
            <a:r>
              <a:rPr lang="tr-TR" dirty="0">
                <a:latin typeface="Times New Roman"/>
                <a:cs typeface="Times New Roman"/>
              </a:rPr>
              <a:t> ]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çok zevk alırım.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759221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Xş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Zamansal okuma yoktur. 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Uyum vardır.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(35) Beni zamanında uyarmayışına çok şaşırmıştım.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5139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Ulaç / Zarf-fiil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yapılarda uyum yoktur.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(36)	a. Hırsızlar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kapıyı kırıp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]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içeri girmişler.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Ali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müzik dinleyerek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rahatlar.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(37)	a. [ Ayşe eve erken dönünce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çocuklar çok sevindi.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Ben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 gelinceye kadar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]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beklerim.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08640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Ortaç/Sıfat-fiil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229600" cy="4525963"/>
          </a:xfrm>
        </p:spPr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Adları niteleyen yapılar.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(38) a. [ Üst katımızda oturan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]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komşumuz ünlü bir yazar.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Sen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onun en çok satan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romanını okudun mu?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Ama bazı ortaç biçimbirimlerinde hem niteleme hem de uyum gerçekleşmektedir.</a:t>
            </a: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(39) [ Ali-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yeni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yaz-dığ+ı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roman çok satıyor.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493449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Eylemsi ve </a:t>
            </a: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Sözlüksel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Birim Farklılığı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Eylemsi biçimbirimlerini alan yapılar kalıplaşarak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hâline gelmişse belirtme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durumu atayamazlar, oysa eylemsiler belirtme durumu atayabilir (Turan, 2012: 184).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40)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* Yanımıza bir miktar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çikolatayı yiyecek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aldık.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Anne, çocuğun çikolata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yı yiyeceğ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 biliyordu.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Anne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çocuğun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çikolata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yı yeme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sini istedi.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Anne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çocuğun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çikolata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yı yediğ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 gördü.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6434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Eylemsi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biçimbirimlerini alan yapılar kalıplaşarak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hâline gelmişse çatı biçimbirimlerini alamazlar, oysa eylemsiler bu biçimbirimleri alabilir (Turan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2012: 184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Bu konuda çok farklı gör-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üşler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Ali’nin bu saatte parkta gör-</a:t>
            </a:r>
            <a:r>
              <a:rPr lang="tr-TR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ül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-üşü şaşırtıcı.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20217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91264" cy="5565232"/>
          </a:xfrm>
        </p:spPr>
        <p:txBody>
          <a:bodyPr/>
          <a:lstStyle/>
          <a:p>
            <a:pPr algn="just"/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Eylemsi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biçimbirimlerini alan yapılar kalıplaşarak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sözcükbirim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hâline gelmişse zaman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belirteçleriyle nitelenemez ancak sıfatlarla nitelenebilir,  eylemsiler ise zaman belirteçleriyle nitelenebilir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(Turan, 2012: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185).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Annem[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tamamen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dolmayı ]pirinçle yapıyor.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 Bu işin süresinin </a:t>
            </a:r>
            <a:r>
              <a:rPr lang="tr-TR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tamamen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dolması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bizi endişeye soktu.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73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Eylemsiler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abanlarına belirli biçimbirimler alan eylemler ad, sıfat ve belirteç işlevinde kullanılırlar. Bu kullanımlara da ‘eylemsi’ adı verilir.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	a.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Kendine 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inandırma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gayretiyle güler yüzünü eksik etmiyordu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Unutulmayan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günler hep hafızamızda yer alır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Gülümseyince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içimde bir heyecan oluşuyordu.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57945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Sonuç olarak, 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40),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42)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44)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’teki tümcelerin bozuk olması eylemsi biçimbirimlerinin kalıplaştığını ve 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41),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43)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45)’teki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tümcelerin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dilbilgisel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olması eylemsi biçimbirimlerinin bu işlevlerini koruduğunu göstermektedir.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229576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 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Turan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Ü.D. (2012</a:t>
            </a:r>
            <a:r>
              <a:rPr lang="tr-TR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tr-TR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Temel </a:t>
            </a:r>
            <a:r>
              <a:rPr lang="tr-TR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Karmaşık </a:t>
            </a:r>
            <a:r>
              <a:rPr lang="tr-TR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Tümce </a:t>
            </a:r>
            <a:r>
              <a:rPr lang="tr-TR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Yapısı»</a:t>
            </a:r>
            <a:r>
              <a:rPr lang="tr-T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Genel Dilbilim 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(Ed. Özsoy, S., Erk-Emeksiz, Z.),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(178-206)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Anadolu Üniversitesi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Yayını.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7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Eylemsilerin Eylemsel Özellikleri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(A) Üye yapılarını korurlar. </a:t>
            </a:r>
          </a:p>
          <a:p>
            <a:pPr algn="just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(4)	a. Ali  [__haftanın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günü okula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gitmekten]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hoşlanmazdı</a:t>
            </a:r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b. Ali haftanın ilk günü okula gitmez.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(5)	a.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Çocuk 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[__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okuduğu kitapları]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annesine anlattı.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b. Çocuk kitapları okudu.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(6)	a. Adam [__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ocuğun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yüzüne 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baktıkça]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onu hatırlıyordu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b. Adam çocuğun yüzüne bakıyor.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2430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 Olumsuzluk kategorisini alırlar.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(7)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Söz verdiği halde 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gelmeyişine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kızdım.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(8) Tatilden 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dönmeyen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öğrencilere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bir hafta izin verilecek.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(9)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Çiftliğe doğru 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istemeyerek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yürüdü.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07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(C) Çatı biçimbirimlerini alırlar.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(10) a.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Mektup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yazdırmak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onun için huzur verici bir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şeydi.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Aşılmaz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yollardan aşırdın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beni.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nn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nn-NO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biriktirip</a:t>
            </a:r>
            <a:r>
              <a:rPr lang="nn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bilgisayar alacağını söyledi annesine.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169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(D) Zaman-Görünüş-</a:t>
            </a:r>
            <a:r>
              <a:rPr lang="tr-TR" sz="2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Kiplik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biçimbirimi alıp almama durumu.</a:t>
            </a:r>
          </a:p>
          <a:p>
            <a:pPr algn="just"/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(11) a.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 de sizinle tatile 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gelmeyi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düşünüyordum.</a:t>
            </a: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Yanımda oluşunu, bana 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sarılışını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hiç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unutamam.</a:t>
            </a: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Fakat bu anların çabucak 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geçeceğini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biliyordu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d. Bütün eylemsi biçimbirimlerinin birbirinin yerine 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kullanılamadığı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görülmektedir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e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Olanları 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duyunca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birden gözleri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doldu.</a:t>
            </a: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Masadaki tabaklar 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kırılınca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ne yapacağını bilemedi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lang="pt-B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Gelecek</a:t>
            </a:r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trende o da var mı?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Geçmiş</a:t>
            </a: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tr-T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günleri </a:t>
            </a:r>
            <a:r>
              <a:rPr lang="tr-TR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andım.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6051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(E) Kişi-sayı kategorilerini alıp almama durumu.</a:t>
            </a:r>
          </a:p>
          <a:p>
            <a:pPr algn="just"/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(12) İsim-fiil</a:t>
            </a:r>
          </a:p>
          <a:p>
            <a:pPr marL="0" indent="0" algn="just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Yaşamak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güzel şey kardeşim.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b. Hayatta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almamız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mucize.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c. Senin onu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sevdiğine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inanıyordum</a:t>
            </a:r>
          </a:p>
          <a:p>
            <a:pPr marL="0" indent="0" algn="just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d.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Geleceğin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günü sabırsızlıkla bekliyorum.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161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(13) Ortaç/Sıfat-fiil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[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Uyuyan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insana yılan bile dokunmaz.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Çocuğun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okuduğu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] şiir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çok beğenildi.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Ali’nin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aradığı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adam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sırra kadem basmış.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3866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496</TotalTime>
  <Words>532</Words>
  <Application>Microsoft Office PowerPoint</Application>
  <PresentationFormat>Ekran Gösterisi (4:3)</PresentationFormat>
  <Paragraphs>161</Paragraphs>
  <Slides>31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2" baseType="lpstr">
      <vt:lpstr>Cumba</vt:lpstr>
      <vt:lpstr>TUR170 Türkiye Türkçesi Biçim Bilgisi</vt:lpstr>
      <vt:lpstr>Eylemsiler</vt:lpstr>
      <vt:lpstr>Eylemsiler</vt:lpstr>
      <vt:lpstr>Eylemsilerin Eylemsel Özellikleri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Eylemsilerin Adsal Özellikleri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Eylemsilerin Yapısal Özellikleri</vt:lpstr>
      <vt:lpstr>PowerPoint Sunusu</vt:lpstr>
      <vt:lpstr>PowerPoint Sunusu</vt:lpstr>
      <vt:lpstr>PowerPoint Sunusu</vt:lpstr>
      <vt:lpstr>PowerPoint Sunusu</vt:lpstr>
      <vt:lpstr>Ulaç / Zarf-fiil</vt:lpstr>
      <vt:lpstr>Ortaç/Sıfat-fiil</vt:lpstr>
      <vt:lpstr>Eylemsi ve Sözlüksel Birim Farklılığı</vt:lpstr>
      <vt:lpstr>PowerPoint Sunusu</vt:lpstr>
      <vt:lpstr>PowerPoint Sunusu</vt:lpstr>
      <vt:lpstr>PowerPoint Sunusu</vt:lpstr>
      <vt:lpstr>Kaynakça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bilgisayar</dc:creator>
  <cp:lastModifiedBy>bilgisayar</cp:lastModifiedBy>
  <cp:revision>50</cp:revision>
  <dcterms:created xsi:type="dcterms:W3CDTF">2021-05-20T20:17:31Z</dcterms:created>
  <dcterms:modified xsi:type="dcterms:W3CDTF">2021-06-23T10:43:57Z</dcterms:modified>
</cp:coreProperties>
</file>