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335" r:id="rId2"/>
    <p:sldId id="336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2" r:id="rId17"/>
    <p:sldId id="354" r:id="rId18"/>
    <p:sldId id="355" r:id="rId19"/>
    <p:sldId id="357" r:id="rId20"/>
    <p:sldId id="358" r:id="rId21"/>
    <p:sldId id="359" r:id="rId22"/>
    <p:sldId id="360" r:id="rId23"/>
    <p:sldId id="361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74" r:id="rId35"/>
    <p:sldId id="376" r:id="rId36"/>
    <p:sldId id="377" r:id="rId37"/>
    <p:sldId id="378" r:id="rId38"/>
    <p:sldId id="379" r:id="rId39"/>
    <p:sldId id="380" r:id="rId40"/>
    <p:sldId id="381" r:id="rId41"/>
    <p:sldId id="382" r:id="rId42"/>
    <p:sldId id="384" r:id="rId43"/>
    <p:sldId id="387" r:id="rId44"/>
    <p:sldId id="388" r:id="rId45"/>
    <p:sldId id="389" r:id="rId46"/>
    <p:sldId id="390" r:id="rId47"/>
    <p:sldId id="391" r:id="rId48"/>
    <p:sldId id="393" r:id="rId49"/>
    <p:sldId id="394" r:id="rId50"/>
    <p:sldId id="395" r:id="rId51"/>
    <p:sldId id="396" r:id="rId52"/>
    <p:sldId id="397" r:id="rId53"/>
    <p:sldId id="398" r:id="rId54"/>
    <p:sldId id="399" r:id="rId55"/>
    <p:sldId id="400" r:id="rId56"/>
    <p:sldId id="401" r:id="rId57"/>
    <p:sldId id="403" r:id="rId58"/>
    <p:sldId id="408" r:id="rId59"/>
    <p:sldId id="409" r:id="rId60"/>
    <p:sldId id="411" r:id="rId61"/>
    <p:sldId id="412" r:id="rId62"/>
    <p:sldId id="414" r:id="rId63"/>
    <p:sldId id="415" r:id="rId64"/>
    <p:sldId id="417" r:id="rId65"/>
    <p:sldId id="423" r:id="rId66"/>
    <p:sldId id="426" r:id="rId67"/>
    <p:sldId id="427" r:id="rId68"/>
    <p:sldId id="428" r:id="rId69"/>
    <p:sldId id="429" r:id="rId70"/>
    <p:sldId id="430" r:id="rId71"/>
    <p:sldId id="431" r:id="rId72"/>
    <p:sldId id="432" r:id="rId73"/>
    <p:sldId id="433" r:id="rId74"/>
    <p:sldId id="434" r:id="rId75"/>
    <p:sldId id="435" r:id="rId76"/>
  </p:sldIdLst>
  <p:sldSz cx="9144000" cy="6858000" type="screen4x3"/>
  <p:notesSz cx="6858000" cy="9144000"/>
  <p:photoAlbum/>
  <p:custDataLst>
    <p:tags r:id="rId7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69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gs" Target="tags/tag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024C3-ABB8-4E90-95DD-60BAB8EFEE94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9DFFE-9FBB-4C1E-A86C-251AC4A90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70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9DFFE-9FBB-4C1E-A86C-251AC4A901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7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AD63-E130-4865-98E4-0F0DD415E20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3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621A-1733-4348-92BF-163F2D9A1E00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2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360E-29FC-418D-ACB0-E735D79BAE54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47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59A3B-732A-44FC-A6AD-0D432CA36381}" type="datetime1">
              <a:rPr lang="en-US" smtClean="0"/>
              <a:pPr>
                <a:defRPr/>
              </a:pPr>
              <a:t>10/5/2022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2209800" y="6356352"/>
            <a:ext cx="4800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9C1D9-EFB3-4A1C-ABB1-14D9D597B0C7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69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C854D-FCA0-4E10-8F20-36105611769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5E87-E660-45B3-A260-13783ED5FE7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7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BF4D-E999-4594-8C6F-5295D72A280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7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A80E-B3AD-492A-8AAC-237AEE22A32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1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85862-C936-44DD-B563-EAAEA3EE711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02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3F03-1AFD-4C63-ADE9-EBC6C8D3139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7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7692-7505-44DB-BA74-CD2D1CCFABF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94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490D-782D-482F-A94C-4D675AD5E37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11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27A30-2D28-4B80-A7ED-9D86A2ECEFE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56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CA0AB-6207-4C27-8E4A-C159119958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4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7</a:t>
            </a:r>
            <a:br>
              <a:rPr lang="en-US" dirty="0"/>
            </a:br>
            <a:r>
              <a:rPr lang="en-US" dirty="0"/>
              <a:t>C Pointers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43434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42304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542" y="150579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Operators (Cont.)</a:t>
            </a:r>
          </a:p>
        </p:txBody>
      </p:sp>
      <p:sp>
        <p:nvSpPr>
          <p:cNvPr id="27651" name="Text Placeholder 2"/>
          <p:cNvSpPr>
            <a:spLocks noGrp="1"/>
          </p:cNvSpPr>
          <p:nvPr>
            <p:ph type="body" idx="1"/>
          </p:nvPr>
        </p:nvSpPr>
        <p:spPr>
          <a:xfrm>
            <a:off x="190500" y="1143000"/>
            <a:ext cx="8763000" cy="4800600"/>
          </a:xfrm>
        </p:spPr>
        <p:txBody>
          <a:bodyPr>
            <a:noAutofit/>
          </a:bodyPr>
          <a:lstStyle/>
          <a:p>
            <a:pPr marL="109537" indent="0" algn="just" eaLnBrk="1" hangingPunct="1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r>
              <a:rPr lang="en-US" sz="2600" b="1" i="1" dirty="0">
                <a:solidFill>
                  <a:srgbClr val="000000"/>
                </a:solidFill>
                <a:latin typeface="Cambria" panose="02040503050406030204" pitchFamily="18" charset="0"/>
              </a:rPr>
              <a:t>Demonstrating the </a:t>
            </a:r>
            <a:r>
              <a:rPr lang="en-US" sz="26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sz="26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6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6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Operators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Figure 7.4 demonstrates 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operators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conversion </a:t>
            </a:r>
            <a:r>
              <a:rPr lang="en-US" sz="2600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%p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outputs 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location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hexadecimal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integer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on most platforms.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Notice that the </a:t>
            </a:r>
            <a:r>
              <a:rPr 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aPtr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identical in the output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thus confirming that 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</a:t>
            </a:r>
            <a:r>
              <a:rPr 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indeed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to the pointer variable </a:t>
            </a:r>
            <a:r>
              <a:rPr lang="en-US" sz="26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aPtr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operators are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complements of one another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when they’re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both applied consecutively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aPtr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either order, 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same result is printed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Figure 7.5 lists the precedence and associativity of the operators introduced to this point. 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0478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4278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Arguments to Functions by Reference</a:t>
            </a:r>
          </a:p>
        </p:txBody>
      </p:sp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839200" cy="52578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There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two ways to pass arguments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 a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pass-by-value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pass-by-reference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All arguments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in C are </a:t>
            </a:r>
            <a:r>
              <a:rPr lang="en-US" altLang="en-US" sz="28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by value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Many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require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capability to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modify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in the caller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or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 a pointer to a large data object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avoid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overhead of passing the object by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(which incurs the time and memory overheads of making a copy of the object).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C, you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 pointers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the indirection operator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simulate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pass-by-reference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62388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337" y="219867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Arguments to Functions by Reference (Cont.)</a:t>
            </a:r>
          </a:p>
        </p:txBody>
      </p:sp>
      <p:sp>
        <p:nvSpPr>
          <p:cNvPr id="35843" name="Text Placeholder 2"/>
          <p:cNvSpPr>
            <a:spLocks noGrp="1"/>
          </p:cNvSpPr>
          <p:nvPr>
            <p:ph type="body" idx="1"/>
          </p:nvPr>
        </p:nvSpPr>
        <p:spPr>
          <a:xfrm>
            <a:off x="76200" y="905521"/>
            <a:ext cx="8991600" cy="555742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calling a function with arguments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that should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addresses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arguments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are passed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is normally accomplished by applying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operator (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&amp;)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to the variable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(in the caller) whose value will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As we saw in Chapter 6,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arrays are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passed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using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operator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because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C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automatically passes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starting location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memory of the array (the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name of an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equivalent to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arrayName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[0]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When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a variable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a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indirection operator (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may be used in the function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to modify the value at that location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the caller’s memory.</a:t>
            </a: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65588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Arguments to Functions by Reference (Cont.)</a:t>
            </a:r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915400" cy="4525963"/>
          </a:xfrm>
        </p:spPr>
        <p:txBody>
          <a:bodyPr>
            <a:noAutofit/>
          </a:bodyPr>
          <a:lstStyle/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Pass-By-Value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programs in Fig. 7.6 and Fig. 7.7 present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two versions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of a function that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cubes an integer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cubeByValue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Figure 7.6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passes the variable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u="sng" dirty="0">
                <a:solidFill>
                  <a:srgbClr val="0000FF"/>
                </a:solidFill>
                <a:latin typeface="Cambria" panose="02040503050406030204" pitchFamily="18" charset="0"/>
              </a:rPr>
              <a:t>by value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function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cubeByValue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cubeByValue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function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cubes its argument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passes the new value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back to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using a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return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statement. </a:t>
            </a:r>
          </a:p>
          <a:p>
            <a:pPr algn="just" eaLnBrk="1" hangingPunct="1">
              <a:defRPr/>
            </a:pP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new value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8780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0852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Arguments to Functions by Reference (Cont.)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>
          <a:xfrm>
            <a:off x="182732" y="838200"/>
            <a:ext cx="8808868" cy="5638800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600" b="1" i="1" dirty="0">
                <a:solidFill>
                  <a:srgbClr val="000000"/>
                </a:solidFill>
                <a:latin typeface="Cambria" panose="02040503050406030204" pitchFamily="18" charset="0"/>
              </a:rPr>
              <a:t>Pass-By-Reference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Figure 7.7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passes the variable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600" b="1" u="sng" dirty="0">
                <a:solidFill>
                  <a:srgbClr val="0000FF"/>
                </a:solidFill>
                <a:latin typeface="Cambria" panose="02040503050406030204" pitchFamily="18" charset="0"/>
              </a:rPr>
              <a:t>by reference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—the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passed—to function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takes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 a parameter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an </a:t>
            </a:r>
            <a:r>
              <a:rPr 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called 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dereferences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pointer and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cubes the value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which </a:t>
            </a:r>
            <a:r>
              <a:rPr lang="en-US" sz="26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points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then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assigns the result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(which is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really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), thus </a:t>
            </a:r>
            <a:r>
              <a:rPr 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changing the value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9473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1974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Passing Arguments to Functions by Reference (Cont.)</a:t>
            </a:r>
          </a:p>
        </p:txBody>
      </p:sp>
      <p:sp>
        <p:nvSpPr>
          <p:cNvPr id="43011" name="Text Placeholder 2"/>
          <p:cNvSpPr>
            <a:spLocks noGrp="1"/>
          </p:cNvSpPr>
          <p:nvPr>
            <p:ph type="body" idx="1"/>
          </p:nvPr>
        </p:nvSpPr>
        <p:spPr>
          <a:xfrm>
            <a:off x="76200" y="862047"/>
            <a:ext cx="8991600" cy="5600841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 function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an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must define a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parameter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to receive the address.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in Fig. 7.7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header for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is: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6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header specifies that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an integer variable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 an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stores the address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locally in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nPtr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does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not return a value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prototype for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cubeByReference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contains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parentheses.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Names included for documentation purposes are ignored by the C compiler.</a:t>
            </a:r>
          </a:p>
        </p:txBody>
      </p:sp>
    </p:spTree>
    <p:extLst>
      <p:ext uri="{BB962C8B-B14F-4D97-AF65-F5344CB8AC3E}">
        <p14:creationId xmlns:p14="http://schemas.microsoft.com/office/powerpoint/2010/main" val="3044430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1702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const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Qualifier with Pointers</a:t>
            </a:r>
          </a:p>
        </p:txBody>
      </p:sp>
      <p:sp>
        <p:nvSpPr>
          <p:cNvPr id="51203" name="Text Placeholder 2"/>
          <p:cNvSpPr>
            <a:spLocks noGrp="1"/>
          </p:cNvSpPr>
          <p:nvPr>
            <p:ph type="body" idx="1"/>
          </p:nvPr>
        </p:nvSpPr>
        <p:spPr>
          <a:xfrm>
            <a:off x="76200" y="877639"/>
            <a:ext cx="8991600" cy="547871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dirty="0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qualifier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enables you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inform the compiler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of a particular variable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should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be modified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Six possibilities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exist for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(or not using)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parameters</a:t>
            </a:r>
            <a:r>
              <a:rPr lang="tr-TR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parameter passing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four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parameter passing. </a:t>
            </a:r>
          </a:p>
          <a:p>
            <a:pPr algn="just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How do you choose one of the six possibilities? Let the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principle of least privilege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be your guide</a:t>
            </a:r>
            <a:r>
              <a:rPr lang="tr-TR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en-US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Always award a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enough access to the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its parameters to accomplish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specified task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but absolutely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 more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19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2824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const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Qualifier with Pointers (Cont.)</a:t>
            </a:r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01929"/>
            <a:ext cx="8915400" cy="506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Chapter 5, we explained that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all function calls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in C are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 of the 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function call is made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the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If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copy is modified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function,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original 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caller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change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many cases,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 passed to a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so the function can accomplish its task.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However, in some instances,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should </a:t>
            </a:r>
            <a:r>
              <a:rPr lang="en-US" altLang="en-US" sz="28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be altered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called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even though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it manipulates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a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original value. </a:t>
            </a: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0080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5421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const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Qualifier with Pointers (Cont.)</a:t>
            </a:r>
          </a:p>
        </p:txBody>
      </p:sp>
      <p:sp>
        <p:nvSpPr>
          <p:cNvPr id="55299" name="Text Placeholder 2"/>
          <p:cNvSpPr>
            <a:spLocks noGrp="1"/>
          </p:cNvSpPr>
          <p:nvPr>
            <p:ph type="body" idx="1"/>
          </p:nvPr>
        </p:nvSpPr>
        <p:spPr>
          <a:xfrm>
            <a:off x="76200" y="678660"/>
            <a:ext cx="8991600" cy="49949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Consider a function that takes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one-dimensional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its size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prints the array.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Such a function should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loop through the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output each array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individually.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used in the function body to determine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high index of the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so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loop can terminate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when the printing is completed. </a:t>
            </a:r>
          </a:p>
          <a:p>
            <a:pPr algn="just" eaLnBrk="1" hangingPunct="1"/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Neither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its contents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should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change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function body.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If 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attempt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made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 a 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that’s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compiler catches it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issues either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warning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an error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depending on the particular compiler.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386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const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Qualifier with Pointers (Cont.)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915400" cy="5867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four ways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 a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 a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non-constant pointer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non-constant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nonconstant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non-constant pointer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a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Each of the four combinations provides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access privileges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These are discussed in the next several examples.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844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Introduction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35075"/>
            <a:ext cx="8763000" cy="50133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this chapter, we discuss one of the most powerful features of the C programming language, the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Pointers enable programs</a:t>
            </a:r>
            <a:r>
              <a:rPr lang="tr-TR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simulate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 functions between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to create and manipulate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dynamic data structures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i.e., data structures that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grow and shrink at execution time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such as linked lists, queues, stacks and trees. 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46555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800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7.5.1  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Converting a String to Uppercase Using a Non-Constant Pointer to Non-Constant Data</a:t>
            </a:r>
          </a:p>
        </p:txBody>
      </p:sp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>
          <a:xfrm>
            <a:off x="76200" y="1166018"/>
            <a:ext cx="8991600" cy="531098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highest level of data access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granted by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non-constant 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non-constant data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this case,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data can be modified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through the dereferenced pointer,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can be modified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items.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declaration for a non-constant pointer to non-constant data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does not include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Such a pointer might be used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 a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as 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 to a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processes (and possibly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character in the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86702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8683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7.5.1  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Converting a String to Uppercase Using a Non-Constant Pointer to Non-Constant Data (Cont.)</a:t>
            </a:r>
          </a:p>
        </p:txBody>
      </p:sp>
      <p:sp>
        <p:nvSpPr>
          <p:cNvPr id="61443" name="Text Placeholder 2"/>
          <p:cNvSpPr>
            <a:spLocks noGrp="1"/>
          </p:cNvSpPr>
          <p:nvPr>
            <p:ph type="body" idx="1"/>
          </p:nvPr>
        </p:nvSpPr>
        <p:spPr>
          <a:xfrm>
            <a:off x="167196" y="1166018"/>
            <a:ext cx="8824404" cy="3939381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convertToUppercase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of Fig. 7.10 declares its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non-constant pointer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non-constant data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called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processes the array </a:t>
            </a:r>
            <a:r>
              <a:rPr lang="en-US" altLang="en-US" sz="2400" u="sng" dirty="0">
                <a:solidFill>
                  <a:srgbClr val="000000"/>
                </a:solidFill>
                <a:latin typeface="Consolas" panose="020B0609020204030204" pitchFamily="49" charset="0"/>
              </a:rPr>
              <a:t>string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pointed to by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) one character at a time.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 standard library function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touper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from the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ctype.h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header </a:t>
            </a:r>
            <a:r>
              <a:rPr lang="tr-TR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file 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is called</a:t>
            </a:r>
            <a:r>
              <a:rPr lang="tr-TR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</a:p>
          <a:p>
            <a:pPr lvl="1" algn="just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convert each character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its corresponding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uppercase letter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—if the original character is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not a letter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or is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already uppercase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toupper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returns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original character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Line 23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moves the pointer to the next character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the string. </a:t>
            </a:r>
          </a:p>
        </p:txBody>
      </p:sp>
    </p:spTree>
    <p:extLst>
      <p:ext uri="{BB962C8B-B14F-4D97-AF65-F5344CB8AC3E}">
        <p14:creationId xmlns:p14="http://schemas.microsoft.com/office/powerpoint/2010/main" val="899254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7.5.2  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Printing a String One Character at a Time Using a Non-Constant Pointer to Constant Data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91600" cy="51054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non-constant pointer to constant data </a:t>
            </a:r>
            <a:endParaRPr lang="tr-TR" altLang="en-US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 be modified</a:t>
            </a:r>
            <a:r>
              <a:rPr lang="en-US" altLang="en-US" sz="32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to point to any data item of the appropriate type,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but the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data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to which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it points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modified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Such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 might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</a:t>
            </a:r>
            <a:endParaRPr lang="tr-TR" altLang="en-US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to receive an array argument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to a function that will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process each element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without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 modifying the data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57795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7.5.2  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Printing a String One Character at a Time Using a Non-Constant Pointer to Constant Data (Cont.)</a:t>
            </a:r>
          </a:p>
        </p:txBody>
      </p:sp>
      <p:sp>
        <p:nvSpPr>
          <p:cNvPr id="65539" name="Text Placeholder 2"/>
          <p:cNvSpPr>
            <a:spLocks noGrp="1"/>
          </p:cNvSpPr>
          <p:nvPr>
            <p:ph type="body" idx="1"/>
          </p:nvPr>
        </p:nvSpPr>
        <p:spPr>
          <a:xfrm>
            <a:off x="114300" y="1066800"/>
            <a:ext cx="8915400" cy="51816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function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printCharacters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(Fig. 7.11) declares parameter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be of type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declaration is read from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right to left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as “</a:t>
            </a:r>
            <a:r>
              <a:rPr lang="en-US" altLang="en-US" sz="28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is a pointer to a character constant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.” The function uses a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statement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output each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string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until the null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encountered.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After each character is printed,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sPtr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 to point to the next character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string.</a:t>
            </a:r>
          </a:p>
        </p:txBody>
      </p:sp>
    </p:spTree>
    <p:extLst>
      <p:ext uri="{BB962C8B-B14F-4D97-AF65-F5344CB8AC3E}">
        <p14:creationId xmlns:p14="http://schemas.microsoft.com/office/powerpoint/2010/main" val="920564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7159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7.5.2  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Printing a String One Character at a Time Using a Non-Constant Pointer to Constant Data (Cont.)</a:t>
            </a:r>
          </a:p>
        </p:txBody>
      </p:sp>
      <p:sp>
        <p:nvSpPr>
          <p:cNvPr id="70659" name="Text Placeholder 2"/>
          <p:cNvSpPr>
            <a:spLocks noGrp="1"/>
          </p:cNvSpPr>
          <p:nvPr>
            <p:ph type="body" idx="1"/>
          </p:nvPr>
        </p:nvSpPr>
        <p:spPr>
          <a:xfrm>
            <a:off x="116888" y="1263590"/>
            <a:ext cx="8915400" cy="513715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As you know,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aggregate data types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that store related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data items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same type under one name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In Chapter 10, we’ll discuss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another form of aggregate data type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called a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structure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(sometimes called a 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record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other languages).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capable of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storing related data items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data types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under one name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(e.g., storing information about each employee of a company).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When a function is called with an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as an argument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is automatically passed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the function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by reference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However,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always passed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by value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—a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the entire structure is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82143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159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7.5.2  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Printing a String One Character at a Time Using a Non-Constant Pointer to Constant Data (Cont.)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idx="1"/>
          </p:nvPr>
        </p:nvSpPr>
        <p:spPr>
          <a:xfrm>
            <a:off x="76200" y="1130506"/>
            <a:ext cx="8991600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requires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execution-time overhead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making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copy of each data item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structure 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storing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it on the computer’s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call stack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data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must be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a function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we can use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 to constant data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get the performance of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pass-by-reference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protection of pass-by-value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a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to a structure is passed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only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copy of the </a:t>
            </a:r>
            <a:r>
              <a:rPr lang="en-US" alt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at which the structure is stored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must be made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On a machine with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four-byte addresses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copy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four bytes of memory is made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rather than a copy of possibly large structure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0871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7159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7.5.2  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Printing a String One Character at a Time Using a Non-Constant Pointer to Constant Data (Cont.)</a:t>
            </a: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8"/>
            <a:ext cx="8915400" cy="5190334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is low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execution efficiency is a concern,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 pointers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is in abundance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efficiency is not a major concern,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 data by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enforce the principle of least privilege.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Remember that some systems do not enforce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well,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so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pass-by-value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is still the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best way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prevent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data from being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44042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800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Attempting to Modify a Constant Pointer to Non-Constant Data</a:t>
            </a:r>
          </a:p>
        </p:txBody>
      </p:sp>
      <p:sp>
        <p:nvSpPr>
          <p:cNvPr id="74755" name="Text Placeholder 2"/>
          <p:cNvSpPr>
            <a:spLocks noGrp="1"/>
          </p:cNvSpPr>
          <p:nvPr>
            <p:ph type="body" idx="1"/>
          </p:nvPr>
        </p:nvSpPr>
        <p:spPr>
          <a:xfrm>
            <a:off x="142782" y="990600"/>
            <a:ext cx="8858435" cy="508238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700" b="1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b="1" u="sng" dirty="0">
                <a:solidFill>
                  <a:srgbClr val="0000FF"/>
                </a:solidFill>
                <a:latin typeface="Cambria" panose="02040503050406030204" pitchFamily="18" charset="0"/>
              </a:rPr>
              <a:t>non-constant data</a:t>
            </a:r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always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same memory location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and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data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at that location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 be modified</a:t>
            </a:r>
            <a:r>
              <a:rPr lang="en-US" alt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through the pointer.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This is the default for an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 of the array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All data in the array can be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accessed and changed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by using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indexing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non-constant data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can be used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 an array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as an argument to a function that accesses array elements using only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index notation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23701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Attempting to Modify a Constant Pointer to Non-Constant Data (Cont.)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idx="1"/>
          </p:nvPr>
        </p:nvSpPr>
        <p:spPr>
          <a:xfrm>
            <a:off x="76200" y="1166018"/>
            <a:ext cx="8991600" cy="500618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that are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u="sng" dirty="0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must be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when they’re defined (if the pointer is a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parameter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it’s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with a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that’s passed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the function).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Figure 7.13 attempts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 a constant pointer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defined to be of type </a:t>
            </a:r>
            <a:r>
              <a:rPr lang="en-US" altLang="en-US" sz="2700" b="1" u="sng" dirty="0">
                <a:solidFill>
                  <a:srgbClr val="0000FF"/>
                </a:solidFill>
                <a:latin typeface="Consolas" panose="020B0609020204030204" pitchFamily="49" charset="0"/>
              </a:rPr>
              <a:t>int * const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definition is read from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right to left</a:t>
            </a:r>
            <a:r>
              <a:rPr lang="en-US" alt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as “</a:t>
            </a:r>
            <a:r>
              <a:rPr lang="en-US" altLang="en-US" sz="27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is a constant pointer to an integer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.”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pointer is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integer variable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program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attempts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 the address of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but the compiler generates an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error message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680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44789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800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Attempting to Modify a Constant Pointer to Constant Data</a:t>
            </a:r>
          </a:p>
        </p:txBody>
      </p:sp>
      <p:sp>
        <p:nvSpPr>
          <p:cNvPr id="77827" name="Text Placeholder 2"/>
          <p:cNvSpPr>
            <a:spLocks noGrp="1"/>
          </p:cNvSpPr>
          <p:nvPr>
            <p:ph type="body" idx="1"/>
          </p:nvPr>
        </p:nvSpPr>
        <p:spPr>
          <a:xfrm>
            <a:off x="99132" y="941262"/>
            <a:ext cx="8968668" cy="5535738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least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access privilege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granted by a </a:t>
            </a:r>
            <a:r>
              <a:rPr lang="en-US" altLang="en-US" b="1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u="sng" dirty="0">
                <a:solidFill>
                  <a:srgbClr val="0000FF"/>
                </a:solidFill>
                <a:latin typeface="Cambria" panose="02040503050406030204" pitchFamily="18" charset="0"/>
              </a:rPr>
              <a:t>constant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tr-TR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In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this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tr-TR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case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</a:p>
          <a:p>
            <a:pPr lvl="1" algn="just"/>
            <a:r>
              <a:rPr lang="tr-TR" altLang="en-US" sz="3200" dirty="0" err="1">
                <a:solidFill>
                  <a:srgbClr val="000000"/>
                </a:solidFill>
                <a:latin typeface="Cambria" panose="02040503050406030204" pitchFamily="18" charset="0"/>
              </a:rPr>
              <a:t>the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pointer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always points to the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 memory location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and the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data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at that memory location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modified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is how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a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only looks at the array using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index notation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does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modify the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787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Variable Definitions and Initialization (cont.)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>
          <a:xfrm>
            <a:off x="114300" y="990600"/>
            <a:ext cx="8915400" cy="5257800"/>
          </a:xfrm>
        </p:spPr>
        <p:txBody>
          <a:bodyPr>
            <a:noAutofit/>
          </a:bodyPr>
          <a:lstStyle/>
          <a:p>
            <a:pPr marL="109537" indent="0" algn="just" eaLnBrk="1" hangingPunct="1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  <a:latin typeface="Cambria" panose="02040503050406030204" pitchFamily="18" charset="0"/>
              </a:rPr>
              <a:t>Declaring Pointers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Pointers, like all variables, must be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 before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they can be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used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definition</a:t>
            </a:r>
          </a:p>
          <a:p>
            <a:pPr marL="914400" lvl="2" indent="0" algn="ctr" eaLnBrk="1" hangingPunct="1">
              <a:lnSpc>
                <a:spcPct val="80000"/>
              </a:lnSpc>
              <a:buNone/>
              <a:defRPr/>
            </a:pPr>
            <a:r>
              <a:rPr 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countPtr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count; </a:t>
            </a:r>
          </a:p>
          <a:p>
            <a:pPr algn="just" eaLnBrk="1" hangingPunct="1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specifies that </a:t>
            </a:r>
            <a:endParaRPr lang="tr-TR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variable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countPtr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of type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a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an integer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endParaRPr lang="tr-TR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is read (right to left), “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countPtr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” or “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countPtr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points to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object of type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.”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Also, the variable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count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defined to be an </a:t>
            </a:r>
            <a:r>
              <a:rPr lang="en-US" sz="28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a pointer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an </a:t>
            </a:r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39081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const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Qualifier with Pointers (Const.)</a:t>
            </a:r>
          </a:p>
        </p:txBody>
      </p:sp>
      <p:sp>
        <p:nvSpPr>
          <p:cNvPr id="7885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915400" cy="51816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7.14 defines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variable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of type </a:t>
            </a:r>
            <a:r>
              <a:rPr lang="en-US" altLang="en-US" b="1" u="sng" dirty="0">
                <a:solidFill>
                  <a:srgbClr val="0000FF"/>
                </a:solidFill>
                <a:latin typeface="Consolas" panose="020B0609020204030204" pitchFamily="49" charset="0"/>
              </a:rPr>
              <a:t>const int *const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is read from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right to left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 “</a:t>
            </a:r>
            <a:r>
              <a:rPr lang="en-US" altLang="en-US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a constant pointer to an integer constan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t.”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figure shows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error messages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generated when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attempt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made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 the data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to which </a:t>
            </a:r>
            <a:r>
              <a:rPr lang="en-US" altLang="en-US" sz="3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and to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modify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stored in the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variable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99961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4219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30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</a:t>
            </a:r>
          </a:p>
        </p:txBody>
      </p:sp>
      <p:sp>
        <p:nvSpPr>
          <p:cNvPr id="80899" name="Text Placeholder 2"/>
          <p:cNvSpPr>
            <a:spLocks noGrp="1"/>
          </p:cNvSpPr>
          <p:nvPr>
            <p:ph type="body" idx="1"/>
          </p:nvPr>
        </p:nvSpPr>
        <p:spPr>
          <a:xfrm>
            <a:off x="171634" y="838200"/>
            <a:ext cx="8896165" cy="5410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Let’s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improve the bubble 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program of Fig. 6.15 to use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two functions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sorts the array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It calls function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exchange the array elements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1]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Remember that C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enforces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information hiding</a:t>
            </a:r>
            <a:r>
              <a:rPr lang="en-US" alt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between functions, so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not have access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individual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elements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Because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wants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have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access to the array elements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be swapped,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each of these elements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by reference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of each array element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explicitly. </a:t>
            </a: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485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8275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8192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334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Although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entire 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automatically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by 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individual array element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 are scalars and are ordinarily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by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Therefore,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uses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on each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 elements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call to effect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pass-by-reference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follows</a:t>
            </a:r>
          </a:p>
          <a:p>
            <a:pPr marL="914400" lvl="2" indent="0" algn="ctr" eaLnBrk="1" hangingPunct="1">
              <a:buNone/>
            </a:pP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swap(&amp;array[j], &amp;array[j + </a:t>
            </a:r>
            <a:r>
              <a:rPr lang="en-US" altLang="en-US" sz="32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]);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receives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&amp;array[j]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element1Ptr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40635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>
          <a:xfrm>
            <a:off x="153140" y="990599"/>
            <a:ext cx="8838460" cy="5699125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Even though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—because of </a:t>
            </a:r>
            <a:r>
              <a:rPr lang="en-US" alt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information hiding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—is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allowed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know the name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may use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*element1Ptr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sz="2700" i="1" dirty="0">
                <a:solidFill>
                  <a:srgbClr val="000000"/>
                </a:solidFill>
                <a:latin typeface="Cambria" panose="02040503050406030204" pitchFamily="18" charset="0"/>
              </a:rPr>
              <a:t>synonym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array[j]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references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*element1Ptr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it’s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actually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referencing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Similarly, when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references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*element2Ptr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it’s actually referencing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 + 1]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Even though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not allowed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say</a:t>
            </a:r>
            <a:r>
              <a:rPr lang="tr-TR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en-US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392113" lvl="1" indent="0">
              <a:lnSpc>
                <a:spcPct val="90000"/>
              </a:lnSpc>
              <a:buNone/>
            </a:pPr>
            <a:r>
              <a:rPr lang="en-US" altLang="en-US" sz="2700" b="1" dirty="0">
                <a:solidFill>
                  <a:srgbClr val="00B0F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dirty="0">
                <a:solidFill>
                  <a:srgbClr val="00B0F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hold = array[j];</a:t>
            </a:r>
            <a:b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array[j] = array[j + </a:t>
            </a:r>
            <a:r>
              <a:rPr lang="en-US" alt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b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array[j + </a:t>
            </a:r>
            <a:r>
              <a:rPr lang="en-US" alt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] = hold;</a:t>
            </a:r>
            <a:endParaRPr lang="tr-TR" altLang="en-US" sz="27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90000"/>
              </a:lnSpc>
              <a:buNone/>
            </a:pPr>
            <a:endParaRPr lang="tr-TR" altLang="en-US" sz="27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tr-TR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P</a:t>
            </a:r>
            <a:r>
              <a:rPr lang="en-US" altLang="en-US" sz="2700" dirty="0" err="1">
                <a:solidFill>
                  <a:srgbClr val="000000"/>
                </a:solidFill>
                <a:latin typeface="Cambria" panose="02040503050406030204" pitchFamily="18" charset="0"/>
              </a:rPr>
              <a:t>recisely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effect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achieved by</a:t>
            </a:r>
            <a:r>
              <a:rPr lang="tr-TR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en-US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700" b="1" dirty="0">
                <a:solidFill>
                  <a:srgbClr val="00B0F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dirty="0">
                <a:solidFill>
                  <a:srgbClr val="00B0F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hold = *element1Ptr;</a:t>
            </a:r>
            <a:b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*element1Ptr = *element2Ptr;</a:t>
            </a:r>
            <a:b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*element2Ptr = hold;</a:t>
            </a:r>
            <a:endParaRPr lang="en-US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215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89091" name="Text Placeholder 2"/>
          <p:cNvSpPr>
            <a:spLocks noGrp="1"/>
          </p:cNvSpPr>
          <p:nvPr>
            <p:ph type="body" idx="1"/>
          </p:nvPr>
        </p:nvSpPr>
        <p:spPr>
          <a:xfrm>
            <a:off x="145742" y="758298"/>
            <a:ext cx="8845858" cy="57912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Several features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function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should be noted. </a:t>
            </a:r>
          </a:p>
          <a:p>
            <a:pPr algn="just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header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declares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sz="2600" b="1" u="sng" dirty="0">
                <a:solidFill>
                  <a:srgbClr val="0000FF"/>
                </a:solidFill>
                <a:latin typeface="Consolas" panose="020B0609020204030204" pitchFamily="49" charset="0"/>
              </a:rPr>
              <a:t>int * const array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rather than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array[]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indicate that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receives 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one-dimensional array as an argument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(again, these notations are interchangeable).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Parameter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u="sng" dirty="0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enforce the principle of least privilege.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Although parameter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receives 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copy of a value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modifying the copy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change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 in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need to alter 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accomplish its task.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remains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fixed during the execution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function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Therefore,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declared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ensure that it’s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modified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prototype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for function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included in the body of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because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function that calls </a:t>
            </a:r>
            <a:r>
              <a:rPr lang="en-US" altLang="en-US" sz="2600" u="sng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171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>
          <a:xfrm>
            <a:off x="116150" y="778504"/>
            <a:ext cx="8951650" cy="4525963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Placing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prototype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restricts proper calls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those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made from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 functions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attempt to call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do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have access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proper function prototype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so the compiler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generates one automatically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normally results in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prototype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does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match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header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(and generates a compilation warning or error) because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compiler assumes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765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9318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54419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receives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</a:t>
            </a:r>
            <a:r>
              <a:rPr lang="tr-TR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must know the size of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sort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When an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is passed to a function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address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element of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received by the function.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of course, does </a:t>
            </a:r>
            <a:r>
              <a:rPr lang="en-US" altLang="en-US" sz="24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convey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elements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the array.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Therefore, you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must pass the array size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the function.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Another common practice is to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pass a pointer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sz="24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and a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the location just </a:t>
            </a:r>
            <a:r>
              <a:rPr lang="en-US" altLang="en-US" sz="24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beyond the end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24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as you’ll learn in Section 7.8,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difference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two pointers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sz="24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length of the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and the resulting code is simpler</a:t>
            </a:r>
            <a:r>
              <a:rPr lang="tr-TR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en-US" altLang="en-US" sz="2400" i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9523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38744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94211" name="Text Placeholder 2"/>
          <p:cNvSpPr>
            <a:spLocks noGrp="1"/>
          </p:cNvSpPr>
          <p:nvPr>
            <p:ph type="body" idx="1"/>
          </p:nvPr>
        </p:nvSpPr>
        <p:spPr>
          <a:xfrm>
            <a:off x="84338" y="838201"/>
            <a:ext cx="8907262" cy="43434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the program,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explicitly passed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main benefits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this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approach</a:t>
            </a:r>
            <a:endParaRPr lang="tr-TR" altLang="en-US" i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software reusability </a:t>
            </a:r>
            <a:endParaRPr lang="tr-TR" altLang="en-US" i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proper software engineering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By defining the function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 the array size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we enable the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 be used by any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sorts one-dimensional integer 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any size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025472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1702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96259" name="Text Placeholder 2"/>
          <p:cNvSpPr>
            <a:spLocks noGrp="1"/>
          </p:cNvSpPr>
          <p:nvPr>
            <p:ph type="body" idx="1"/>
          </p:nvPr>
        </p:nvSpPr>
        <p:spPr>
          <a:xfrm>
            <a:off x="228600" y="876129"/>
            <a:ext cx="8763000" cy="452596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could have stored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array’s size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that’s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accessible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entire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would be more efficient, because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 of the size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made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pass to the function.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However,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 programs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require an integer array-sorting capability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have the same global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so the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used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those programs. </a:t>
            </a:r>
          </a:p>
        </p:txBody>
      </p:sp>
    </p:spTree>
    <p:extLst>
      <p:ext uri="{BB962C8B-B14F-4D97-AF65-F5344CB8AC3E}">
        <p14:creationId xmlns:p14="http://schemas.microsoft.com/office/powerpoint/2010/main" val="985751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7.6  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Bubble Sort Using Pass-by-Reference (Cont.)</a:t>
            </a:r>
          </a:p>
        </p:txBody>
      </p:sp>
      <p:sp>
        <p:nvSpPr>
          <p:cNvPr id="98307" name="Text Placeholder 2"/>
          <p:cNvSpPr>
            <a:spLocks noGrp="1"/>
          </p:cNvSpPr>
          <p:nvPr>
            <p:ph type="body" idx="1"/>
          </p:nvPr>
        </p:nvSpPr>
        <p:spPr>
          <a:xfrm>
            <a:off x="216762" y="1066800"/>
            <a:ext cx="8851037" cy="5105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could have been programmed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directly into the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restricts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use of the function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to an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a specific size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and significantly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reduces its reusability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Only programs processing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one-dimensional integer 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specific size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coded into the function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can use the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035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623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175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Variable Definitions and Initialization (cont.)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45259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applies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to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countPtr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definition.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used in this manner in a definition, it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indicates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being defined is a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Pointers can be defined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 to objects of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any 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To prevent the ambiguity of declaring pointer and non-pointer variables in the same declaration as shown above, you should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always declare only one variable per declaration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391054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6523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7.7  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sizeof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Operator</a:t>
            </a:r>
          </a:p>
        </p:txBody>
      </p:sp>
      <p:sp>
        <p:nvSpPr>
          <p:cNvPr id="99331" name="Text Placeholder 2"/>
          <p:cNvSpPr>
            <a:spLocks noGrp="1"/>
          </p:cNvSpPr>
          <p:nvPr>
            <p:ph type="body" idx="1"/>
          </p:nvPr>
        </p:nvSpPr>
        <p:spPr>
          <a:xfrm>
            <a:off x="80638" y="875417"/>
            <a:ext cx="8987161" cy="4786315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 provides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special unary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size in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any other data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applied to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name of an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in Fig. 7.16, the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operator returns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total number of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type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type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on this computer are stored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4 bytes of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defined to have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20 elements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Therefore, there are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total of 80 bytes in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46336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7.7  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sizeof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Operator (Cont.)</a:t>
            </a:r>
          </a:p>
        </p:txBody>
      </p:sp>
      <p:sp>
        <p:nvSpPr>
          <p:cNvPr id="10342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562600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elements in an array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also can be determined with </a:t>
            </a:r>
            <a:r>
              <a:rPr lang="en-US" altLang="en-US" sz="36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consider the following array definition:</a:t>
            </a:r>
          </a:p>
          <a:p>
            <a:pPr marL="914400" lvl="2" indent="0" algn="ctr" eaLnBrk="1" hangingPunct="1"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3600" b="1" dirty="0">
                <a:solidFill>
                  <a:srgbClr val="000000"/>
                </a:solidFill>
                <a:latin typeface="Consolas" panose="020B0609020204030204" pitchFamily="49" charset="0"/>
              </a:rPr>
              <a:t> real[</a:t>
            </a:r>
            <a:r>
              <a:rPr lang="en-US" altLang="en-US" sz="3600" b="1" dirty="0">
                <a:solidFill>
                  <a:srgbClr val="128AFF"/>
                </a:solidFill>
                <a:latin typeface="Consolas" panose="020B0609020204030204" pitchFamily="49" charset="0"/>
              </a:rPr>
              <a:t>22</a:t>
            </a:r>
            <a:r>
              <a:rPr lang="en-US" altLang="en-US" sz="36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/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Variables of type </a:t>
            </a:r>
            <a:r>
              <a:rPr lang="en-US" altLang="en-US" sz="3600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normally are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 8 bytes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of memory. </a:t>
            </a:r>
          </a:p>
          <a:p>
            <a:pPr algn="just" eaLnBrk="1" hangingPunct="1"/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Thus,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</a:t>
            </a:r>
            <a:r>
              <a:rPr lang="en-US" altLang="en-US" sz="3600" u="sng" dirty="0">
                <a:solidFill>
                  <a:srgbClr val="000000"/>
                </a:solidFill>
                <a:latin typeface="Consolas" panose="020B0609020204030204" pitchFamily="49" charset="0"/>
              </a:rPr>
              <a:t>real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contains a total of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176 bytes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To determine the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elements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in the array, the following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expression can be used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marL="914400" lvl="2" indent="0" algn="ctr" eaLnBrk="1" hangingPunct="1">
              <a:buNone/>
            </a:pPr>
            <a:r>
              <a:rPr lang="en-US" altLang="en-US" sz="36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3600" b="1" dirty="0">
                <a:solidFill>
                  <a:srgbClr val="000000"/>
                </a:solidFill>
                <a:latin typeface="Consolas" panose="020B0609020204030204" pitchFamily="49" charset="0"/>
              </a:rPr>
              <a:t>(real) / </a:t>
            </a:r>
            <a:r>
              <a:rPr lang="en-US" altLang="en-US" sz="36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3600" b="1" dirty="0">
                <a:solidFill>
                  <a:srgbClr val="000000"/>
                </a:solidFill>
                <a:latin typeface="Consolas" panose="020B0609020204030204" pitchFamily="49" charset="0"/>
              </a:rPr>
              <a:t>(real[</a:t>
            </a:r>
            <a:r>
              <a:rPr lang="en-US" altLang="en-US" sz="36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600" b="1" dirty="0">
                <a:solidFill>
                  <a:srgbClr val="000000"/>
                </a:solidFill>
                <a:latin typeface="Consolas" panose="020B0609020204030204" pitchFamily="49" charset="0"/>
              </a:rPr>
              <a:t>])</a:t>
            </a:r>
            <a:endParaRPr lang="tr-TR" altLang="en-US" sz="3600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algn="just"/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The expression determines the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bytes in array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real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divides that value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by the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bytes used in memory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to store the </a:t>
            </a:r>
            <a:r>
              <a:rPr lang="en-US" altLang="en-US" sz="36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element of array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real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(a </a:t>
            </a:r>
            <a:r>
              <a:rPr lang="en-US" altLang="en-US" sz="3600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3600" dirty="0">
                <a:solidFill>
                  <a:srgbClr val="000000"/>
                </a:solidFill>
                <a:latin typeface="Cambria" panose="02040503050406030204" pitchFamily="18" charset="0"/>
              </a:rPr>
              <a:t> value).</a:t>
            </a:r>
          </a:p>
          <a:p>
            <a:pPr algn="just"/>
            <a:endParaRPr lang="tr-TR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914400" lvl="2" indent="0" algn="ctr" eaLnBrk="1" hangingPunct="1">
              <a:buNone/>
            </a:pPr>
            <a:endParaRPr lang="tr-TR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914400" lvl="2" indent="0" algn="ctr" eaLnBrk="1" hangingPunct="1">
              <a:buNone/>
            </a:pPr>
            <a:endParaRPr lang="en-US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67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3156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7.7  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sizeof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Operator (Cont.)</a:t>
            </a:r>
          </a:p>
        </p:txBody>
      </p:sp>
      <p:sp>
        <p:nvSpPr>
          <p:cNvPr id="10547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2578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Even though function </a:t>
            </a:r>
            <a:r>
              <a:rPr lang="en-US" altLang="en-US" sz="2600" b="1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getSize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 an array of 20 elements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an argument, the function’s parameter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simply a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array’s first element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When you use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with a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it returns the </a:t>
            </a:r>
            <a:r>
              <a:rPr lang="en-US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tr-TR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the size of the item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which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it points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a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on our system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4 bytes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so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getSize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returned 4. </a:t>
            </a:r>
            <a:endParaRPr lang="tr-TR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altLang="en-US" sz="26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(real) / </a:t>
            </a:r>
            <a:r>
              <a:rPr lang="en-US" altLang="en-US" sz="26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(real[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])</a:t>
            </a:r>
            <a:endParaRPr lang="en-US" altLang="en-US" sz="26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Also, the calculation shown above for determining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array elements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using </a:t>
            </a:r>
            <a:r>
              <a:rPr lang="en-US" altLang="en-US" sz="2600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works only when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 the actual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tr-TR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when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 a pointer to the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752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14831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</a:t>
            </a:r>
          </a:p>
        </p:txBody>
      </p:sp>
      <p:sp>
        <p:nvSpPr>
          <p:cNvPr id="111619" name="Text Placeholder 2"/>
          <p:cNvSpPr>
            <a:spLocks noGrp="1"/>
          </p:cNvSpPr>
          <p:nvPr>
            <p:ph type="body" idx="1"/>
          </p:nvPr>
        </p:nvSpPr>
        <p:spPr>
          <a:xfrm>
            <a:off x="163867" y="685800"/>
            <a:ext cx="8816266" cy="5849416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valid operands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arithmetic expressions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assignment expressions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comparison expressions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However, </a:t>
            </a:r>
            <a:r>
              <a:rPr lang="en-US" altLang="en-US" sz="2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all the operators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normally used in these expressions are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valid in conjunction with pointer variables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This section describes the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operators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that can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have pointers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operands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how these operators are used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limited set of arithmetic operations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may be performed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on pointers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 pointer may be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(++) or </a:t>
            </a:r>
            <a:r>
              <a:rPr lang="en-US" altLang="en-US" sz="2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decremented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(--),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2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added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 to a pointer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+=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),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2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subtracted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 from a pointer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-</a:t>
            </a:r>
            <a:r>
              <a:rPr lang="en-US" altLang="en-US" sz="22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or 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-=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one pointer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subtracted from another</a:t>
            </a:r>
            <a:endParaRPr lang="tr-TR" altLang="en-US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last operation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meaningful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when </a:t>
            </a:r>
            <a:r>
              <a:rPr lang="en-US" altLang="en-US" sz="22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both</a:t>
            </a:r>
            <a:r>
              <a:rPr lang="en-US" altLang="en-US" sz="2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pointers</a:t>
            </a:r>
            <a:r>
              <a:rPr lang="en-US" altLang="en-US" sz="2200" u="sng" dirty="0">
                <a:solidFill>
                  <a:srgbClr val="000000"/>
                </a:solidFill>
                <a:latin typeface="Cambria" panose="02040503050406030204" pitchFamily="18" charset="0"/>
              </a:rPr>
              <a:t> point to elements</a:t>
            </a:r>
            <a:r>
              <a:rPr lang="en-US" altLang="en-US" sz="22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2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</a:t>
            </a:r>
            <a:r>
              <a:rPr lang="en-US" altLang="en-US" sz="22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95135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799"/>
            <a:ext cx="8229600" cy="533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12643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3581399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Assume that array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v[5]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has been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element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location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3000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in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Assume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has been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v[0]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—i.e.,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3000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7.18 illustrates this situation for a machine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4-byte integers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Variable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 to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either of the statements</a:t>
            </a:r>
          </a:p>
        </p:txBody>
      </p:sp>
    </p:spTree>
    <p:extLst>
      <p:ext uri="{BB962C8B-B14F-4D97-AF65-F5344CB8AC3E}">
        <p14:creationId xmlns:p14="http://schemas.microsoft.com/office/powerpoint/2010/main" val="20659457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15715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50292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conventional arithmetic,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3000 + 2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yields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value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3002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is normally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the case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500" b="1" i="1" u="sng" dirty="0">
                <a:solidFill>
                  <a:srgbClr val="128A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pointer arithmetic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an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is added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or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subtracted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a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pointer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is </a:t>
            </a:r>
            <a:r>
              <a:rPr lang="en-US" alt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 or decremented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simply by that integer,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but by that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times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object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which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refers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bytes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depends on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object’s data 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statement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sz="25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	would produce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3008</a:t>
            </a:r>
            <a:r>
              <a:rPr lang="en-US" altLang="en-US" sz="2500" dirty="0">
                <a:solidFill>
                  <a:srgbClr val="000000"/>
                </a:solidFill>
                <a:latin typeface="AGaramond Bold" pitchFamily="50" charset="0"/>
              </a:rPr>
              <a:t> (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3000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500" dirty="0">
                <a:solidFill>
                  <a:srgbClr val="000000"/>
                </a:solidFill>
                <a:latin typeface="AGaramond Bold" pitchFamily="50" charset="0"/>
              </a:rPr>
              <a:t>),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assuming an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stored in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4 bytes of memory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27731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0391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16739" name="Text Placeholder 2"/>
          <p:cNvSpPr>
            <a:spLocks noGrp="1"/>
          </p:cNvSpPr>
          <p:nvPr>
            <p:ph type="body" idx="1"/>
          </p:nvPr>
        </p:nvSpPr>
        <p:spPr>
          <a:xfrm>
            <a:off x="99871" y="597591"/>
            <a:ext cx="8915400" cy="397441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In the array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v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4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would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now point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v[2]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(Fig. 7.19). </a:t>
            </a:r>
          </a:p>
          <a:p>
            <a:pPr algn="just" eaLnBrk="1" hangingPunct="1"/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If an integer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stored in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2 bytes of memory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then the preceding calculation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would result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in memory location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3004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Garamond Bold" pitchFamily="50" charset="0"/>
              </a:rPr>
              <a:t>(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3000</a:t>
            </a:r>
            <a:r>
              <a:rPr lang="en-US" alt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+ 2</a:t>
            </a:r>
            <a:r>
              <a:rPr lang="en-US" alt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400" b="1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latin typeface="AGaramond Bold" pitchFamily="50" charset="0"/>
              </a:rPr>
              <a:t>)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If the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were of a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data type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the preceding statement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would increment the pointer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twice the number of bytes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that it takes to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an object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of that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data type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When performing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arithmetic on a character array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the results will be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consistent with regular arithmetic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, because </a:t>
            </a:r>
            <a:r>
              <a:rPr lang="en-US" altLang="en-US" sz="24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character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4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1 byte long</a:t>
            </a:r>
            <a:r>
              <a:rPr lang="en-US" alt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42679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275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18787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8199"/>
            <a:ext cx="8839200" cy="5851525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sz="27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had been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3016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which points to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v[4]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statement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-= </a:t>
            </a:r>
            <a:r>
              <a:rPr lang="en-US" alt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	would set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back to </a:t>
            </a:r>
            <a:r>
              <a:rPr lang="en-US" altLang="en-US" sz="27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3000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 of the array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If a pointer is being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decremented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one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increment (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++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) and decrement (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--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operators can be used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Either of the statements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++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point to the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next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location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the array.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Either of the statements</a:t>
            </a:r>
          </a:p>
          <a:p>
            <a:pPr marL="914400" lvl="2" indent="0" algn="ctr">
              <a:buNone/>
            </a:pP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--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--;</a:t>
            </a:r>
          </a:p>
          <a:p>
            <a:pPr>
              <a:buNone/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decrements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pointer to point to the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previous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element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the array.</a:t>
            </a:r>
          </a:p>
          <a:p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variables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subtracted from one another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335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9729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208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4525963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if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contains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location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3000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v2Ptr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contains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3008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statement</a:t>
            </a:r>
          </a:p>
          <a:p>
            <a:pPr marL="914400" lvl="2" indent="0" algn="ctr" eaLnBrk="1" hangingPunct="1"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x = v2Ptr -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would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array elements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from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vPtr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v2Ptr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in this case </a:t>
            </a:r>
            <a:r>
              <a:rPr lang="en-US" altLang="en-US" b="1" dirty="0">
                <a:solidFill>
                  <a:srgbClr val="128A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8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arithmetic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undefined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unless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performed on an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assume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same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contiguously in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unless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they’re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adjacent elements of an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22536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1974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>
          <a:xfrm>
            <a:off x="152400" y="863068"/>
            <a:ext cx="8915400" cy="5493284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to another 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both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have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exception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this rule is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pointer to 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*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), which is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generic 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any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All pointer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of any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both cases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cast operation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required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dereferenced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5143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Variable Definitions and Initialization (cont.)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763000" cy="5105400"/>
          </a:xfrm>
        </p:spPr>
        <p:txBody>
          <a:bodyPr>
            <a:noAutofit/>
          </a:bodyPr>
          <a:lstStyle/>
          <a:p>
            <a:pPr marL="109537" indent="0" algn="just" eaLnBrk="1" hangingPunct="1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  <a:latin typeface="Cambria" panose="02040503050406030204" pitchFamily="18" charset="0"/>
              </a:rPr>
              <a:t>Initializing and Assigning Values to Pointers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Pointers should be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tr-TR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>
              <a:lnSpc>
                <a:spcPct val="90000"/>
              </a:lnSpc>
              <a:defRPr/>
            </a:pP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when they’re defined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or they can be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a value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pointer may be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endParaRPr lang="tr-TR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or an </a:t>
            </a:r>
            <a:r>
              <a:rPr 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pointer with the value </a:t>
            </a:r>
            <a:r>
              <a:rPr 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points to </a:t>
            </a:r>
            <a:r>
              <a:rPr 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nothing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symbolic constant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defined in the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stddef.h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header (and several other headers, such as 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282688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2441"/>
            <a:ext cx="8229600" cy="334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25955" name="Text Placeholder 2"/>
          <p:cNvSpPr>
            <a:spLocks noGrp="1"/>
          </p:cNvSpPr>
          <p:nvPr>
            <p:ph type="body" idx="1"/>
          </p:nvPr>
        </p:nvSpPr>
        <p:spPr>
          <a:xfrm>
            <a:off x="152400" y="685800"/>
            <a:ext cx="8915400" cy="452596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Consider this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 The compiler knows that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refers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4 bytes of 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on a machine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4-byte integers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but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simply contains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location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an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unknown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data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precise number of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which the pointer refers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 known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the compiler.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compiler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must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know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data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determine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dereferenced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a particular pointer.</a:t>
            </a:r>
          </a:p>
        </p:txBody>
      </p:sp>
    </p:spTree>
    <p:extLst>
      <p:ext uri="{BB962C8B-B14F-4D97-AF65-F5344CB8AC3E}">
        <p14:creationId xmlns:p14="http://schemas.microsoft.com/office/powerpoint/2010/main" val="35167256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68275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Expressions and Pointer Arithmetic (Cont.)</a:t>
            </a:r>
          </a:p>
        </p:txBody>
      </p:sp>
      <p:sp>
        <p:nvSpPr>
          <p:cNvPr id="129027" name="Text Placeholder 2"/>
          <p:cNvSpPr>
            <a:spLocks noGrp="1"/>
          </p:cNvSpPr>
          <p:nvPr>
            <p:ph type="body" idx="1"/>
          </p:nvPr>
        </p:nvSpPr>
        <p:spPr>
          <a:xfrm>
            <a:off x="152400" y="816742"/>
            <a:ext cx="8915400" cy="5441952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using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equality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relational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operators,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but such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comparisons are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meaningless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unless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 point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elements of the same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Pointer comparisons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stored in the pointers.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comparison of two pointers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pointing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elements in the same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could show, for example,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one pointer points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higher-numbered element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array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than the other 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does.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common use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comparison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determining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whether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is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3005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465588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9729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Relationship between Pointers and Arrays</a:t>
            </a:r>
          </a:p>
        </p:txBody>
      </p:sp>
      <p:sp>
        <p:nvSpPr>
          <p:cNvPr id="13005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38691"/>
            <a:ext cx="8839200" cy="5334001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Arrays and pointers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are intimately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related in C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often may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interchangeably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can be thought of as a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can be used to do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any operation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involving </a:t>
            </a:r>
            <a:r>
              <a:rPr lang="en-US" altLang="en-US" sz="2600" b="1" dirty="0">
                <a:solidFill>
                  <a:srgbClr val="0000FF"/>
                </a:solidFill>
                <a:latin typeface="Cambria" panose="02040503050406030204" pitchFamily="18" charset="0"/>
              </a:rPr>
              <a:t>array indexing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Assume that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b[5]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variable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have been defined.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Because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(without an index)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is a pointer to the first element of the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we can set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equal to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the first element in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with the statement </a:t>
            </a:r>
          </a:p>
          <a:p>
            <a:pPr marL="914400" lvl="2" indent="0" algn="ctr" eaLnBrk="1" hangingPunct="1">
              <a:buNone/>
            </a:pP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= b;</a:t>
            </a:r>
          </a:p>
        </p:txBody>
      </p:sp>
    </p:spTree>
    <p:extLst>
      <p:ext uri="{BB962C8B-B14F-4D97-AF65-F5344CB8AC3E}">
        <p14:creationId xmlns:p14="http://schemas.microsoft.com/office/powerpoint/2010/main" val="6836209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Relationship between Pointers and Arrays (Cont.)</a:t>
            </a:r>
          </a:p>
        </p:txBody>
      </p:sp>
      <p:sp>
        <p:nvSpPr>
          <p:cNvPr id="131075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0698"/>
            <a:ext cx="8686800" cy="549010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statement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equivalent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taking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the array’s first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as follows:</a:t>
            </a:r>
          </a:p>
          <a:p>
            <a:pPr marL="914400" lvl="2" indent="0" algn="ctr" eaLnBrk="1" hangingPunct="1">
              <a:lnSpc>
                <a:spcPct val="80000"/>
              </a:lnSpc>
              <a:buNone/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= &amp;b[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Array element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b[3]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can alternatively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with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expression</a:t>
            </a:r>
          </a:p>
          <a:p>
            <a:pPr marL="914400" lvl="2" indent="0" algn="ctr" eaLnBrk="1" hangingPunct="1">
              <a:lnSpc>
                <a:spcPct val="80000"/>
              </a:lnSpc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*(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expression is the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offset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 the 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When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points to the array’s first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offset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indicates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</a:pP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which array element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offset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identical to the array index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notation is referred to as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pointer/offset notation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2913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Relationship between Pointers and Arrays (Cont.)</a:t>
            </a:r>
          </a:p>
        </p:txBody>
      </p:sp>
      <p:sp>
        <p:nvSpPr>
          <p:cNvPr id="132099" name="Text Placeholder 2"/>
          <p:cNvSpPr>
            <a:spLocks noGrp="1"/>
          </p:cNvSpPr>
          <p:nvPr>
            <p:ph type="body" idx="1"/>
          </p:nvPr>
        </p:nvSpPr>
        <p:spPr>
          <a:xfrm>
            <a:off x="119107" y="833021"/>
            <a:ext cx="8906522" cy="55181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parentheses are necessary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because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precedence of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higher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precedence of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Without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parentheses,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8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above expression would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add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value of the expression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would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added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b[0]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assuming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 of the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Just as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with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expression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</a:p>
          <a:p>
            <a:pPr marL="914400" lvl="2" indent="0" algn="ctr" eaLnBrk="1" hangingPunct="1">
              <a:lnSpc>
                <a:spcPct val="80000"/>
              </a:lnSpc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&amp;b[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</a:t>
            </a:r>
          </a:p>
          <a:p>
            <a:pPr algn="just" eaLnBrk="1" hangingPunct="1">
              <a:lnSpc>
                <a:spcPct val="80000"/>
              </a:lnSpc>
              <a:buFont typeface="Wingdings 3" panose="05040102010807070707" pitchFamily="18" charset="2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can be written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with the pointer expression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marL="914400" lvl="2" indent="0" algn="ctr" eaLnBrk="1" hangingPunct="1">
              <a:lnSpc>
                <a:spcPct val="80000"/>
              </a:lnSpc>
              <a:buNone/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itself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treated as a pointer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used in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arithmetic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3312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42377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Relationship between Pointers and Arrays (Cont.)</a:t>
            </a:r>
          </a:p>
        </p:txBody>
      </p:sp>
      <p:sp>
        <p:nvSpPr>
          <p:cNvPr id="133123" name="Text Placeholder 2"/>
          <p:cNvSpPr>
            <a:spLocks noGrp="1"/>
          </p:cNvSpPr>
          <p:nvPr>
            <p:ph type="body" idx="1"/>
          </p:nvPr>
        </p:nvSpPr>
        <p:spPr>
          <a:xfrm>
            <a:off x="143522" y="852254"/>
            <a:ext cx="8924278" cy="53340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expression</a:t>
            </a:r>
          </a:p>
          <a:p>
            <a:pPr marL="914400" lvl="2" indent="0" algn="ctr" eaLnBrk="1" hangingPunct="1">
              <a:lnSpc>
                <a:spcPct val="90000"/>
              </a:lnSpc>
              <a:buNone/>
            </a:pP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*(b + 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also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refers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 element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b[3]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general, all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indexed array expressions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written with</a:t>
            </a:r>
            <a:r>
              <a:rPr lang="tr-TR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an offset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this case,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pointer/offset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notation was used with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name of the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 a 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preceding statement does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not modify the array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any way;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still points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element in the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indexed like 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3414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7694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Relationship between Pointers and Arrays (Cont.)</a:t>
            </a:r>
          </a:p>
        </p:txBody>
      </p:sp>
      <p:sp>
        <p:nvSpPr>
          <p:cNvPr id="13414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28454"/>
            <a:ext cx="8839200" cy="47244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has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the expression</a:t>
            </a:r>
          </a:p>
          <a:p>
            <a:pPr marL="914400" lvl="2" indent="0" algn="ctr" eaLnBrk="1" hangingPunct="1">
              <a:buNone/>
            </a:pP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bPtr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	refers to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element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b[1]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is referred to as </a:t>
            </a:r>
            <a:r>
              <a:rPr lang="en-US" altLang="en-US" sz="2600" b="1" dirty="0">
                <a:solidFill>
                  <a:srgbClr val="0000FF"/>
                </a:solidFill>
                <a:latin typeface="Cambria" panose="02040503050406030204" pitchFamily="18" charset="0"/>
              </a:rPr>
              <a:t>pointer/index notation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Remember that an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essentially a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constant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; it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always points to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 of the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Thus, the expression</a:t>
            </a:r>
          </a:p>
          <a:p>
            <a:pPr marL="914400" lvl="2" indent="0" algn="ctr" eaLnBrk="1" hangingPunct="1"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b +=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3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	is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invalid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because it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attempts to modify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value of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with pointer arithmetic.</a:t>
            </a:r>
          </a:p>
        </p:txBody>
      </p:sp>
    </p:spTree>
    <p:extLst>
      <p:ext uri="{BB962C8B-B14F-4D97-AF65-F5344CB8AC3E}">
        <p14:creationId xmlns:p14="http://schemas.microsoft.com/office/powerpoint/2010/main" val="34308780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Relationship between Pointers and Arrays (Cont.)</a:t>
            </a:r>
          </a:p>
        </p:txBody>
      </p:sp>
      <p:sp>
        <p:nvSpPr>
          <p:cNvPr id="141315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8915400" cy="4343400"/>
          </a:xfrm>
        </p:spPr>
        <p:txBody>
          <a:bodyPr>
            <a:normAutofit fontScale="92500" lnSpcReduction="20000"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String Copying with Arrays and Pointers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To further illustrate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interchangeability of arrays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and pointers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let’s look at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string-copying functions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copy1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copy2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—in the program of Fig. 7.21.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Both functions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copy a string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into a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After a comparison of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copy1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copy2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functions appear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identical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They accomplish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same task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; but they’re </a:t>
            </a:r>
            <a:r>
              <a:rPr 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implemented differently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329694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Arrays of Pointers</a:t>
            </a:r>
          </a:p>
        </p:txBody>
      </p:sp>
      <p:sp>
        <p:nvSpPr>
          <p:cNvPr id="14848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399"/>
            <a:ext cx="8839200" cy="5715001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common use of an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array of pointers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to form an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array of strings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referred to simply as 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string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entry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array is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but in C a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essentially a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its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 character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entry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an array of strings is actually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character of a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Consider the definition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string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might be useful in representing a deck of cards.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 char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*suit[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] = {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"Hearts"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"Diamonds"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"Clubs"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"Spades"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7074335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6855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Arrays of Pointers (Cont.)</a:t>
            </a:r>
          </a:p>
        </p:txBody>
      </p:sp>
      <p:sp>
        <p:nvSpPr>
          <p:cNvPr id="14950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199" cy="5518152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90000"/>
              </a:lnSpc>
              <a:buNone/>
            </a:pP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const char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*suit[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] = {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"Hearts"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"Diamonds"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"Clubs"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"Spades"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suit[4]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portion of the definition indicates an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4 elements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b="1" dirty="0">
                <a:solidFill>
                  <a:srgbClr val="0000FF"/>
                </a:solidFill>
                <a:latin typeface="Consolas" panose="020B0609020204030204" pitchFamily="49" charset="0"/>
              </a:rPr>
              <a:t>char *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portion of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declaration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indicates that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element of 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of type “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sz="26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.”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Qualifier </a:t>
            </a:r>
            <a:r>
              <a:rPr lang="en-US" altLang="en-US" sz="2600" b="1" dirty="0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indicates that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strings pointed to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element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will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not be modified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four values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be placed in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"Hearts"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"Diamonds"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"Clubs"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dirty="0">
                <a:solidFill>
                  <a:srgbClr val="000000"/>
                </a:solidFill>
                <a:latin typeface="Consolas" panose="020B0609020204030204" pitchFamily="49" charset="0"/>
              </a:rPr>
              <a:t>"Spades"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Each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 memory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sz="26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null-terminated character string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that’s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one character longer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than the number of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characters between quotes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49508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50282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Variable Definitions and Initialization (cont.)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8763000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pointer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equivalent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pointer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but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preferred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assigned, it’s first converted to a pointer of the appropriate type.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value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integer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directly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721116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Arrays of Pointers (Cont.)</a:t>
            </a:r>
          </a:p>
        </p:txBody>
      </p:sp>
      <p:sp>
        <p:nvSpPr>
          <p:cNvPr id="152579" name="Text Placeholder 2"/>
          <p:cNvSpPr>
            <a:spLocks noGrp="1"/>
          </p:cNvSpPr>
          <p:nvPr>
            <p:ph type="body" idx="1"/>
          </p:nvPr>
        </p:nvSpPr>
        <p:spPr>
          <a:xfrm>
            <a:off x="114300" y="776284"/>
            <a:ext cx="8915400" cy="5700715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suits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could have been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placed in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two-dimensional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in which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row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 a suit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column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 a letter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from a suit name.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Such a data structure would have to have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fixed number of columns per row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would have to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 large as the largest string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Therefore, considerable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could be wasted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when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large number of strings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which most were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shorter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longest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78158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8738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Case Study: Card Shuffling and Dealing Simulation</a:t>
            </a:r>
          </a:p>
        </p:txBody>
      </p:sp>
      <p:sp>
        <p:nvSpPr>
          <p:cNvPr id="153603" name="Text Placeholder 2"/>
          <p:cNvSpPr>
            <a:spLocks noGrp="1"/>
          </p:cNvSpPr>
          <p:nvPr>
            <p:ph type="body" idx="1"/>
          </p:nvPr>
        </p:nvSpPr>
        <p:spPr>
          <a:xfrm>
            <a:off x="158086" y="914400"/>
            <a:ext cx="8833513" cy="544195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 use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random number generation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develop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card shuffling and dealing simulation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program.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program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then be used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implement programs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play specific card games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Using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top-down, stepwise refinement approach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we develop a program that will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shuffle a deck of 52 playing cards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deal each of the 52 cards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top-down approach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particularly useful in attacking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larger, more complex problems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than you’ve seen in earlier chapters.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53604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425735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411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Case Study: Card Shuffling and Dealing Simulation (Cont.)</a:t>
            </a:r>
          </a:p>
        </p:txBody>
      </p:sp>
      <p:sp>
        <p:nvSpPr>
          <p:cNvPr id="156675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8200"/>
            <a:ext cx="8915400" cy="54102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simulated deck of cards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shuffled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as follows. </a:t>
            </a: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array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cleared to zeros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Then,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row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(0–3)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column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(0–12)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chosen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at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random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inserted in array element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deck[row][column]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indicate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this 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will be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first one dealt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from the shuffled deck. </a:t>
            </a: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process continues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numbers 2, 3, …, 52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being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randomly inserted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indicate which cards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 be placed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second, third, …, and fifty-second in the shuffled deck. </a:t>
            </a:r>
          </a:p>
        </p:txBody>
      </p:sp>
      <p:sp>
        <p:nvSpPr>
          <p:cNvPr id="156676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795020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Case Study: Card Shuffling and Dealing Simulation (Cont.)</a:t>
            </a:r>
          </a:p>
        </p:txBody>
      </p:sp>
      <p:sp>
        <p:nvSpPr>
          <p:cNvPr id="157699" name="Text Placeholder 2"/>
          <p:cNvSpPr>
            <a:spLocks noGrp="1"/>
          </p:cNvSpPr>
          <p:nvPr>
            <p:ph type="body" idx="1"/>
          </p:nvPr>
        </p:nvSpPr>
        <p:spPr>
          <a:xfrm>
            <a:off x="143300" y="914400"/>
            <a:ext cx="8848299" cy="5791200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array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begins to fill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card numbers, it’s possible that a card will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selected again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—i.e.,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deck[row][column]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will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nonzero when it’s selected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selection is simply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ignored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rows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columns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repeatedly chosen at random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until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unselected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found.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Eventually,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numbers 1 through 52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will occupy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52 slots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array.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At this point,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deck of cards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fully shuffled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shuffling algorithm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execute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indefinitely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if cards that have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already been shuffled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repeatedly selected at random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This phenomenon is known as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indefinite postponement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7521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Case Study: Card Shuffling and Dealing Simulation (Cont.)</a:t>
            </a:r>
          </a:p>
        </p:txBody>
      </p:sp>
      <p:sp>
        <p:nvSpPr>
          <p:cNvPr id="160771" name="Text Placeholder 2"/>
          <p:cNvSpPr>
            <a:spLocks noGrp="1"/>
          </p:cNvSpPr>
          <p:nvPr>
            <p:ph type="body" idx="1"/>
          </p:nvPr>
        </p:nvSpPr>
        <p:spPr>
          <a:xfrm>
            <a:off x="152400" y="838199"/>
            <a:ext cx="8839200" cy="5883277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deal the first card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we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search the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deck[row][column]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equal to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This is accomplished with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nested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vary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row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from 0 to 3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column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from 0 to 12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What card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that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array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correspond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?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has been preloaded with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four suits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so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get the suit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we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string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suit[row]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Similarly,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get the face 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card, we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string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face[column]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We also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string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" of "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300640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411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Case Study: Card Shuffling and Dealing Simulation (Cont.)</a:t>
            </a:r>
          </a:p>
        </p:txBody>
      </p:sp>
      <p:sp>
        <p:nvSpPr>
          <p:cNvPr id="166915" name="Text Placeholder 2"/>
          <p:cNvSpPr>
            <a:spLocks noGrp="1"/>
          </p:cNvSpPr>
          <p:nvPr>
            <p:ph type="body" idx="1"/>
          </p:nvPr>
        </p:nvSpPr>
        <p:spPr>
          <a:xfrm>
            <a:off x="117144" y="740984"/>
            <a:ext cx="8897203" cy="57150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card shuffling and dealing program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is shown in Fig. 7.24, </a:t>
            </a:r>
            <a:r>
              <a:rPr lang="tr-TR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with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sample execution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in Fig. 7.25. </a:t>
            </a:r>
          </a:p>
          <a:p>
            <a:pPr algn="just">
              <a:lnSpc>
                <a:spcPct val="90000"/>
              </a:lnSpc>
            </a:pP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Conversion specifier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b="1" dirty="0">
                <a:solidFill>
                  <a:srgbClr val="000000"/>
                </a:solidFill>
                <a:latin typeface="Consolas" panose="020B0609020204030204" pitchFamily="49" charset="0"/>
              </a:rPr>
              <a:t>%s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is used to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 strings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of characters in the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calls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3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The corresponding argument in the </a:t>
            </a:r>
            <a:r>
              <a:rPr lang="en-US" altLang="en-US" sz="3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call must be a </a:t>
            </a:r>
            <a:r>
              <a:rPr lang="en-US" altLang="en-US" sz="3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</a:t>
            </a:r>
            <a:r>
              <a:rPr lang="en-US" altLang="en-US" sz="3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(or a </a:t>
            </a:r>
            <a:r>
              <a:rPr lang="en-US" altLang="en-US" sz="3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3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array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>
              <a:lnSpc>
                <a:spcPct val="90000"/>
              </a:lnSpc>
            </a:pP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The format specification </a:t>
            </a:r>
            <a:r>
              <a:rPr lang="en-US" altLang="en-US" sz="3800" b="1" dirty="0">
                <a:solidFill>
                  <a:srgbClr val="000000"/>
                </a:solidFill>
                <a:latin typeface="Consolas" panose="020B0609020204030204" pitchFamily="49" charset="0"/>
              </a:rPr>
              <a:t>"%5s of</a:t>
            </a:r>
            <a:r>
              <a:rPr lang="en-US" altLang="en-US" sz="3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b="1" dirty="0">
                <a:solidFill>
                  <a:srgbClr val="000000"/>
                </a:solidFill>
                <a:latin typeface="Consolas" panose="020B0609020204030204" pitchFamily="49" charset="0"/>
              </a:rPr>
              <a:t>%-8s"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a character string </a:t>
            </a:r>
            <a:r>
              <a:rPr lang="en-US" altLang="en-US" sz="3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right justified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in a field of five characters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followed by </a:t>
            </a:r>
            <a:r>
              <a:rPr lang="en-US" altLang="en-US" sz="3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sz="3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of</a:t>
            </a:r>
            <a:r>
              <a:rPr lang="en-US" altLang="en-US" sz="3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and a character string </a:t>
            </a:r>
            <a:r>
              <a:rPr lang="en-US" altLang="en-US" sz="3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left justified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in a field of eight characters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minus sign</a:t>
            </a:r>
            <a:r>
              <a:rPr lang="en-US" altLang="en-US" sz="3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in </a:t>
            </a:r>
            <a:r>
              <a:rPr lang="en-US" altLang="en-US" sz="3800" b="1" dirty="0">
                <a:solidFill>
                  <a:srgbClr val="000000"/>
                </a:solidFill>
                <a:latin typeface="Consolas" panose="020B0609020204030204" pitchFamily="49" charset="0"/>
              </a:rPr>
              <a:t>%-8s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 signifies </a:t>
            </a:r>
            <a:r>
              <a:rPr lang="en-US" altLang="en-US" sz="3800" u="sng" dirty="0">
                <a:solidFill>
                  <a:srgbClr val="000000"/>
                </a:solidFill>
                <a:latin typeface="Cambria" panose="02040503050406030204" pitchFamily="18" charset="0"/>
              </a:rPr>
              <a:t>left justification</a:t>
            </a:r>
            <a:r>
              <a:rPr lang="en-US" altLang="en-US" sz="3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7735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</a:t>
            </a:r>
          </a:p>
        </p:txBody>
      </p:sp>
      <p:sp>
        <p:nvSpPr>
          <p:cNvPr id="175107" name="Text Placeholder 2"/>
          <p:cNvSpPr>
            <a:spLocks noGrp="1"/>
          </p:cNvSpPr>
          <p:nvPr>
            <p:ph type="body" idx="1"/>
          </p:nvPr>
        </p:nvSpPr>
        <p:spPr>
          <a:xfrm>
            <a:off x="228600" y="859808"/>
            <a:ext cx="8763000" cy="592199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pointer to a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the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memory.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Chapter 6, we saw that an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array name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really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in memory of the first element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array.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Similarly, a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name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really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starting address in memory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code 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performs the function’s task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 to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can be</a:t>
            </a:r>
            <a:r>
              <a:rPr lang="tr-TR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/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functions,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returned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from functions,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arrays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other function pointers. </a:t>
            </a:r>
          </a:p>
        </p:txBody>
      </p:sp>
    </p:spTree>
    <p:extLst>
      <p:ext uri="{BB962C8B-B14F-4D97-AF65-F5344CB8AC3E}">
        <p14:creationId xmlns:p14="http://schemas.microsoft.com/office/powerpoint/2010/main" val="1682482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76131" name="Text Placeholder 2"/>
          <p:cNvSpPr>
            <a:spLocks noGrp="1"/>
          </p:cNvSpPr>
          <p:nvPr>
            <p:ph type="body" idx="1"/>
          </p:nvPr>
        </p:nvSpPr>
        <p:spPr>
          <a:xfrm>
            <a:off x="200166" y="889376"/>
            <a:ext cx="8867633" cy="5466976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To illustrate the use of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 to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Fig. 7.26 presents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modified version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bubble sort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program in Fig. 7.15.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new version consists of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functions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bubble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swap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ascending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descending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bubbleSort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either 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ascending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or 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descending</a:t>
            </a:r>
            <a:endParaRPr lang="tr-TR" altLang="en-US" b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algn="just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as an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in addition to 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size of the array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76132" name="Footer Placeholder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006540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77155" name="Text Placeholder 2"/>
          <p:cNvSpPr>
            <a:spLocks noGrp="1"/>
          </p:cNvSpPr>
          <p:nvPr>
            <p:ph type="body" idx="1"/>
          </p:nvPr>
        </p:nvSpPr>
        <p:spPr>
          <a:xfrm>
            <a:off x="76200" y="872911"/>
            <a:ext cx="8915400" cy="5604089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program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prompts the user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choose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whether the array should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sorted</a:t>
            </a:r>
            <a:r>
              <a:rPr lang="tr-TR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ascending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or in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descending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order.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If the user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enters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a pointer to function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ascending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bubble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causing the array to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sorted into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increasing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order.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If the user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enters 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a pointer to function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descending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function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bubble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causing the array to be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sorted into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decreasing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order.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output of the program is shown in Fig. 7.27.</a:t>
            </a:r>
          </a:p>
        </p:txBody>
      </p:sp>
    </p:spTree>
    <p:extLst>
      <p:ext uri="{BB962C8B-B14F-4D97-AF65-F5344CB8AC3E}">
        <p14:creationId xmlns:p14="http://schemas.microsoft.com/office/powerpoint/2010/main" val="5805674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8432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following parameter appears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header for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bubble</a:t>
            </a:r>
            <a:r>
              <a:rPr lang="tr-TR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marL="914400" lvl="2" indent="0" algn="ctr" eaLnBrk="1" hangingPunct="1">
              <a:buNone/>
            </a:pPr>
            <a:r>
              <a:rPr lang="en-US" altLang="en-US" sz="3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 (*compare)(</a:t>
            </a:r>
            <a:r>
              <a:rPr lang="en-US" altLang="en-US" sz="3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2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a, </a:t>
            </a:r>
            <a:r>
              <a:rPr lang="en-US" altLang="en-US" sz="3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2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b)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tells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bubble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expect a parameter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compare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that’s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 two 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parameters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integer result. </a:t>
            </a:r>
          </a:p>
        </p:txBody>
      </p:sp>
    </p:spTree>
    <p:extLst>
      <p:ext uri="{BB962C8B-B14F-4D97-AF65-F5344CB8AC3E}">
        <p14:creationId xmlns:p14="http://schemas.microsoft.com/office/powerpoint/2010/main" val="4197301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2"/>
            <a:ext cx="8229600" cy="60425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Operators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idx="1"/>
          </p:nvPr>
        </p:nvSpPr>
        <p:spPr>
          <a:xfrm>
            <a:off x="76200" y="827587"/>
            <a:ext cx="8991600" cy="382061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or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address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is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unary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the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of its operand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assuming the definitions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y 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5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yPtr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	the statement</a:t>
            </a:r>
          </a:p>
          <a:p>
            <a:pPr marL="914400" lvl="2" indent="0" algn="just" eaLnBrk="1" hangingPunct="1">
              <a:lnSpc>
                <a:spcPct val="90000"/>
              </a:lnSpc>
              <a:buNone/>
            </a:pP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yPtr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= &amp;y;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assigns the </a:t>
            </a:r>
            <a:r>
              <a:rPr lang="en-US" alt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variable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variable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yPtr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Variable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yPtr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then said to </a:t>
            </a:r>
            <a:r>
              <a:rPr lang="en-US" altLang="en-US" sz="25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“point to” </a:t>
            </a:r>
            <a:r>
              <a:rPr lang="en-US" altLang="en-US" sz="25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7.2 shows a schematic representation of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memory after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preceding assignment is executed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27401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85347" name="Text Placeholder 2"/>
          <p:cNvSpPr>
            <a:spLocks noGrp="1"/>
          </p:cNvSpPr>
          <p:nvPr>
            <p:ph type="body" idx="1"/>
          </p:nvPr>
        </p:nvSpPr>
        <p:spPr>
          <a:xfrm>
            <a:off x="174008" y="914400"/>
            <a:ext cx="8839200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Parentheses are needed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around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*compare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group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30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compare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to indicate that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compare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If we had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not included the parentheses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the declaration would have been</a:t>
            </a:r>
          </a:p>
          <a:p>
            <a:pPr marL="914400" lvl="2" indent="0" algn="ctr" eaLnBrk="1" hangingPunct="1">
              <a:buNone/>
            </a:pP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*compare(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a,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b) 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	which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declares a function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receives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two integers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as parameters and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an integer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519621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752" y="64281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86371" name="Text Placeholder 2"/>
          <p:cNvSpPr>
            <a:spLocks noGrp="1"/>
          </p:cNvSpPr>
          <p:nvPr>
            <p:ph type="body" idx="1"/>
          </p:nvPr>
        </p:nvSpPr>
        <p:spPr>
          <a:xfrm>
            <a:off x="130790" y="633480"/>
            <a:ext cx="8909713" cy="4196688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third parameter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prototype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could have been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written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</a:t>
            </a:r>
            <a:r>
              <a:rPr lang="tr-TR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914400" lvl="2" indent="0" algn="ctr" eaLnBrk="1" hangingPunct="1">
              <a:buNone/>
            </a:pPr>
            <a:r>
              <a:rPr lang="en-US" altLang="en-US" sz="25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(*)(</a:t>
            </a:r>
            <a:r>
              <a:rPr lang="en-US" altLang="en-US" sz="25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5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just" eaLnBrk="1" hangingPunct="1"/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without the function-pointer 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parameter names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passed to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bubble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called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an </a:t>
            </a:r>
            <a:r>
              <a:rPr lang="en-US" altLang="en-US" sz="2500" u="sng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statement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 follows:</a:t>
            </a:r>
          </a:p>
          <a:p>
            <a:pPr marL="914400" lvl="2" indent="0" eaLnBrk="1" hangingPunct="1">
              <a:buNone/>
            </a:pPr>
            <a:r>
              <a:rPr lang="en-US" altLang="en-US" sz="2300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 ((*compare)(work[count], work[count + </a:t>
            </a:r>
            <a:r>
              <a:rPr lang="en-US" altLang="en-US" sz="23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]))</a:t>
            </a:r>
          </a:p>
          <a:p>
            <a:pPr algn="just" eaLnBrk="1" hangingPunct="1"/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Just as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 variable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dereferenced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access the value of the variable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 pointer to a function is dereferenced to use the function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70597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411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873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5105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call to the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could have been made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without dereferencing the pointer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as in</a:t>
            </a:r>
          </a:p>
          <a:p>
            <a:pPr marL="914400" lvl="2" indent="0" algn="just" eaLnBrk="1" hangingPunct="1">
              <a:lnSpc>
                <a:spcPct val="80000"/>
              </a:lnSpc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(compare(work[count], work[count +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]))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which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uses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directly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 the </a:t>
            </a:r>
            <a:r>
              <a:rPr lang="en-US" altLang="en-US" sz="2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name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prefer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 method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calling a function through a pointer because it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explicitly illustrates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compare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a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that’s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dereferenced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to call the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second method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calling a function through a pointer makes it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appear as if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compare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an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actual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This may be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confusing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to a programmer reading the code who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would like to see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definition of function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compare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finds that it’s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never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in the file.</a:t>
            </a:r>
          </a:p>
        </p:txBody>
      </p:sp>
    </p:spTree>
    <p:extLst>
      <p:ext uri="{BB962C8B-B14F-4D97-AF65-F5344CB8AC3E}">
        <p14:creationId xmlns:p14="http://schemas.microsoft.com/office/powerpoint/2010/main" val="13060355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87395" name="Text Placeholder 2"/>
          <p:cNvSpPr>
            <a:spLocks noGrp="1"/>
          </p:cNvSpPr>
          <p:nvPr>
            <p:ph type="body" idx="1"/>
          </p:nvPr>
        </p:nvSpPr>
        <p:spPr>
          <a:xfrm>
            <a:off x="162636" y="762000"/>
            <a:ext cx="8828964" cy="5594352"/>
          </a:xfrm>
        </p:spPr>
        <p:txBody>
          <a:bodyPr>
            <a:noAutofit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  <a:latin typeface="Cambria" panose="02040503050406030204" pitchFamily="18" charset="0"/>
              </a:rPr>
              <a:t>Using Function Pointers to Create a Menu-Driven System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common use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function pointers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in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text-based </a:t>
            </a:r>
            <a:r>
              <a:rPr 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menu-driven systems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user is prompted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select an option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from a menu (possibly from 1 to 5) by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typing the menu item’s number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option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serviced by a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function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Pointers to each function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an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pointers to functions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user’s choice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used as an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index in the array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and the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in the array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used to </a:t>
            </a:r>
            <a:r>
              <a:rPr 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call the function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08961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8944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763000" cy="4501487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Figure 7.28 provides a generic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example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mechanics of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defining and using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pointers to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define three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function1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function2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function3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—that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take an integer argument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return nothing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pointers to these three functions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</a:t>
            </a:r>
            <a:r>
              <a:rPr lang="en-US" altLang="en-US" sz="28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f</a:t>
            </a:r>
            <a:endParaRPr lang="en-US" altLang="en-US" sz="2800" b="1" u="sng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089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Pointers to Functions (Cont.)</a:t>
            </a:r>
          </a:p>
        </p:txBody>
      </p:sp>
      <p:sp>
        <p:nvSpPr>
          <p:cNvPr id="193539" name="Text Placeholder 2"/>
          <p:cNvSpPr>
            <a:spLocks noGrp="1"/>
          </p:cNvSpPr>
          <p:nvPr>
            <p:ph type="body" idx="1"/>
          </p:nvPr>
        </p:nvSpPr>
        <p:spPr>
          <a:xfrm>
            <a:off x="174008" y="838199"/>
            <a:ext cx="8763000" cy="588327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definition is read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beginning at the leftmost set of parentheses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“</a:t>
            </a:r>
            <a:r>
              <a:rPr lang="en-US" altLang="en-US" sz="27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f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is an array of </a:t>
            </a:r>
            <a:r>
              <a:rPr lang="en-US" altLang="en-US" sz="27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7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pointers to functions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that each take an </a:t>
            </a:r>
            <a:r>
              <a:rPr lang="en-US" altLang="en-US" sz="2700" u="sng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as an argument and return </a:t>
            </a:r>
            <a:r>
              <a:rPr lang="en-US" altLang="en-US" sz="2700" u="sng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.”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is initialized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names of the three functions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When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user enters a value between 0 and 2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the value is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as the index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into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pointers to functions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In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call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f[choice]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selects the pointer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at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location </a:t>
            </a:r>
            <a:r>
              <a:rPr lang="en-US" altLang="en-US" sz="27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choice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the array.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is dereferenced to call the function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choice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as the argument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the function.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function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its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argument’s value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and its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function name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to demonstrate that the function is called correctly. </a:t>
            </a:r>
          </a:p>
          <a:p>
            <a:pPr eaLnBrk="1" hangingPunct="1">
              <a:lnSpc>
                <a:spcPct val="90000"/>
              </a:lnSpc>
            </a:pPr>
            <a:endParaRPr lang="en-US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807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542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Operators (Cont.)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0689"/>
            <a:ext cx="8839200" cy="3658911"/>
          </a:xfrm>
        </p:spPr>
        <p:txBody>
          <a:bodyPr>
            <a:normAutofit fontScale="92500" lnSpcReduction="10000"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Pointer Representation in Memory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7.3 shows the representation of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in memory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assuming that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variable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at location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600000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variable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yPtr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at location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500000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operand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operator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must be a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; the </a:t>
            </a:r>
            <a:r>
              <a:rPr 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operator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be applied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constants or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585570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278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7.3  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Pointer Operators (Cont.)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839200" cy="4525963"/>
          </a:xfrm>
        </p:spPr>
        <p:txBody>
          <a:bodyPr>
            <a:normAutofit fontScale="92500" lnSpcReduction="20000"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The Indirection (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) Operator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unary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operator, commonly referred to as the </a:t>
            </a:r>
            <a:r>
              <a:rPr 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indirection operator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dereferencing operator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returns the </a:t>
            </a:r>
            <a:r>
              <a:rPr 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of the object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which its operand (i.e., a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pointer) points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statement</a:t>
            </a:r>
          </a:p>
          <a:p>
            <a:pPr marL="914400" lvl="2" indent="0" algn="just" eaLnBrk="1" hangingPunct="1">
              <a:buNone/>
              <a:defRPr/>
            </a:pP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"%d"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*</a:t>
            </a:r>
            <a:r>
              <a:rPr 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yPtr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just" eaLnBrk="1" hangingPunct="1">
              <a:buFont typeface="Wingdings 3" panose="05040102010807070707" pitchFamily="18" charset="2"/>
              <a:buNone/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	prints the </a:t>
            </a:r>
            <a:r>
              <a:rPr 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 of variable </a:t>
            </a:r>
            <a:r>
              <a:rPr lang="en-US" u="sng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, namely 5.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Using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this manner is called </a:t>
            </a:r>
            <a:r>
              <a:rPr 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dereferencing a pointer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95081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5"/>
  <p:tag name="MMPROD_UIDATA" val="&lt;database version=&quot;9.0&quot;&gt;&lt;object type=&quot;1&quot; unique_id=&quot;10001&quot;&gt;&lt;object type=&quot;2&quot; unique_id=&quot;12157&quot;&gt;&lt;object type=&quot;3&quot; unique_id=&quot;12159&quot;&gt;&lt;property id=&quot;20148&quot; value=&quot;5&quot;/&gt;&lt;property id=&quot;20300&quot; value=&quot;Slide 2&quot;/&gt;&lt;property id=&quot;20307&quot; value=&quot;258&quot;/&gt;&lt;/object&gt;&lt;object type=&quot;3&quot; unique_id=&quot;12160&quot;&gt;&lt;property id=&quot;20148&quot; value=&quot;5&quot;/&gt;&lt;property id=&quot;20300&quot; value=&quot;Slide 3&quot;/&gt;&lt;property id=&quot;20307&quot; value=&quot;259&quot;/&gt;&lt;/object&gt;&lt;object type=&quot;3&quot; unique_id=&quot;12161&quot;&gt;&lt;property id=&quot;20148&quot; value=&quot;5&quot;/&gt;&lt;property id=&quot;20300&quot; value=&quot;Slide 4&quot;/&gt;&lt;property id=&quot;20307&quot; value=&quot;260&quot;/&gt;&lt;/object&gt;&lt;object type=&quot;3&quot; unique_id=&quot;12162&quot;&gt;&lt;property id=&quot;20148&quot; value=&quot;5&quot;/&gt;&lt;property id=&quot;20300&quot; value=&quot;Slide 7&quot;/&gt;&lt;property id=&quot;20307&quot; value=&quot;261&quot;/&gt;&lt;/object&gt;&lt;object type=&quot;3&quot; unique_id=&quot;12163&quot;&gt;&lt;property id=&quot;20148&quot; value=&quot;5&quot;/&gt;&lt;property id=&quot;20300&quot; value=&quot;Slide 10&quot;/&gt;&lt;property id=&quot;20307&quot; value=&quot;262&quot;/&gt;&lt;/object&gt;&lt;object type=&quot;3&quot; unique_id=&quot;12164&quot;&gt;&lt;property id=&quot;20148&quot; value=&quot;5&quot;/&gt;&lt;property id=&quot;20300&quot; value=&quot;Slide 11&quot;/&gt;&lt;property id=&quot;20307&quot; value=&quot;263&quot;/&gt;&lt;/object&gt;&lt;object type=&quot;3&quot; unique_id=&quot;12165&quot;&gt;&lt;property id=&quot;20148&quot; value=&quot;5&quot;/&gt;&lt;property id=&quot;20300&quot; value=&quot;Slide 14&quot;/&gt;&lt;property id=&quot;20307&quot; value=&quot;264&quot;/&gt;&lt;/object&gt;&lt;object type=&quot;3&quot; unique_id=&quot;12166&quot;&gt;&lt;property id=&quot;20148&quot; value=&quot;5&quot;/&gt;&lt;property id=&quot;20300&quot; value=&quot;Slide 17&quot;/&gt;&lt;property id=&quot;20307&quot; value=&quot;265&quot;/&gt;&lt;/object&gt;&lt;object type=&quot;3&quot; unique_id=&quot;12167&quot;&gt;&lt;property id=&quot;20148&quot; value=&quot;5&quot;/&gt;&lt;property id=&quot;20300&quot; value=&quot;Slide 19&quot;/&gt;&lt;property id=&quot;20307&quot; value=&quot;266&quot;/&gt;&lt;/object&gt;&lt;object type=&quot;3&quot; unique_id=&quot;12168&quot;&gt;&lt;property id=&quot;20148&quot; value=&quot;5&quot;/&gt;&lt;property id=&quot;20300&quot; value=&quot;Slide 21&quot;/&gt;&lt;property id=&quot;20307&quot; value=&quot;267&quot;/&gt;&lt;/object&gt;&lt;object type=&quot;3&quot; unique_id=&quot;12169&quot;&gt;&lt;property id=&quot;20148&quot; value=&quot;5&quot;/&gt;&lt;property id=&quot;20300&quot; value=&quot;Slide 22&quot;/&gt;&lt;property id=&quot;20307&quot; value=&quot;268&quot;/&gt;&lt;/object&gt;&lt;object type=&quot;3&quot; unique_id=&quot;12170&quot;&gt;&lt;property id=&quot;20148&quot; value=&quot;5&quot;/&gt;&lt;property id=&quot;20300&quot; value=&quot;Slide 23&quot;/&gt;&lt;property id=&quot;20307&quot; value=&quot;269&quot;/&gt;&lt;/object&gt;&lt;object type=&quot;3&quot; unique_id=&quot;12171&quot;&gt;&lt;property id=&quot;20148&quot; value=&quot;5&quot;/&gt;&lt;property id=&quot;20300&quot; value=&quot;Slide 27&quot;/&gt;&lt;property id=&quot;20307&quot; value=&quot;270&quot;/&gt;&lt;/object&gt;&lt;object type=&quot;3&quot; unique_id=&quot;12172&quot;&gt;&lt;property id=&quot;20148&quot; value=&quot;5&quot;/&gt;&lt;property id=&quot;20300&quot; value=&quot;Slide 28&quot;/&gt;&lt;property id=&quot;20307&quot; value=&quot;271&quot;/&gt;&lt;/object&gt;&lt;object type=&quot;3&quot; unique_id=&quot;12173&quot;&gt;&lt;property id=&quot;20148&quot; value=&quot;5&quot;/&gt;&lt;property id=&quot;20300&quot; value=&quot;Slide 30&quot;/&gt;&lt;property id=&quot;20307&quot; value=&quot;272&quot;/&gt;&lt;/object&gt;&lt;object type=&quot;3&quot; unique_id=&quot;12174&quot;&gt;&lt;property id=&quot;20148&quot; value=&quot;5&quot;/&gt;&lt;property id=&quot;20300&quot; value=&quot;Slide 31&quot;/&gt;&lt;property id=&quot;20307&quot; value=&quot;273&quot;/&gt;&lt;/object&gt;&lt;object type=&quot;3&quot; unique_id=&quot;12175&quot;&gt;&lt;property id=&quot;20148&quot; value=&quot;5&quot;/&gt;&lt;property id=&quot;20300&quot; value=&quot;Slide 34&quot;/&gt;&lt;property id=&quot;20307&quot; value=&quot;274&quot;/&gt;&lt;/object&gt;&lt;object type=&quot;3&quot; unique_id=&quot;12176&quot;&gt;&lt;property id=&quot;20148&quot; value=&quot;5&quot;/&gt;&lt;property id=&quot;20300&quot; value=&quot;Slide 35&quot;/&gt;&lt;property id=&quot;20307&quot; value=&quot;275&quot;/&gt;&lt;/object&gt;&lt;object type=&quot;3&quot; unique_id=&quot;12177&quot;&gt;&lt;property id=&quot;20148&quot; value=&quot;5&quot;/&gt;&lt;property id=&quot;20300&quot; value=&quot;Slide 36&quot;/&gt;&lt;property id=&quot;20307&quot; value=&quot;276&quot;/&gt;&lt;/object&gt;&lt;object type=&quot;3&quot; unique_id=&quot;12178&quot;&gt;&lt;property id=&quot;20148&quot; value=&quot;5&quot;/&gt;&lt;property id=&quot;20300&quot; value=&quot;Slide 37&quot;/&gt;&lt;property id=&quot;20307&quot; value=&quot;277&quot;/&gt;&lt;/object&gt;&lt;object type=&quot;3&quot; unique_id=&quot;12179&quot;&gt;&lt;property id=&quot;20148&quot; value=&quot;5&quot;/&gt;&lt;property id=&quot;20300&quot; value=&quot;Slide 38&quot;/&gt;&lt;property id=&quot;20307&quot; value=&quot;278&quot;/&gt;&lt;/object&gt;&lt;object type=&quot;3&quot; unique_id=&quot;12180&quot;&gt;&lt;property id=&quot;20148&quot; value=&quot;5&quot;/&gt;&lt;property id=&quot;20300&quot; value=&quot;Slide 39&quot;/&gt;&lt;property id=&quot;20307&quot; value=&quot;279&quot;/&gt;&lt;/object&gt;&lt;object type=&quot;3&quot; unique_id=&quot;12181&quot;&gt;&lt;property id=&quot;20148&quot; value=&quot;5&quot;/&gt;&lt;property id=&quot;20300&quot; value=&quot;Slide 41&quot;/&gt;&lt;property id=&quot;20307&quot; value=&quot;280&quot;/&gt;&lt;/object&gt;&lt;object type=&quot;3&quot; unique_id=&quot;12182&quot;&gt;&lt;property id=&quot;20148&quot; value=&quot;5&quot;/&gt;&lt;property id=&quot;20300&quot; value=&quot;Slide 45&quot;/&gt;&lt;property id=&quot;20307&quot; value=&quot;281&quot;/&gt;&lt;/object&gt;&lt;object type=&quot;3&quot; unique_id=&quot;12183&quot;&gt;&lt;property id=&quot;20148&quot; value=&quot;5&quot;/&gt;&lt;property id=&quot;20300&quot; value=&quot;Slide 47&quot;/&gt;&lt;property id=&quot;20307&quot; value=&quot;282&quot;/&gt;&lt;/object&gt;&lt;object type=&quot;3&quot; unique_id=&quot;12184&quot;&gt;&lt;property id=&quot;20148&quot; value=&quot;5&quot;/&gt;&lt;property id=&quot;20300&quot; value=&quot;Slide 51&quot;/&gt;&lt;property id=&quot;20307&quot; value=&quot;283&quot;/&gt;&lt;/object&gt;&lt;object type=&quot;3&quot; unique_id=&quot;12185&quot;&gt;&lt;property id=&quot;20148&quot; value=&quot;5&quot;/&gt;&lt;property id=&quot;20300&quot; value=&quot;Slide 52&quot;/&gt;&lt;property id=&quot;20307&quot; value=&quot;284&quot;/&gt;&lt;/object&gt;&lt;object type=&quot;3&quot; unique_id=&quot;12186&quot;&gt;&lt;property id=&quot;20148&quot; value=&quot;5&quot;/&gt;&lt;property id=&quot;20300&quot; value=&quot;Slide 55&quot;/&gt;&lt;property id=&quot;20307&quot; value=&quot;285&quot;/&gt;&lt;/object&gt;&lt;object type=&quot;3&quot; unique_id=&quot;12187&quot;&gt;&lt;property id=&quot;20148&quot; value=&quot;5&quot;/&gt;&lt;property id=&quot;20300&quot; value=&quot;Slide 56&quot;/&gt;&lt;property id=&quot;20307&quot; value=&quot;286&quot;/&gt;&lt;/object&gt;&lt;object type=&quot;3&quot; unique_id=&quot;12188&quot;&gt;&lt;property id=&quot;20148&quot; value=&quot;5&quot;/&gt;&lt;property id=&quot;20300&quot; value=&quot;Slide 58&quot;/&gt;&lt;property id=&quot;20307&quot; value=&quot;287&quot;/&gt;&lt;/object&gt;&lt;object type=&quot;3&quot; unique_id=&quot;12189&quot;&gt;&lt;property id=&quot;20148&quot; value=&quot;5&quot;/&gt;&lt;property id=&quot;20300&quot; value=&quot;Slide 61&quot;/&gt;&lt;property id=&quot;20307&quot; value=&quot;288&quot;/&gt;&lt;/object&gt;&lt;object type=&quot;3&quot; unique_id=&quot;12190&quot;&gt;&lt;property id=&quot;20148&quot; value=&quot;5&quot;/&gt;&lt;property id=&quot;20300&quot; value=&quot;Slide 65&quot;/&gt;&lt;property id=&quot;20307&quot; value=&quot;289&quot;/&gt;&lt;/object&gt;&lt;object type=&quot;3&quot; unique_id=&quot;12191&quot;&gt;&lt;property id=&quot;20148&quot; value=&quot;5&quot;/&gt;&lt;property id=&quot;20300&quot; value=&quot;Slide 68&quot;/&gt;&lt;property id=&quot;20307&quot; value=&quot;290&quot;/&gt;&lt;/object&gt;&lt;object type=&quot;3&quot; unique_id=&quot;12192&quot;&gt;&lt;property id=&quot;20148&quot; value=&quot;5&quot;/&gt;&lt;property id=&quot;20300&quot; value=&quot;Slide 73&quot;/&gt;&lt;property id=&quot;20307&quot; value=&quot;291&quot;/&gt;&lt;/object&gt;&lt;object type=&quot;3&quot; unique_id=&quot;12193&quot;&gt;&lt;property id=&quot;20148&quot; value=&quot;5&quot;/&gt;&lt;property id=&quot;20300&quot; value=&quot;Slide 74&quot;/&gt;&lt;property id=&quot;20307&quot; value=&quot;292&quot;/&gt;&lt;/object&gt;&lt;object type=&quot;3&quot; unique_id=&quot;12194&quot;&gt;&lt;property id=&quot;20148&quot; value=&quot;5&quot;/&gt;&lt;property id=&quot;20300&quot; value=&quot;Slide 75&quot;/&gt;&lt;property id=&quot;20307&quot; value=&quot;293&quot;/&gt;&lt;/object&gt;&lt;object type=&quot;3&quot; unique_id=&quot;12195&quot;&gt;&lt;property id=&quot;20148&quot; value=&quot;5&quot;/&gt;&lt;property id=&quot;20300&quot; value=&quot;Slide 76&quot;/&gt;&lt;property id=&quot;20307&quot; value=&quot;294&quot;/&gt;&lt;/object&gt;&lt;object type=&quot;3&quot; unique_id=&quot;12196&quot;&gt;&lt;property id=&quot;20148&quot; value=&quot;5&quot;/&gt;&lt;property id=&quot;20300&quot; value=&quot;Slide 80&quot;/&gt;&lt;property id=&quot;20307&quot; value=&quot;295&quot;/&gt;&lt;/object&gt;&lt;object type=&quot;3&quot; unique_id=&quot;12197&quot;&gt;&lt;property id=&quot;20148&quot; value=&quot;5&quot;/&gt;&lt;property id=&quot;20300&quot; value=&quot;Slide 83&quot;/&gt;&lt;property id=&quot;20307&quot; value=&quot;296&quot;/&gt;&lt;/object&gt;&lt;object type=&quot;3&quot; unique_id=&quot;12198&quot;&gt;&lt;property id=&quot;20148&quot; value=&quot;5&quot;/&gt;&lt;property id=&quot;20300&quot; value=&quot;Slide 85&quot;/&gt;&lt;property id=&quot;20307&quot; value=&quot;297&quot;/&gt;&lt;/object&gt;&lt;object type=&quot;3&quot; unique_id=&quot;12199&quot;&gt;&lt;property id=&quot;20148&quot; value=&quot;5&quot;/&gt;&lt;property id=&quot;20300&quot; value=&quot;Slide 88&quot;/&gt;&lt;property id=&quot;20307&quot; value=&quot;298&quot;/&gt;&lt;/object&gt;&lt;object type=&quot;3&quot; unique_id=&quot;12200&quot;&gt;&lt;property id=&quot;20148&quot; value=&quot;5&quot;/&gt;&lt;property id=&quot;20300&quot; value=&quot;Slide 89&quot;/&gt;&lt;property id=&quot;20307&quot; value=&quot;299&quot;/&gt;&lt;/object&gt;&lt;object type=&quot;3&quot; unique_id=&quot;12201&quot;&gt;&lt;property id=&quot;20148&quot; value=&quot;5&quot;/&gt;&lt;property id=&quot;20300&quot; value=&quot;Slide 90&quot;/&gt;&lt;property id=&quot;20307&quot; value=&quot;300&quot;/&gt;&lt;/object&gt;&lt;object type=&quot;3&quot; unique_id=&quot;12202&quot;&gt;&lt;property id=&quot;20148&quot; value=&quot;5&quot;/&gt;&lt;property id=&quot;20300&quot; value=&quot;Slide 95&quot;/&gt;&lt;property id=&quot;20307&quot; value=&quot;301&quot;/&gt;&lt;/object&gt;&lt;object type=&quot;3&quot; unique_id=&quot;12203&quot;&gt;&lt;property id=&quot;20148&quot; value=&quot;5&quot;/&gt;&lt;property id=&quot;20300&quot; value=&quot;Slide 96&quot;/&gt;&lt;property id=&quot;20307&quot; value=&quot;302&quot;/&gt;&lt;/object&gt;&lt;object type=&quot;3&quot; unique_id=&quot;12204&quot;&gt;&lt;property id=&quot;20148&quot; value=&quot;5&quot;/&gt;&lt;property id=&quot;20300&quot; value=&quot;Slide 97&quot;/&gt;&lt;property id=&quot;20307&quot; value=&quot;303&quot;/&gt;&lt;/object&gt;&lt;object type=&quot;3&quot; unique_id=&quot;12205&quot;&gt;&lt;property id=&quot;20148&quot; value=&quot;5&quot;/&gt;&lt;property id=&quot;20300&quot; value=&quot;Slide 101&quot;/&gt;&lt;property id=&quot;20307&quot; value=&quot;304&quot;/&gt;&lt;/object&gt;&lt;object type=&quot;3&quot; unique_id=&quot;12206&quot;&gt;&lt;property id=&quot;20148&quot; value=&quot;5&quot;/&gt;&lt;property id=&quot;20300&quot; value=&quot;Slide 102&quot;/&gt;&lt;property id=&quot;20307&quot; value=&quot;305&quot;/&gt;&lt;/object&gt;&lt;object type=&quot;3&quot; unique_id=&quot;12207&quot;&gt;&lt;property id=&quot;20148&quot; value=&quot;5&quot;/&gt;&lt;property id=&quot;20300&quot; value=&quot;Slide 105&quot;/&gt;&lt;property id=&quot;20307&quot; value=&quot;306&quot;/&gt;&lt;/object&gt;&lt;object type=&quot;3&quot; unique_id=&quot;12208&quot;&gt;&lt;property id=&quot;20148&quot; value=&quot;5&quot;/&gt;&lt;property id=&quot;20300&quot; value=&quot;Slide 106&quot;/&gt;&lt;property id=&quot;20307&quot; value=&quot;307&quot;/&gt;&lt;/object&gt;&lt;object type=&quot;3&quot; unique_id=&quot;12209&quot;&gt;&lt;property id=&quot;20148&quot; value=&quot;5&quot;/&gt;&lt;property id=&quot;20300&quot; value=&quot;Slide 110&quot;/&gt;&lt;property id=&quot;20307&quot; value=&quot;308&quot;/&gt;&lt;/object&gt;&lt;object type=&quot;3&quot; unique_id=&quot;12210&quot;&gt;&lt;property id=&quot;20148&quot; value=&quot;5&quot;/&gt;&lt;property id=&quot;20300&quot; value=&quot;Slide 111&quot;/&gt;&lt;property id=&quot;20307&quot; value=&quot;309&quot;/&gt;&lt;/object&gt;&lt;object type=&quot;3&quot; unique_id=&quot;12211&quot;&gt;&lt;property id=&quot;20148&quot; value=&quot;5&quot;/&gt;&lt;property id=&quot;20300&quot; value=&quot;Slide 114&quot;/&gt;&lt;property id=&quot;20307&quot; value=&quot;310&quot;/&gt;&lt;/object&gt;&lt;object type=&quot;3&quot; unique_id=&quot;12212&quot;&gt;&lt;property id=&quot;20148&quot; value=&quot;5&quot;/&gt;&lt;property id=&quot;20300&quot; value=&quot;Slide 115&quot;/&gt;&lt;property id=&quot;20307&quot; value=&quot;311&quot;/&gt;&lt;/object&gt;&lt;object type=&quot;3&quot; unique_id=&quot;12213&quot;&gt;&lt;property id=&quot;20148&quot; value=&quot;5&quot;/&gt;&lt;property id=&quot;20300&quot; value=&quot;Slide 116&quot;/&gt;&lt;property id=&quot;20307&quot; value=&quot;312&quot;/&gt;&lt;/object&gt;&lt;object type=&quot;3&quot; unique_id=&quot;12214&quot;&gt;&lt;property id=&quot;20148&quot; value=&quot;5&quot;/&gt;&lt;property id=&quot;20300&quot; value=&quot;Slide 123&quot;/&gt;&lt;property id=&quot;20307&quot; value=&quot;313&quot;/&gt;&lt;/object&gt;&lt;object type=&quot;3&quot; unique_id=&quot;12215&quot;&gt;&lt;property id=&quot;20148&quot; value=&quot;5&quot;/&gt;&lt;property id=&quot;20300&quot; value=&quot;Slide 125&quot;/&gt;&lt;property id=&quot;20307&quot; value=&quot;314&quot;/&gt;&lt;/object&gt;&lt;object type=&quot;3&quot; unique_id=&quot;12216&quot;&gt;&lt;property id=&quot;20148&quot; value=&quot;5&quot;/&gt;&lt;property id=&quot;20300&quot; value=&quot;Slide 126&quot;/&gt;&lt;property id=&quot;20307&quot; value=&quot;315&quot;/&gt;&lt;/object&gt;&lt;object type=&quot;3&quot; unique_id=&quot;12217&quot;&gt;&lt;property id=&quot;20148&quot; value=&quot;5&quot;/&gt;&lt;property id=&quot;20300&quot; value=&quot;Slide 127&quot;/&gt;&lt;property id=&quot;20307&quot; value=&quot;316&quot;/&gt;&lt;/object&gt;&lt;object type=&quot;3&quot; unique_id=&quot;12218&quot;&gt;&lt;property id=&quot;20148&quot; value=&quot;5&quot;/&gt;&lt;property id=&quot;20300&quot; value=&quot;Slide 129&quot;/&gt;&lt;property id=&quot;20307&quot; value=&quot;317&quot;/&gt;&lt;/object&gt;&lt;object type=&quot;3&quot; unique_id=&quot;12219&quot;&gt;&lt;property id=&quot;20148&quot; value=&quot;5&quot;/&gt;&lt;property id=&quot;20300&quot; value=&quot;Slide 130&quot;/&gt;&lt;property id=&quot;20307&quot; value=&quot;318&quot;/&gt;&lt;/object&gt;&lt;object type=&quot;3&quot; unique_id=&quot;12220&quot;&gt;&lt;property id=&quot;20148&quot; value=&quot;5&quot;/&gt;&lt;property id=&quot;20300&quot; value=&quot;Slide 138&quot;/&gt;&lt;property id=&quot;20307&quot; value=&quot;319&quot;/&gt;&lt;/object&gt;&lt;object type=&quot;3&quot; unique_id=&quot;12221&quot;&gt;&lt;property id=&quot;20148&quot; value=&quot;5&quot;/&gt;&lt;property id=&quot;20300&quot; value=&quot;Slide 142&quot;/&gt;&lt;property id=&quot;20307&quot; value=&quot;320&quot;/&gt;&lt;/object&gt;&lt;object type=&quot;3&quot; unique_id=&quot;12222&quot;&gt;&lt;property id=&quot;20148&quot; value=&quot;5&quot;/&gt;&lt;property id=&quot;20300&quot; value=&quot;Slide 146&quot;/&gt;&lt;property id=&quot;20307&quot; value=&quot;321&quot;/&gt;&lt;/object&gt;&lt;object type=&quot;3&quot; unique_id=&quot;12223&quot;&gt;&lt;property id=&quot;20148&quot; value=&quot;5&quot;/&gt;&lt;property id=&quot;20300&quot; value=&quot;Slide 155&quot;/&gt;&lt;property id=&quot;20307&quot; value=&quot;322&quot;/&gt;&lt;/object&gt;&lt;object type=&quot;3&quot; unique_id=&quot;12224&quot;&gt;&lt;property id=&quot;20148&quot; value=&quot;5&quot;/&gt;&lt;property id=&quot;20300&quot; value=&quot;Slide 156&quot;/&gt;&lt;property id=&quot;20307&quot; value=&quot;323&quot;/&gt;&lt;/object&gt;&lt;object type=&quot;3&quot; unique_id=&quot;12225&quot;&gt;&lt;property id=&quot;20148&quot; value=&quot;5&quot;/&gt;&lt;property id=&quot;20300&quot; value=&quot;Slide 157&quot;/&gt;&lt;property id=&quot;20307&quot; value=&quot;324&quot;/&gt;&lt;/object&gt;&lt;object type=&quot;3&quot; unique_id=&quot;12226&quot;&gt;&lt;property id=&quot;20148&quot; value=&quot;5&quot;/&gt;&lt;property id=&quot;20300&quot; value=&quot;Slide 158&quot;/&gt;&lt;property id=&quot;20307&quot; value=&quot;325&quot;/&gt;&lt;/object&gt;&lt;object type=&quot;3&quot; unique_id=&quot;12227&quot;&gt;&lt;property id=&quot;20148&quot; value=&quot;5&quot;/&gt;&lt;property id=&quot;20300&quot; value=&quot;Slide 159&quot;/&gt;&lt;property id=&quot;20307&quot; value=&quot;326&quot;/&gt;&lt;/object&gt;&lt;object type=&quot;3&quot; unique_id=&quot;12228&quot;&gt;&lt;property id=&quot;20148&quot; value=&quot;5&quot;/&gt;&lt;property id=&quot;20300&quot; value=&quot;Slide 164&quot;/&gt;&lt;property id=&quot;20307&quot; value=&quot;327&quot;/&gt;&lt;/object&gt;&lt;object type=&quot;3&quot; unique_id=&quot;12229&quot;&gt;&lt;property id=&quot;20148&quot; value=&quot;5&quot;/&gt;&lt;property id=&quot;20300&quot; value=&quot;Slide 165&quot;/&gt;&lt;property id=&quot;20307&quot; value=&quot;328&quot;/&gt;&lt;/object&gt;&lt;object type=&quot;3&quot; unique_id=&quot;12230&quot;&gt;&lt;property id=&quot;20148&quot; value=&quot;5&quot;/&gt;&lt;property id=&quot;20300&quot; value=&quot;Slide 166&quot;/&gt;&lt;property id=&quot;20307&quot; value=&quot;329&quot;/&gt;&lt;/object&gt;&lt;object type=&quot;3&quot; unique_id=&quot;12231&quot;&gt;&lt;property id=&quot;20148&quot; value=&quot;5&quot;/&gt;&lt;property id=&quot;20300&quot; value=&quot;Slide 167&quot;/&gt;&lt;property id=&quot;20307&quot; value=&quot;330&quot;/&gt;&lt;/object&gt;&lt;object type=&quot;3&quot; unique_id=&quot;12232&quot;&gt;&lt;property id=&quot;20148&quot; value=&quot;5&quot;/&gt;&lt;property id=&quot;20300&quot; value=&quot;Slide 168&quot;/&gt;&lt;property id=&quot;20307&quot; value=&quot;331&quot;/&gt;&lt;/object&gt;&lt;object type=&quot;3&quot; unique_id=&quot;12233&quot;&gt;&lt;property id=&quot;20148&quot; value=&quot;5&quot;/&gt;&lt;property id=&quot;20300&quot; value=&quot;Slide 175&quot;/&gt;&lt;property id=&quot;20307&quot; value=&quot;332&quot;/&gt;&lt;/object&gt;&lt;object type=&quot;3&quot; unique_id=&quot;12234&quot;&gt;&lt;property id=&quot;20148&quot; value=&quot;5&quot;/&gt;&lt;property id=&quot;20300&quot; value=&quot;Slide 176&quot;/&gt;&lt;property id=&quot;20307&quot; value=&quot;333&quot;/&gt;&lt;/object&gt;&lt;object type=&quot;3&quot; unique_id=&quot;12235&quot;&gt;&lt;property id=&quot;20148&quot; value=&quot;5&quot;/&gt;&lt;property id=&quot;20300&quot; value=&quot;Slide 177&quot;/&gt;&lt;property id=&quot;20307&quot; value=&quot;334&quot;/&gt;&lt;/object&gt;&lt;object type=&quot;3&quot; unique_id=&quot;53859&quot;&gt;&lt;property id=&quot;20148&quot; value=&quot;5&quot;/&gt;&lt;property id=&quot;20300&quot; value=&quot;Slide 1 - &amp;quot;Chapter 7 C Pointers&amp;quot;&quot;/&gt;&lt;property id=&quot;20307&quot; value=&quot;335&quot;/&gt;&lt;/object&gt;&lt;object type=&quot;3&quot; unique_id=&quot;53860&quot;&gt;&lt;property id=&quot;20148&quot; value=&quot;5&quot;/&gt;&lt;property id=&quot;20300&quot; value=&quot;Slide 5 - &amp;quot;7.1  Introduction&amp;quot;&quot;/&gt;&lt;property id=&quot;20307&quot; value=&quot;336&quot;/&gt;&lt;/object&gt;&lt;object type=&quot;3&quot; unique_id=&quot;53861&quot;&gt;&lt;property id=&quot;20148&quot; value=&quot;5&quot;/&gt;&lt;property id=&quot;20300&quot; value=&quot;Slide 6 - &amp;quot;7.2  Pointer Variable Definitions and Initialization&amp;quot;&quot;/&gt;&lt;property id=&quot;20307&quot; value=&quot;337&quot;/&gt;&lt;/object&gt;&lt;object type=&quot;3&quot; unique_id=&quot;53862&quot;&gt;&lt;property id=&quot;20148&quot; value=&quot;5&quot;/&gt;&lt;property id=&quot;20300&quot; value=&quot;Slide 8 - &amp;quot;7.2  Pointer Variable Definitions and Initialization (cont.)&amp;quot;&quot;/&gt;&lt;property id=&quot;20307&quot; value=&quot;338&quot;/&gt;&lt;/object&gt;&lt;object type=&quot;3&quot; unique_id=&quot;53863&quot;&gt;&lt;property id=&quot;20148&quot; value=&quot;5&quot;/&gt;&lt;property id=&quot;20300&quot; value=&quot;Slide 9 - &amp;quot;7.2  Pointer Variable Definitions and Initialization (cont.)&amp;quot;&quot;/&gt;&lt;property id=&quot;20307&quot; value=&quot;339&quot;/&gt;&lt;/object&gt;&lt;object type=&quot;3&quot; unique_id=&quot;53864&quot;&gt;&lt;property id=&quot;20148&quot; value=&quot;5&quot;/&gt;&lt;property id=&quot;20300&quot; value=&quot;Slide 12 - &amp;quot;7.2  Pointer Variable Definitions and Initialization (cont.)&amp;quot;&quot;/&gt;&lt;property id=&quot;20307&quot; value=&quot;340&quot;/&gt;&lt;/object&gt;&lt;object type=&quot;3&quot; unique_id=&quot;53865&quot;&gt;&lt;property id=&quot;20148&quot; value=&quot;5&quot;/&gt;&lt;property id=&quot;20300&quot; value=&quot;Slide 13 - &amp;quot;7.2  Pointer Variable Definitions and Initialization (cont.)&amp;quot;&quot;/&gt;&lt;property id=&quot;20307&quot; value=&quot;341&quot;/&gt;&lt;/object&gt;&lt;object type=&quot;3&quot; unique_id=&quot;53866&quot;&gt;&lt;property id=&quot;20148&quot; value=&quot;5&quot;/&gt;&lt;property id=&quot;20300&quot; value=&quot;Slide 15 - &amp;quot;7.3  Pointer Operators&amp;quot;&quot;/&gt;&lt;property id=&quot;20307&quot; value=&quot;342&quot;/&gt;&lt;/object&gt;&lt;object type=&quot;3&quot; unique_id=&quot;53867&quot;&gt;&lt;property id=&quot;20148&quot; value=&quot;5&quot;/&gt;&lt;property id=&quot;20300&quot; value=&quot;Slide 16 - &amp;quot;7.3  Pointer Operators (Cont.)&amp;quot;&quot;/&gt;&lt;property id=&quot;20307&quot; value=&quot;343&quot;/&gt;&lt;/object&gt;&lt;object type=&quot;3&quot; unique_id=&quot;53868&quot;&gt;&lt;property id=&quot;20148&quot; value=&quot;5&quot;/&gt;&lt;property id=&quot;20300&quot; value=&quot;Slide 18 - &amp;quot;7.3  Pointer Operators (Cont.)&amp;quot;&quot;/&gt;&lt;property id=&quot;20307&quot; value=&quot;344&quot;/&gt;&lt;/object&gt;&lt;object type=&quot;3&quot; unique_id=&quot;53869&quot;&gt;&lt;property id=&quot;20148&quot; value=&quot;5&quot;/&gt;&lt;property id=&quot;20300&quot; value=&quot;Slide 20 - &amp;quot;7.3  Pointer Operators (Cont.)&amp;quot;&quot;/&gt;&lt;property id=&quot;20307&quot; value=&quot;345&quot;/&gt;&lt;/object&gt;&lt;object type=&quot;3&quot; unique_id=&quot;53870&quot;&gt;&lt;property id=&quot;20148&quot; value=&quot;5&quot;/&gt;&lt;property id=&quot;20300&quot; value=&quot;Slide 24 - &amp;quot;7.4  Passing Arguments to Functions by Reference&amp;quot;&quot;/&gt;&lt;property id=&quot;20307&quot; value=&quot;346&quot;/&gt;&lt;/object&gt;&lt;object type=&quot;3&quot; unique_id=&quot;53871&quot;&gt;&lt;property id=&quot;20148&quot; value=&quot;5&quot;/&gt;&lt;property id=&quot;20300&quot; value=&quot;Slide 25 - &amp;quot;7.4  Passing Arguments to Functions by Reference (Cont.)&amp;quot;&quot;/&gt;&lt;property id=&quot;20307&quot; value=&quot;347&quot;/&gt;&lt;/object&gt;&lt;object type=&quot;3&quot; unique_id=&quot;53872&quot;&gt;&lt;property id=&quot;20148&quot; value=&quot;5&quot;/&gt;&lt;property id=&quot;20300&quot; value=&quot;Slide 26 - &amp;quot;7.4  Passing Arguments to Functions by Reference (Cont.)&amp;quot;&quot;/&gt;&lt;property id=&quot;20307&quot; value=&quot;348&quot;/&gt;&lt;/object&gt;&lt;object type=&quot;3&quot; unique_id=&quot;53873&quot;&gt;&lt;property id=&quot;20148&quot; value=&quot;5&quot;/&gt;&lt;property id=&quot;20300&quot; value=&quot;Slide 29 - &amp;quot;7.4  Passing Arguments to Functions by Reference (Cont.)&amp;quot;&quot;/&gt;&lt;property id=&quot;20307&quot; value=&quot;349&quot;/&gt;&lt;/object&gt;&lt;object type=&quot;3&quot; unique_id=&quot;53874&quot;&gt;&lt;property id=&quot;20148&quot; value=&quot;5&quot;/&gt;&lt;property id=&quot;20300&quot; value=&quot;Slide 32 - &amp;quot;7.4  Passing Arguments to Functions by Reference (Cont.)&amp;quot;&quot;/&gt;&lt;property id=&quot;20307&quot; value=&quot;350&quot;/&gt;&lt;/object&gt;&lt;object type=&quot;3&quot; unique_id=&quot;53875&quot;&gt;&lt;property id=&quot;20148&quot; value=&quot;5&quot;/&gt;&lt;property id=&quot;20300&quot; value=&quot;Slide 33 - &amp;quot;7.4  Passing Arguments to Functions by Reference (Cont.)&amp;quot;&quot;/&gt;&lt;property id=&quot;20307&quot; value=&quot;351&quot;/&gt;&lt;/object&gt;&lt;object type=&quot;3&quot; unique_id=&quot;53876&quot;&gt;&lt;property id=&quot;20148&quot; value=&quot;5&quot;/&gt;&lt;property id=&quot;20300&quot; value=&quot;Slide 40 - &amp;quot;7.5  Using the const Qualifier with Pointers&amp;quot;&quot;/&gt;&lt;property id=&quot;20307&quot; value=&quot;352&quot;/&gt;&lt;/object&gt;&lt;object type=&quot;3&quot; unique_id=&quot;53877&quot;&gt;&lt;property id=&quot;20148&quot; value=&quot;5&quot;/&gt;&lt;property id=&quot;20300&quot; value=&quot;Slide 42 - &amp;quot;7.5  Using the const Qualifier with Pointers (Cont.)&amp;quot;&quot;/&gt;&lt;property id=&quot;20307&quot; value=&quot;353&quot;/&gt;&lt;/object&gt;&lt;object type=&quot;3&quot; unique_id=&quot;53878&quot;&gt;&lt;property id=&quot;20148&quot; value=&quot;5&quot;/&gt;&lt;property id=&quot;20300&quot; value=&quot;Slide 43 - &amp;quot;7.5  Using the const Qualifier with Pointers (Cont.)&amp;quot;&quot;/&gt;&lt;property id=&quot;20307&quot; value=&quot;354&quot;/&gt;&lt;/object&gt;&lt;object type=&quot;3&quot; unique_id=&quot;53879&quot;&gt;&lt;property id=&quot;20148&quot; value=&quot;5&quot;/&gt;&lt;property id=&quot;20300&quot; value=&quot;Slide 44 - &amp;quot;7.5  Using the const Qualifier with Pointers (Cont.)&amp;quot;&quot;/&gt;&lt;property id=&quot;20307&quot; value=&quot;355&quot;/&gt;&lt;/object&gt;&lt;object type=&quot;3&quot; unique_id=&quot;53880&quot;&gt;&lt;property id=&quot;20148&quot; value=&quot;5&quot;/&gt;&lt;property id=&quot;20300&quot; value=&quot;Slide 46 - &amp;quot;7.5  Using the const Qualifier with Pointers (Cont.)&amp;quot;&quot;/&gt;&lt;property id=&quot;20307&quot; value=&quot;356&quot;/&gt;&lt;/object&gt;&lt;object type=&quot;3&quot; unique_id=&quot;53881&quot;&gt;&lt;property id=&quot;20148&quot; value=&quot;5&quot;/&gt;&lt;property id=&quot;20300&quot; value=&quot;Slide 48 - &amp;quot;7.5  Using the const Qualifier with Pointers (Cont.)&amp;quot;&quot;/&gt;&lt;property id=&quot;20307&quot; value=&quot;357&quot;/&gt;&lt;/object&gt;&lt;object type=&quot;3&quot; unique_id=&quot;53882&quot;&gt;&lt;property id=&quot;20148&quot; value=&quot;5&quot;/&gt;&lt;property id=&quot;20300&quot; value=&quot;Slide 49 - &amp;quot;7.5.1  Converting a String to Uppercase Using a Non-Constant Pointer to Non-Constant Data&amp;quot;&quot;/&gt;&lt;property id=&quot;20307&quot; value=&quot;358&quot;/&gt;&lt;/object&gt;&lt;object type=&quot;3&quot; unique_id=&quot;53883&quot;&gt;&lt;property id=&quot;20148&quot; value=&quot;5&quot;/&gt;&lt;property id=&quot;20300&quot; value=&quot;Slide 50 - &amp;quot;7.5.1  Converting a String to Uppercase Using a Non-Constant Pointer to Non-Constant Data (Cont.)&amp;quot;&quot;/&gt;&lt;property id=&quot;20307&quot; value=&quot;359&quot;/&gt;&lt;/object&gt;&lt;object type=&quot;3&quot; unique_id=&quot;53884&quot;&gt;&lt;property id=&quot;20148&quot; value=&quot;5&quot;/&gt;&lt;property id=&quot;20300&quot; value=&quot;Slide 53 - &amp;quot;7.5.2  Printing a String One Character at a Time Using a Non-Constant Pointer to Constant Data&amp;quot;&quot;/&gt;&lt;property id=&quot;20307&quot; value=&quot;360&quot;/&gt;&lt;/object&gt;&lt;object type=&quot;3&quot; unique_id=&quot;53885&quot;&gt;&lt;property id=&quot;20148&quot; value=&quot;5&quot;/&gt;&lt;property id=&quot;20300&quot; value=&quot;Slide 54 - &amp;quot;7.5.2  Printing a String One Character at a Time Using a Non-Constant Pointer to Constant Data (Cont.)&amp;quot;&quot;/&gt;&lt;property id=&quot;20307&quot; value=&quot;361&quot;/&gt;&lt;/object&gt;&lt;object type=&quot;3&quot; unique_id=&quot;53886&quot;&gt;&lt;property id=&quot;20148&quot; value=&quot;5&quot;/&gt;&lt;property id=&quot;20300&quot; value=&quot;Slide 57 - &amp;quot;7.5.2  Printing a String One Character at a Time Using a Non-Constant Pointer to Constant Data (Cont.)&amp;quot;&quot;/&gt;&lt;property id=&quot;20307&quot; value=&quot;362&quot;/&gt;&lt;/object&gt;&lt;object type=&quot;3&quot; unique_id=&quot;53887&quot;&gt;&lt;property id=&quot;20148&quot; value=&quot;5&quot;/&gt;&lt;property id=&quot;20300&quot; value=&quot;Slide 59 - &amp;quot;7.5.2  Printing a String One Character at a Time Using a Non-Constant Pointer to Constant Data (Cont.)&amp;quot;&quot;/&gt;&lt;property id=&quot;20307&quot; value=&quot;363&quot;/&gt;&lt;/object&gt;&lt;object type=&quot;3&quot; unique_id=&quot;53888&quot;&gt;&lt;property id=&quot;20148&quot; value=&quot;5&quot;/&gt;&lt;property id=&quot;20300&quot; value=&quot;Slide 60 - &amp;quot;7.5.2  Printing a String One Character at a Time Using a Non-Constant Pointer to Constant Data (Cont.)&amp;quot;&quot;/&gt;&lt;property id=&quot;20307&quot; value=&quot;364&quot;/&gt;&lt;/object&gt;&lt;object type=&quot;3&quot; unique_id=&quot;53889&quot;&gt;&lt;property id=&quot;20148&quot; value=&quot;5&quot;/&gt;&lt;property id=&quot;20300&quot; value=&quot;Slide 62 - &amp;quot;7.5.2  Printing a String One Character at a Time Using a Non-Constant Pointer to Constant Data (Cont.)&amp;quot;&quot;/&gt;&lt;property id=&quot;20307&quot; value=&quot;365&quot;/&gt;&lt;/object&gt;&lt;object type=&quot;3&quot; unique_id=&quot;53890&quot;&gt;&lt;property id=&quot;20148&quot; value=&quot;5&quot;/&gt;&lt;property id=&quot;20300&quot; value=&quot;Slide 63 - &amp;quot;7.5.3  Attempting to Modify a Constant Pointer to Non-Constant Data&amp;quot;&quot;/&gt;&lt;property id=&quot;20307&quot; value=&quot;366&quot;/&gt;&lt;/object&gt;&lt;object type=&quot;3&quot; unique_id=&quot;53891&quot;&gt;&lt;property id=&quot;20148&quot; value=&quot;5&quot;/&gt;&lt;property id=&quot;20300&quot; value=&quot;Slide 64 - &amp;quot;7.5.3  Attempting to Modify a Constant Pointer to Non-Constant Data (Cont.)&amp;quot;&quot;/&gt;&lt;property id=&quot;20307&quot; value=&quot;367&quot;/&gt;&lt;/object&gt;&lt;object type=&quot;3&quot; unique_id=&quot;53892&quot;&gt;&lt;property id=&quot;20148&quot; value=&quot;5&quot;/&gt;&lt;property id=&quot;20300&quot; value=&quot;Slide 66 - &amp;quot;7.5.4  Attempting to Modify a Constant Pointer to Constant Data&amp;quot;&quot;/&gt;&lt;property id=&quot;20307&quot; value=&quot;368&quot;/&gt;&lt;/object&gt;&lt;object type=&quot;3&quot; unique_id=&quot;53893&quot;&gt;&lt;property id=&quot;20148&quot; value=&quot;5&quot;/&gt;&lt;property id=&quot;20300&quot; value=&quot;Slide 67 - &amp;quot;7.5  Using the const Qualifier with Pointers (Const.)&amp;quot;&quot;/&gt;&lt;property id=&quot;20307&quot; value=&quot;369&quot;/&gt;&lt;/object&gt;&lt;object type=&quot;3&quot; unique_id=&quot;53894&quot;&gt;&lt;property id=&quot;20148&quot; value=&quot;5&quot;/&gt;&lt;property id=&quot;20300&quot; value=&quot;Slide 69 - &amp;quot;7.6  Bubble Sort Using Pass-by-Reference&amp;quot;&quot;/&gt;&lt;property id=&quot;20307&quot; value=&quot;370&quot;/&gt;&lt;/object&gt;&lt;object type=&quot;3&quot; unique_id=&quot;53895&quot;&gt;&lt;property id=&quot;20148&quot; value=&quot;5&quot;/&gt;&lt;property id=&quot;20300&quot; value=&quot;Slide 70 - &amp;quot;7.6  Bubble Sort Using Pass-by-Reference (Cont.)&amp;quot;&quot;/&gt;&lt;property id=&quot;20307&quot; value=&quot;371&quot;/&gt;&lt;/object&gt;&lt;object type=&quot;3&quot; unique_id=&quot;53896&quot;&gt;&lt;property id=&quot;20148&quot; value=&quot;5&quot;/&gt;&lt;property id=&quot;20300&quot; value=&quot;Slide 71 - &amp;quot;7.6  Bubble Sort Using Pass-by-Reference (Cont.)&amp;quot;&quot;/&gt;&lt;property id=&quot;20307&quot; value=&quot;372&quot;/&gt;&lt;/object&gt;&lt;object type=&quot;3&quot; unique_id=&quot;53897&quot;&gt;&lt;property id=&quot;20148&quot; value=&quot;5&quot;/&gt;&lt;property id=&quot;20300&quot; value=&quot;Slide 72 - &amp;quot;7.6  Bubble Sort Using Pass-by-Reference (Cont.)&amp;quot;&quot;/&gt;&lt;property id=&quot;20307&quot; value=&quot;373&quot;/&gt;&lt;/object&gt;&lt;object type=&quot;3&quot; unique_id=&quot;53898&quot;&gt;&lt;property id=&quot;20148&quot; value=&quot;5&quot;/&gt;&lt;property id=&quot;20300&quot; value=&quot;Slide 77 - &amp;quot;7.6  Bubble Sort Using Pass-by-Reference (Cont.)&amp;quot;&quot;/&gt;&lt;property id=&quot;20307&quot; value=&quot;374&quot;/&gt;&lt;/object&gt;&lt;object type=&quot;3&quot; unique_id=&quot;53899&quot;&gt;&lt;property id=&quot;20148&quot; value=&quot;5&quot;/&gt;&lt;property id=&quot;20300&quot; value=&quot;Slide 78 - &amp;quot;7.6  Bubble Sort Using Pass-by-Reference (Cont.)&amp;quot;&quot;/&gt;&lt;property id=&quot;20307&quot; value=&quot;375&quot;/&gt;&lt;/object&gt;&lt;object type=&quot;3&quot; unique_id=&quot;53900&quot;&gt;&lt;property id=&quot;20148&quot; value=&quot;5&quot;/&gt;&lt;property id=&quot;20300&quot; value=&quot;Slide 79 - &amp;quot;7.6  Bubble Sort Using Pass-by-Reference (Cont.)&amp;quot;&quot;/&gt;&lt;property id=&quot;20307&quot; value=&quot;376&quot;/&gt;&lt;/object&gt;&lt;object type=&quot;3&quot; unique_id=&quot;53901&quot;&gt;&lt;property id=&quot;20148&quot; value=&quot;5&quot;/&gt;&lt;property id=&quot;20300&quot; value=&quot;Slide 81 - &amp;quot;7.6  Bubble Sort Using Pass-by-Reference (Cont.)&amp;quot;&quot;/&gt;&lt;property id=&quot;20307&quot; value=&quot;377&quot;/&gt;&lt;/object&gt;&lt;object type=&quot;3&quot; unique_id=&quot;53902&quot;&gt;&lt;property id=&quot;20148&quot; value=&quot;5&quot;/&gt;&lt;property id=&quot;20300&quot; value=&quot;Slide 82 - &amp;quot;7.6  Bubble Sort Using Pass-by-Reference (Cont.)&amp;quot;&quot;/&gt;&lt;property id=&quot;20307&quot; value=&quot;378&quot;/&gt;&lt;/object&gt;&lt;object type=&quot;3&quot; unique_id=&quot;53903&quot;&gt;&lt;property id=&quot;20148&quot; value=&quot;5&quot;/&gt;&lt;property id=&quot;20300&quot; value=&quot;Slide 84 - &amp;quot;7.6  Bubble Sort Using Pass-by-Reference (Cont.)&amp;quot;&quot;/&gt;&lt;property id=&quot;20307&quot; value=&quot;379&quot;/&gt;&lt;/object&gt;&lt;object type=&quot;3&quot; unique_id=&quot;53904&quot;&gt;&lt;property id=&quot;20148&quot; value=&quot;5&quot;/&gt;&lt;property id=&quot;20300&quot; value=&quot;Slide 86 - &amp;quot;7.6  Bubble Sort Using Pass-by-Reference (Cont.)&amp;quot;&quot;/&gt;&lt;property id=&quot;20307&quot; value=&quot;380&quot;/&gt;&lt;/object&gt;&lt;object type=&quot;3&quot; unique_id=&quot;53905&quot;&gt;&lt;property id=&quot;20148&quot; value=&quot;5&quot;/&gt;&lt;property id=&quot;20300&quot; value=&quot;Slide 87 - &amp;quot;7.7  sizeof Operator&amp;quot;&quot;/&gt;&lt;property id=&quot;20307&quot; value=&quot;381&quot;/&gt;&lt;/object&gt;&lt;object type=&quot;3&quot; unique_id=&quot;53906&quot;&gt;&lt;property id=&quot;20148&quot; value=&quot;5&quot;/&gt;&lt;property id=&quot;20300&quot; value=&quot;Slide 91 - &amp;quot;7.7  sizeof Operator (Cont.)&amp;quot;&quot;/&gt;&lt;property id=&quot;20307&quot; value=&quot;382&quot;/&gt;&lt;/object&gt;&lt;object type=&quot;3&quot; unique_id=&quot;53907&quot;&gt;&lt;property id=&quot;20148&quot; value=&quot;5&quot;/&gt;&lt;property id=&quot;20300&quot; value=&quot;Slide 92 - &amp;quot;7.7  sizeof Operator (Cont.)&amp;quot;&quot;/&gt;&lt;property id=&quot;20307&quot; value=&quot;383&quot;/&gt;&lt;/object&gt;&lt;object type=&quot;3&quot; unique_id=&quot;53908&quot;&gt;&lt;property id=&quot;20148&quot; value=&quot;5&quot;/&gt;&lt;property id=&quot;20300&quot; value=&quot;Slide 93 - &amp;quot;7.7  sizeof Operator (Cont.)&amp;quot;&quot;/&gt;&lt;property id=&quot;20307&quot; value=&quot;384&quot;/&gt;&lt;/object&gt;&lt;object type=&quot;3&quot; unique_id=&quot;53909&quot;&gt;&lt;property id=&quot;20148&quot; value=&quot;5&quot;/&gt;&lt;property id=&quot;20300&quot; value=&quot;Slide 94 - &amp;quot;7.7  sizeof Operator (Cont.)&amp;quot;&quot;/&gt;&lt;property id=&quot;20307&quot; value=&quot;385&quot;/&gt;&lt;/object&gt;&lt;object type=&quot;3&quot; unique_id=&quot;53910&quot;&gt;&lt;property id=&quot;20148&quot; value=&quot;5&quot;/&gt;&lt;property id=&quot;20300&quot; value=&quot;Slide 98 - &amp;quot;7.7  sizeof Operator (Cont.)&amp;quot;&quot;/&gt;&lt;property id=&quot;20307&quot; value=&quot;386&quot;/&gt;&lt;/object&gt;&lt;object type=&quot;3&quot; unique_id=&quot;53911&quot;&gt;&lt;property id=&quot;20148&quot; value=&quot;5&quot;/&gt;&lt;property id=&quot;20300&quot; value=&quot;Slide 99 - &amp;quot;7.8  Pointer Expressions and Pointer Arithmetic&amp;quot;&quot;/&gt;&lt;property id=&quot;20307&quot; value=&quot;387&quot;/&gt;&lt;/object&gt;&lt;object type=&quot;3&quot; unique_id=&quot;53912&quot;&gt;&lt;property id=&quot;20148&quot; value=&quot;5&quot;/&gt;&lt;property id=&quot;20300&quot; value=&quot;Slide 100 - &amp;quot;7.8  Pointer Expressions and Pointer Arithmetic (Cont.)&amp;quot;&quot;/&gt;&lt;property id=&quot;20307&quot; value=&quot;388&quot;/&gt;&lt;/object&gt;&lt;object type=&quot;3&quot; unique_id=&quot;53913&quot;&gt;&lt;property id=&quot;20148&quot; value=&quot;5&quot;/&gt;&lt;property id=&quot;20300&quot; value=&quot;Slide 103 - &amp;quot;7.8  Pointer Expressions and Pointer Arithmetic (Cont.)&amp;quot;&quot;/&gt;&lt;property id=&quot;20307&quot; value=&quot;389&quot;/&gt;&lt;/object&gt;&lt;object type=&quot;3&quot; unique_id=&quot;53914&quot;&gt;&lt;property id=&quot;20148&quot; value=&quot;5&quot;/&gt;&lt;property id=&quot;20300&quot; value=&quot;Slide 104 - &amp;quot;7.8  Pointer Expressions and Pointer Arithmetic (Cont.)&amp;quot;&quot;/&gt;&lt;property id=&quot;20307&quot; value=&quot;390&quot;/&gt;&lt;/object&gt;&lt;object type=&quot;3&quot; unique_id=&quot;53915&quot;&gt;&lt;property id=&quot;20148&quot; value=&quot;5&quot;/&gt;&lt;property id=&quot;20300&quot; value=&quot;Slide 107 - &amp;quot;7.8  Pointer Expressions and Pointer Arithmetic (Cont.)&amp;quot;&quot;/&gt;&lt;property id=&quot;20307&quot; value=&quot;391&quot;/&gt;&lt;/object&gt;&lt;object type=&quot;3&quot; unique_id=&quot;53916&quot;&gt;&lt;property id=&quot;20148&quot; value=&quot;5&quot;/&gt;&lt;property id=&quot;20300&quot; value=&quot;Slide 108 - &amp;quot;7.8  Pointer Expressions and Pointer Arithmetic (Cont.)&amp;quot;&quot;/&gt;&lt;property id=&quot;20307&quot; value=&quot;392&quot;/&gt;&lt;/object&gt;&lt;object type=&quot;3&quot; unique_id=&quot;53917&quot;&gt;&lt;property id=&quot;20148&quot; value=&quot;5&quot;/&gt;&lt;property id=&quot;20300&quot; value=&quot;Slide 109 - &amp;quot;7.8  Pointer Expressions and Pointer Arithmetic (Cont.)&amp;quot;&quot;/&gt;&lt;property id=&quot;20307&quot; value=&quot;393&quot;/&gt;&lt;/object&gt;&lt;object type=&quot;3&quot; unique_id=&quot;53918&quot;&gt;&lt;property id=&quot;20148&quot; value=&quot;5&quot;/&gt;&lt;property id=&quot;20300&quot; value=&quot;Slide 112 - &amp;quot;7.8  Pointer Expressions and Pointer Arithmetic (Cont.)&amp;quot;&quot;/&gt;&lt;property id=&quot;20307&quot; value=&quot;394&quot;/&gt;&lt;/object&gt;&lt;object type=&quot;3&quot; unique_id=&quot;53919&quot;&gt;&lt;property id=&quot;20148&quot; value=&quot;5&quot;/&gt;&lt;property id=&quot;20300&quot; value=&quot;Slide 113 - &amp;quot;7.8  Pointer Expressions and Pointer Arithmetic (Cont.)&amp;quot;&quot;/&gt;&lt;property id=&quot;20307&quot; value=&quot;395&quot;/&gt;&lt;/object&gt;&lt;object type=&quot;3&quot; unique_id=&quot;53920&quot;&gt;&lt;property id=&quot;20148&quot; value=&quot;5&quot;/&gt;&lt;property id=&quot;20300&quot; value=&quot;Slide 117 - &amp;quot;7.8  Pointer Expressions and Pointer Arithmetic (Cont.)&amp;quot;&quot;/&gt;&lt;property id=&quot;20307&quot; value=&quot;396&quot;/&gt;&lt;/object&gt;&lt;object type=&quot;3&quot; unique_id=&quot;53921&quot;&gt;&lt;property id=&quot;20148&quot; value=&quot;5&quot;/&gt;&lt;property id=&quot;20300&quot; value=&quot;Slide 118 - &amp;quot;7.9  Relationship between Pointers and Arrays&amp;quot;&quot;/&gt;&lt;property id=&quot;20307&quot; value=&quot;397&quot;/&gt;&lt;/object&gt;&lt;object type=&quot;3&quot; unique_id=&quot;53922&quot;&gt;&lt;property id=&quot;20148&quot; value=&quot;5&quot;/&gt;&lt;property id=&quot;20300&quot; value=&quot;Slide 119 - &amp;quot;7.9  Relationship between Pointers and Arrays (Cont.)&amp;quot;&quot;/&gt;&lt;property id=&quot;20307&quot; value=&quot;398&quot;/&gt;&lt;/object&gt;&lt;object type=&quot;3&quot; unique_id=&quot;53923&quot;&gt;&lt;property id=&quot;20148&quot; value=&quot;5&quot;/&gt;&lt;property id=&quot;20300&quot; value=&quot;Slide 120 - &amp;quot;7.9  Relationship between Pointers and Arrays (Cont.)&amp;quot;&quot;/&gt;&lt;property id=&quot;20307&quot; value=&quot;399&quot;/&gt;&lt;/object&gt;&lt;object type=&quot;3&quot; unique_id=&quot;53924&quot;&gt;&lt;property id=&quot;20148&quot; value=&quot;5&quot;/&gt;&lt;property id=&quot;20300&quot; value=&quot;Slide 121 - &amp;quot;7.9  Relationship between Pointers and Arrays (Cont.)&amp;quot;&quot;/&gt;&lt;property id=&quot;20307&quot; value=&quot;400&quot;/&gt;&lt;/object&gt;&lt;object type=&quot;3&quot; unique_id=&quot;53925&quot;&gt;&lt;property id=&quot;20148&quot; value=&quot;5&quot;/&gt;&lt;property id=&quot;20300&quot; value=&quot;Slide 122 - &amp;quot;7.9  Relationship between Pointers and Arrays (Cont.)&amp;quot;&quot;/&gt;&lt;property id=&quot;20307&quot; value=&quot;401&quot;/&gt;&lt;/object&gt;&lt;object type=&quot;3&quot; unique_id=&quot;53926&quot;&gt;&lt;property id=&quot;20148&quot; value=&quot;5&quot;/&gt;&lt;property id=&quot;20300&quot; value=&quot;Slide 124 - &amp;quot;7.9  Relationship between Pointers and Arrays (Cont.)&amp;quot;&quot;/&gt;&lt;property id=&quot;20307&quot; value=&quot;402&quot;/&gt;&lt;/object&gt;&lt;object type=&quot;3&quot; unique_id=&quot;53927&quot;&gt;&lt;property id=&quot;20148&quot; value=&quot;5&quot;/&gt;&lt;property id=&quot;20300&quot; value=&quot;Slide 128 - &amp;quot;7.9  Relationship between Pointers and Arrays (Cont.)&amp;quot;&quot;/&gt;&lt;property id=&quot;20307&quot; value=&quot;403&quot;/&gt;&lt;/object&gt;&lt;object type=&quot;3&quot; unique_id=&quot;53928&quot;&gt;&lt;property id=&quot;20148&quot; value=&quot;5&quot;/&gt;&lt;property id=&quot;20300&quot; value=&quot;Slide 131 - &amp;quot;7.9  Relationship between Pointers and Arrays (Cont.)&amp;quot;&quot;/&gt;&lt;property id=&quot;20307&quot; value=&quot;404&quot;/&gt;&lt;/object&gt;&lt;object type=&quot;3&quot; unique_id=&quot;53929&quot;&gt;&lt;property id=&quot;20148&quot; value=&quot;5&quot;/&gt;&lt;property id=&quot;20300&quot; value=&quot;Slide 132 - &amp;quot;7.9  Relationship between Pointers and Arrays (Cont.)&amp;quot;&quot;/&gt;&lt;property id=&quot;20307&quot; value=&quot;405&quot;/&gt;&lt;/object&gt;&lt;object type=&quot;3&quot; unique_id=&quot;53930&quot;&gt;&lt;property id=&quot;20148&quot; value=&quot;5&quot;/&gt;&lt;property id=&quot;20300&quot; value=&quot;Slide 133 - &amp;quot;7.9  Relationship between Pointers and Arrays (Cont.)&amp;quot;&quot;/&gt;&lt;property id=&quot;20307&quot; value=&quot;406&quot;/&gt;&lt;/object&gt;&lt;object type=&quot;3&quot; unique_id=&quot;53931&quot;&gt;&lt;property id=&quot;20148&quot; value=&quot;5&quot;/&gt;&lt;property id=&quot;20300&quot; value=&quot;Slide 134 - &amp;quot;7.9  Relationship between Pointers and Arrays (Cont.)&amp;quot;&quot;/&gt;&lt;property id=&quot;20307&quot; value=&quot;407&quot;/&gt;&lt;/object&gt;&lt;object type=&quot;3&quot; unique_id=&quot;53932&quot;&gt;&lt;property id=&quot;20148&quot; value=&quot;5&quot;/&gt;&lt;property id=&quot;20300&quot; value=&quot;Slide 135 - &amp;quot;7.10  Arrays of Pointers&amp;quot;&quot;/&gt;&lt;property id=&quot;20307&quot; value=&quot;408&quot;/&gt;&lt;/object&gt;&lt;object type=&quot;3&quot; unique_id=&quot;53933&quot;&gt;&lt;property id=&quot;20148&quot; value=&quot;5&quot;/&gt;&lt;property id=&quot;20300&quot; value=&quot;Slide 136 - &amp;quot;7.10  Arrays of Pointers (Cont.)&amp;quot;&quot;/&gt;&lt;property id=&quot;20307&quot; value=&quot;409&quot;/&gt;&lt;/object&gt;&lt;object type=&quot;3&quot; unique_id=&quot;53934&quot;&gt;&lt;property id=&quot;20148&quot; value=&quot;5&quot;/&gt;&lt;property id=&quot;20300&quot; value=&quot;Slide 137 - &amp;quot;7.10  Arrays of Pointers (Cont.)&amp;quot;&quot;/&gt;&lt;property id=&quot;20307&quot; value=&quot;410&quot;/&gt;&lt;/object&gt;&lt;object type=&quot;3&quot; unique_id=&quot;53935&quot;&gt;&lt;property id=&quot;20148&quot; value=&quot;5&quot;/&gt;&lt;property id=&quot;20300&quot; value=&quot;Slide 139 - &amp;quot;7.10  Arrays of Pointers (Cont.)&amp;quot;&quot;/&gt;&lt;property id=&quot;20307&quot; value=&quot;411&quot;/&gt;&lt;/object&gt;&lt;object type=&quot;3&quot; unique_id=&quot;53936&quot;&gt;&lt;property id=&quot;20148&quot; value=&quot;5&quot;/&gt;&lt;property id=&quot;20300&quot; value=&quot;Slide 140 - &amp;quot;7.11  Case Study: Card Shuffling and Dealing Simulation&amp;quot;&quot;/&gt;&lt;property id=&quot;20307&quot; value=&quot;412&quot;/&gt;&lt;/object&gt;&lt;object type=&quot;3&quot; unique_id=&quot;53937&quot;&gt;&lt;property id=&quot;20148&quot; value=&quot;5&quot;/&gt;&lt;property id=&quot;20300&quot; value=&quot;Slide 141 - &amp;quot;7.11  Case Study: Card Shuffling and Dealing Simulation (Cont.)&amp;quot;&quot;/&gt;&lt;property id=&quot;20307&quot; value=&quot;413&quot;/&gt;&lt;/object&gt;&lt;object type=&quot;3&quot; unique_id=&quot;53938&quot;&gt;&lt;property id=&quot;20148&quot; value=&quot;5&quot;/&gt;&lt;property id=&quot;20300&quot; value=&quot;Slide 143 - &amp;quot;7.11  Case Study: Card Shuffling and Dealing Simulation (Cont.)&amp;quot;&quot;/&gt;&lt;property id=&quot;20307&quot; value=&quot;414&quot;/&gt;&lt;/object&gt;&lt;object type=&quot;3&quot; unique_id=&quot;53939&quot;&gt;&lt;property id=&quot;20148&quot; value=&quot;5&quot;/&gt;&lt;property id=&quot;20300&quot; value=&quot;Slide 144 - &amp;quot;7.11  Case Study: Card Shuffling and Dealing Simulation (Cont.)&amp;quot;&quot;/&gt;&lt;property id=&quot;20307&quot; value=&quot;415&quot;/&gt;&lt;/object&gt;&lt;object type=&quot;3&quot; unique_id=&quot;53940&quot;&gt;&lt;property id=&quot;20148&quot; value=&quot;5&quot;/&gt;&lt;property id=&quot;20300&quot; value=&quot;Slide 145 - &amp;quot;7.11  Case Study: Card Shuffling and Dealing Simulation (Cont.)&amp;quot;&quot;/&gt;&lt;property id=&quot;20307&quot; value=&quot;416&quot;/&gt;&lt;/object&gt;&lt;object type=&quot;3&quot; unique_id=&quot;53941&quot;&gt;&lt;property id=&quot;20148&quot; value=&quot;5&quot;/&gt;&lt;property id=&quot;20300&quot; value=&quot;Slide 147 - &amp;quot;7.11  Case Study: Card Shuffling and Dealing Simulation (Cont.)&amp;quot;&quot;/&gt;&lt;property id=&quot;20307&quot; value=&quot;417&quot;/&gt;&lt;/object&gt;&lt;object type=&quot;3&quot; unique_id=&quot;53942&quot;&gt;&lt;property id=&quot;20148&quot; value=&quot;5&quot;/&gt;&lt;property id=&quot;20300&quot; value=&quot;Slide 148 - &amp;quot;7.11  Case Study: Card Shuffling and Dealing Simulation (Cont.)&amp;quot;&quot;/&gt;&lt;property id=&quot;20307&quot; value=&quot;418&quot;/&gt;&lt;/object&gt;&lt;object type=&quot;3&quot; unique_id=&quot;53943&quot;&gt;&lt;property id=&quot;20148&quot; value=&quot;5&quot;/&gt;&lt;property id=&quot;20300&quot; value=&quot;Slide 149 - &amp;quot;7.11  Case Study: Card Shuffling and Dealing Simulation (Cont.)&amp;quot;&quot;/&gt;&lt;property id=&quot;20307&quot; value=&quot;419&quot;/&gt;&lt;/object&gt;&lt;object type=&quot;3&quot; unique_id=&quot;53944&quot;&gt;&lt;property id=&quot;20148&quot; value=&quot;5&quot;/&gt;&lt;property id=&quot;20300&quot; value=&quot;Slide 150 - &amp;quot;7.11  Case Study: Card Shuffling and Dealing Simulation (Cont.)&amp;quot;&quot;/&gt;&lt;property id=&quot;20307&quot; value=&quot;420&quot;/&gt;&lt;/object&gt;&lt;object type=&quot;3&quot; unique_id=&quot;53945&quot;&gt;&lt;property id=&quot;20148&quot; value=&quot;5&quot;/&gt;&lt;property id=&quot;20300&quot; value=&quot;Slide 151 - &amp;quot;7.11  Case Study: Card Shuffling and Dealing Simulation (Cont.)&amp;quot;&quot;/&gt;&lt;property id=&quot;20307&quot; value=&quot;421&quot;/&gt;&lt;/object&gt;&lt;object type=&quot;3&quot; unique_id=&quot;53946&quot;&gt;&lt;property id=&quot;20148&quot; value=&quot;5&quot;/&gt;&lt;property id=&quot;20300&quot; value=&quot;Slide 152 - &amp;quot;7.11  Case Study: Card Shuffling and Dealing Simulation (Cont.)&amp;quot;&quot;/&gt;&lt;property id=&quot;20307&quot; value=&quot;422&quot;/&gt;&lt;/object&gt;&lt;object type=&quot;3&quot; unique_id=&quot;53947&quot;&gt;&lt;property id=&quot;20148&quot; value=&quot;5&quot;/&gt;&lt;property id=&quot;20300&quot; value=&quot;Slide 153 - &amp;quot;7.11  Case Study: Card Shuffling and Dealing Simulation (Cont.)&amp;quot;&quot;/&gt;&lt;property id=&quot;20307&quot; value=&quot;423&quot;/&gt;&lt;/object&gt;&lt;object type=&quot;3&quot; unique_id=&quot;53948&quot;&gt;&lt;property id=&quot;20148&quot; value=&quot;5&quot;/&gt;&lt;property id=&quot;20300&quot; value=&quot;Slide 154 - &amp;quot;7.11  Case Study: Card Shuffling and Dealing Simulation (Cont.)&amp;quot;&quot;/&gt;&lt;property id=&quot;20307&quot; value=&quot;424&quot;/&gt;&lt;/object&gt;&lt;object type=&quot;3&quot; unique_id=&quot;53949&quot;&gt;&lt;property id=&quot;20148&quot; value=&quot;5&quot;/&gt;&lt;property id=&quot;20300&quot; value=&quot;Slide 160 - &amp;quot;7.11  Case Study: Card Shuffling and Dealing Simulation (Cont.)&amp;quot;&quot;/&gt;&lt;property id=&quot;20307&quot; value=&quot;425&quot;/&gt;&lt;/object&gt;&lt;object type=&quot;3&quot; unique_id=&quot;53950&quot;&gt;&lt;property id=&quot;20148&quot; value=&quot;5&quot;/&gt;&lt;property id=&quot;20300&quot; value=&quot;Slide 161 - &amp;quot;7.12  Pointers to Functions&amp;quot;&quot;/&gt;&lt;property id=&quot;20307&quot; value=&quot;426&quot;/&gt;&lt;/object&gt;&lt;object type=&quot;3&quot; unique_id=&quot;53951&quot;&gt;&lt;property id=&quot;20148&quot; value=&quot;5&quot;/&gt;&lt;property id=&quot;20300&quot; value=&quot;Slide 162 - &amp;quot;7.12  Pointers to Functions (Cont.)&amp;quot;&quot;/&gt;&lt;property id=&quot;20307&quot; value=&quot;427&quot;/&gt;&lt;/object&gt;&lt;object type=&quot;3&quot; unique_id=&quot;53952&quot;&gt;&lt;property id=&quot;20148&quot; value=&quot;5&quot;/&gt;&lt;property id=&quot;20300&quot; value=&quot;Slide 163 - &amp;quot;7.12  Pointers to Functions (Cont.)&amp;quot;&quot;/&gt;&lt;property id=&quot;20307&quot; value=&quot;428&quot;/&gt;&lt;/object&gt;&lt;object type=&quot;3&quot; unique_id=&quot;53953&quot;&gt;&lt;property id=&quot;20148&quot; value=&quot;5&quot;/&gt;&lt;property id=&quot;20300&quot; value=&quot;Slide 169 - &amp;quot;7.12  Pointers to Functions (Cont.)&amp;quot;&quot;/&gt;&lt;property id=&quot;20307&quot; value=&quot;429&quot;/&gt;&lt;/object&gt;&lt;object type=&quot;3&quot; unique_id=&quot;53954&quot;&gt;&lt;property id=&quot;20148&quot; value=&quot;5&quot;/&gt;&lt;property id=&quot;20300&quot; value=&quot;Slide 170 - &amp;quot;7.12  Pointers to Functions (Cont.)&amp;quot;&quot;/&gt;&lt;property id=&quot;20307&quot; value=&quot;430&quot;/&gt;&lt;/object&gt;&lt;object type=&quot;3&quot; unique_id=&quot;53955&quot;&gt;&lt;property id=&quot;20148&quot; value=&quot;5&quot;/&gt;&lt;property id=&quot;20300&quot; value=&quot;Slide 171 - &amp;quot;7.12  Pointers to Functions (Cont.)&amp;quot;&quot;/&gt;&lt;property id=&quot;20307&quot; value=&quot;431&quot;/&gt;&lt;/object&gt;&lt;object type=&quot;3&quot; unique_id=&quot;53956&quot;&gt;&lt;property id=&quot;20148&quot; value=&quot;5&quot;/&gt;&lt;property id=&quot;20300&quot; value=&quot;Slide 172 - &amp;quot;7.12  Pointers to Functions (Cont.)&amp;quot;&quot;/&gt;&lt;property id=&quot;20307&quot; value=&quot;432&quot;/&gt;&lt;/object&gt;&lt;object type=&quot;3&quot; unique_id=&quot;53957&quot;&gt;&lt;property id=&quot;20148&quot; value=&quot;5&quot;/&gt;&lt;property id=&quot;20300&quot; value=&quot;Slide 173 - &amp;quot;7.12  Pointers to Functions (Cont.)&amp;quot;&quot;/&gt;&lt;property id=&quot;20307&quot; value=&quot;433&quot;/&gt;&lt;/object&gt;&lt;object type=&quot;3&quot; unique_id=&quot;53958&quot;&gt;&lt;property id=&quot;20148&quot; value=&quot;5&quot;/&gt;&lt;property id=&quot;20300&quot; value=&quot;Slide 174 - &amp;quot;7.12  Pointers to Functions (Cont.)&amp;quot;&quot;/&gt;&lt;property id=&quot;20307&quot; value=&quot;434&quot;/&gt;&lt;/object&gt;&lt;object type=&quot;3&quot; unique_id=&quot;53959&quot;&gt;&lt;property id=&quot;20148&quot; value=&quot;5&quot;/&gt;&lt;property id=&quot;20300&quot; value=&quot;Slide 178 - &amp;quot;7.12  Pointers to Functions (Cont.)&amp;quot;&quot;/&gt;&lt;property id=&quot;20307&quot; value=&quot;435&quot;/&gt;&lt;/object&gt;&lt;object type=&quot;3&quot; unique_id=&quot;53960&quot;&gt;&lt;property id=&quot;20148&quot; value=&quot;5&quot;/&gt;&lt;property id=&quot;20300&quot; value=&quot;Slide 179 - &amp;quot;7.13  Secure C Programming&amp;quot;&quot;/&gt;&lt;property id=&quot;20307&quot; value=&quot;436&quot;/&gt;&lt;/object&gt;&lt;object type=&quot;3&quot; unique_id=&quot;53961&quot;&gt;&lt;property id=&quot;20148&quot; value=&quot;5&quot;/&gt;&lt;property id=&quot;20300&quot; value=&quot;Slide 180 - &amp;quot;7.13  Secure C Programming (Cont.)&amp;quot;&quot;/&gt;&lt;property id=&quot;20307&quot; value=&quot;437&quot;/&gt;&lt;/object&gt;&lt;object type=&quot;3&quot; unique_id=&quot;53962&quot;&gt;&lt;property id=&quot;20148&quot; value=&quot;5&quot;/&gt;&lt;property id=&quot;20300&quot; value=&quot;Slide 181 - &amp;quot;7.13  Secure C Programming (Cont.)&amp;quot;&quot;/&gt;&lt;property id=&quot;20307&quot; value=&quot;438&quot;/&gt;&lt;/object&gt;&lt;object type=&quot;3&quot; unique_id=&quot;53963&quot;&gt;&lt;property id=&quot;20148&quot; value=&quot;5&quot;/&gt;&lt;property id=&quot;20300&quot; value=&quot;Slide 182 - &amp;quot;7.13  Secure C Programming (Cont.)&amp;quot;&quot;/&gt;&lt;property id=&quot;20307&quot; value=&quot;439&quot;/&gt;&lt;/object&gt;&lt;/object&gt;&lt;object type=&quot;8&quot; unique_id=&quot;1231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7812</Words>
  <Application>Microsoft Office PowerPoint</Application>
  <PresentationFormat>Ekran Gösterisi (4:3)</PresentationFormat>
  <Paragraphs>541</Paragraphs>
  <Slides>75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75</vt:i4>
      </vt:variant>
    </vt:vector>
  </HeadingPairs>
  <TitlesOfParts>
    <vt:vector size="82" baseType="lpstr">
      <vt:lpstr>AGaramond Bold</vt:lpstr>
      <vt:lpstr>Arial</vt:lpstr>
      <vt:lpstr>Calibri</vt:lpstr>
      <vt:lpstr>Cambria</vt:lpstr>
      <vt:lpstr>Consolas</vt:lpstr>
      <vt:lpstr>Wingdings 3</vt:lpstr>
      <vt:lpstr>Office Theme</vt:lpstr>
      <vt:lpstr>Chapter 7 C Pointers</vt:lpstr>
      <vt:lpstr>7.1  Introduction</vt:lpstr>
      <vt:lpstr>7.2  Pointer Variable Definitions and Initialization (cont.)</vt:lpstr>
      <vt:lpstr>7.2  Pointer Variable Definitions and Initialization (cont.)</vt:lpstr>
      <vt:lpstr>7.2  Pointer Variable Definitions and Initialization (cont.)</vt:lpstr>
      <vt:lpstr>7.2  Pointer Variable Definitions and Initialization (cont.)</vt:lpstr>
      <vt:lpstr>7.3  Pointer Operators</vt:lpstr>
      <vt:lpstr>7.3  Pointer Operators (Cont.)</vt:lpstr>
      <vt:lpstr>7.3  Pointer Operators (Cont.)</vt:lpstr>
      <vt:lpstr>7.3  Pointer Operators (Cont.)</vt:lpstr>
      <vt:lpstr>7.4  Passing Arguments to Functions by Reference</vt:lpstr>
      <vt:lpstr>7.4  Passing Arguments to Functions by Reference (Cont.)</vt:lpstr>
      <vt:lpstr>7.4  Passing Arguments to Functions by Reference (Cont.)</vt:lpstr>
      <vt:lpstr>7.4  Passing Arguments to Functions by Reference (Cont.)</vt:lpstr>
      <vt:lpstr>7.4  Passing Arguments to Functions by Reference (Cont.)</vt:lpstr>
      <vt:lpstr>7.5  Using the const Qualifier with Pointers</vt:lpstr>
      <vt:lpstr>7.5  Using the const Qualifier with Pointers (Cont.)</vt:lpstr>
      <vt:lpstr>7.5  Using the const Qualifier with Pointers (Cont.)</vt:lpstr>
      <vt:lpstr>7.5  Using the const Qualifier with Pointers (Cont.)</vt:lpstr>
      <vt:lpstr>7.5.1  Converting a String to Uppercase Using a Non-Constant Pointer to Non-Constant Data</vt:lpstr>
      <vt:lpstr>7.5.1  Converting a String to Uppercase Using a Non-Constant Pointer to Non-Constant Data (Cont.)</vt:lpstr>
      <vt:lpstr>7.5.2  Printing a String One Character at a Time Using a Non-Constant Pointer to Constant Data</vt:lpstr>
      <vt:lpstr>7.5.2  Printing a String One Character at a Time Using a Non-Constant Pointer to Constant Data (Cont.)</vt:lpstr>
      <vt:lpstr>7.5.2  Printing a String One Character at a Time Using a Non-Constant Pointer to Constant Data (Cont.)</vt:lpstr>
      <vt:lpstr>7.5.2  Printing a String One Character at a Time Using a Non-Constant Pointer to Constant Data (Cont.)</vt:lpstr>
      <vt:lpstr>7.5.2  Printing a String One Character at a Time Using a Non-Constant Pointer to Constant Data (Cont.)</vt:lpstr>
      <vt:lpstr>7.5.3  Attempting to Modify a Constant Pointer to Non-Constant Data</vt:lpstr>
      <vt:lpstr>7.5.3  Attempting to Modify a Constant Pointer to Non-Constant Data (Cont.)</vt:lpstr>
      <vt:lpstr>7.5.4  Attempting to Modify a Constant Pointer to Constant Data</vt:lpstr>
      <vt:lpstr>7.5  Using the const Qualifier with Pointers (Const.)</vt:lpstr>
      <vt:lpstr>7.6  Bubble Sort Using Pass-by-Reference</vt:lpstr>
      <vt:lpstr>7.6  Bubble Sort Using Pass-by-Reference (Cont.)</vt:lpstr>
      <vt:lpstr>7.6  Bubble Sort Using Pass-by-Reference (Cont.)</vt:lpstr>
      <vt:lpstr>7.6  Bubble Sort Using Pass-by-Reference (Cont.)</vt:lpstr>
      <vt:lpstr>7.6  Bubble Sort Using Pass-by-Reference (Cont.)</vt:lpstr>
      <vt:lpstr>7.6  Bubble Sort Using Pass-by-Reference (Cont.)</vt:lpstr>
      <vt:lpstr>7.6  Bubble Sort Using Pass-by-Reference (Cont.)</vt:lpstr>
      <vt:lpstr>7.6  Bubble Sort Using Pass-by-Reference (Cont.)</vt:lpstr>
      <vt:lpstr>7.6  Bubble Sort Using Pass-by-Reference (Cont.)</vt:lpstr>
      <vt:lpstr>7.7  sizeof Operator</vt:lpstr>
      <vt:lpstr>7.7  sizeof Operator (Cont.)</vt:lpstr>
      <vt:lpstr>7.7  sizeof Operator (Cont.)</vt:lpstr>
      <vt:lpstr>7.8  Pointer Expressions and Pointer Arithmetic</vt:lpstr>
      <vt:lpstr>7.8  Pointer Expressions and Pointer Arithmetic (Cont.)</vt:lpstr>
      <vt:lpstr>7.8  Pointer Expressions and Pointer Arithmetic (Cont.)</vt:lpstr>
      <vt:lpstr>7.8  Pointer Expressions and Pointer Arithmetic (Cont.)</vt:lpstr>
      <vt:lpstr>7.8  Pointer Expressions and Pointer Arithmetic (Cont.)</vt:lpstr>
      <vt:lpstr>7.8  Pointer Expressions and Pointer Arithmetic (Cont.)</vt:lpstr>
      <vt:lpstr>7.8  Pointer Expressions and Pointer Arithmetic (Cont.)</vt:lpstr>
      <vt:lpstr>7.8  Pointer Expressions and Pointer Arithmetic (Cont.)</vt:lpstr>
      <vt:lpstr>7.8  Pointer Expressions and Pointer Arithmetic (Cont.)</vt:lpstr>
      <vt:lpstr>7.9  Relationship between Pointers and Arrays</vt:lpstr>
      <vt:lpstr>7.9  Relationship between Pointers and Arrays (Cont.)</vt:lpstr>
      <vt:lpstr>7.9  Relationship between Pointers and Arrays (Cont.)</vt:lpstr>
      <vt:lpstr>7.9  Relationship between Pointers and Arrays (Cont.)</vt:lpstr>
      <vt:lpstr>7.9  Relationship between Pointers and Arrays (Cont.)</vt:lpstr>
      <vt:lpstr>7.9  Relationship between Pointers and Arrays (Cont.)</vt:lpstr>
      <vt:lpstr>7.10  Arrays of Pointers</vt:lpstr>
      <vt:lpstr>7.10  Arrays of Pointers (Cont.)</vt:lpstr>
      <vt:lpstr>7.10  Arrays of Pointers (Cont.)</vt:lpstr>
      <vt:lpstr>7.11  Case Study: Card Shuffling and Dealing Simulation</vt:lpstr>
      <vt:lpstr>7.11  Case Study: Card Shuffling and Dealing Simulation (Cont.)</vt:lpstr>
      <vt:lpstr>7.11  Case Study: Card Shuffling and Dealing Simulation (Cont.)</vt:lpstr>
      <vt:lpstr>7.11  Case Study: Card Shuffling and Dealing Simulation (Cont.)</vt:lpstr>
      <vt:lpstr>7.11  Case Study: Card Shuffling and Dealing Simulation (Cont.)</vt:lpstr>
      <vt:lpstr>7.12  Pointers to Functions</vt:lpstr>
      <vt:lpstr>7.12  Pointers to Functions (Cont.)</vt:lpstr>
      <vt:lpstr>7.12  Pointers to Functions (Cont.)</vt:lpstr>
      <vt:lpstr>7.12  Pointers to Functions (Cont.)</vt:lpstr>
      <vt:lpstr>7.12  Pointers to Functions (Cont.)</vt:lpstr>
      <vt:lpstr>7.12  Pointers to Functions (Cont.)</vt:lpstr>
      <vt:lpstr>7.12  Pointers to Functions (Cont.)</vt:lpstr>
      <vt:lpstr>7.12  Pointers to Functions (Cont.)</vt:lpstr>
      <vt:lpstr>7.12  Pointers to Functions (Cont.)</vt:lpstr>
      <vt:lpstr>7.12  Pointers to Functions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151</cp:revision>
  <dcterms:created xsi:type="dcterms:W3CDTF">2015-04-27T18:54:13Z</dcterms:created>
  <dcterms:modified xsi:type="dcterms:W3CDTF">2022-10-05T12:40:03Z</dcterms:modified>
</cp:coreProperties>
</file>