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5"/>
  </p:notesMasterIdLst>
  <p:sldIdLst>
    <p:sldId id="257" r:id="rId2"/>
    <p:sldId id="258" r:id="rId3"/>
    <p:sldId id="259" r:id="rId4"/>
    <p:sldId id="260" r:id="rId5"/>
    <p:sldId id="263" r:id="rId6"/>
    <p:sldId id="261" r:id="rId7"/>
    <p:sldId id="262" r:id="rId8"/>
    <p:sldId id="379" r:id="rId9"/>
    <p:sldId id="264" r:id="rId10"/>
    <p:sldId id="380" r:id="rId11"/>
    <p:sldId id="265" r:id="rId12"/>
    <p:sldId id="266" r:id="rId13"/>
    <p:sldId id="381" r:id="rId14"/>
    <p:sldId id="267" r:id="rId15"/>
    <p:sldId id="268" r:id="rId16"/>
    <p:sldId id="269" r:id="rId17"/>
    <p:sldId id="382" r:id="rId18"/>
    <p:sldId id="270" r:id="rId19"/>
    <p:sldId id="271" r:id="rId20"/>
    <p:sldId id="272" r:id="rId21"/>
    <p:sldId id="383" r:id="rId22"/>
    <p:sldId id="273" r:id="rId23"/>
    <p:sldId id="274" r:id="rId24"/>
    <p:sldId id="384" r:id="rId25"/>
    <p:sldId id="275" r:id="rId26"/>
    <p:sldId id="276" r:id="rId27"/>
    <p:sldId id="277" r:id="rId28"/>
    <p:sldId id="278" r:id="rId29"/>
    <p:sldId id="385"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4" r:id="rId45"/>
    <p:sldId id="293" r:id="rId46"/>
    <p:sldId id="295" r:id="rId47"/>
    <p:sldId id="296" r:id="rId48"/>
    <p:sldId id="297" r:id="rId49"/>
    <p:sldId id="298" r:id="rId50"/>
    <p:sldId id="301" r:id="rId51"/>
    <p:sldId id="302" r:id="rId52"/>
    <p:sldId id="303" r:id="rId53"/>
    <p:sldId id="304" r:id="rId54"/>
    <p:sldId id="305" r:id="rId55"/>
    <p:sldId id="306" r:id="rId56"/>
    <p:sldId id="443" r:id="rId57"/>
    <p:sldId id="307" r:id="rId58"/>
    <p:sldId id="308" r:id="rId59"/>
    <p:sldId id="309" r:id="rId60"/>
    <p:sldId id="310" r:id="rId61"/>
    <p:sldId id="311" r:id="rId62"/>
    <p:sldId id="312" r:id="rId63"/>
    <p:sldId id="315" r:id="rId64"/>
    <p:sldId id="313" r:id="rId65"/>
    <p:sldId id="314" r:id="rId66"/>
    <p:sldId id="316" r:id="rId67"/>
    <p:sldId id="317" r:id="rId68"/>
    <p:sldId id="318" r:id="rId69"/>
    <p:sldId id="319" r:id="rId70"/>
    <p:sldId id="320" r:id="rId71"/>
    <p:sldId id="386" r:id="rId72"/>
    <p:sldId id="321" r:id="rId73"/>
    <p:sldId id="322" r:id="rId74"/>
    <p:sldId id="323" r:id="rId75"/>
    <p:sldId id="324" r:id="rId76"/>
    <p:sldId id="325" r:id="rId77"/>
    <p:sldId id="326" r:id="rId78"/>
    <p:sldId id="327" r:id="rId79"/>
    <p:sldId id="328" r:id="rId80"/>
    <p:sldId id="329" r:id="rId81"/>
    <p:sldId id="387" r:id="rId82"/>
    <p:sldId id="330" r:id="rId83"/>
    <p:sldId id="331" r:id="rId84"/>
    <p:sldId id="479" r:id="rId85"/>
    <p:sldId id="332" r:id="rId86"/>
    <p:sldId id="334" r:id="rId87"/>
    <p:sldId id="333" r:id="rId88"/>
    <p:sldId id="335" r:id="rId89"/>
    <p:sldId id="336" r:id="rId90"/>
    <p:sldId id="337" r:id="rId91"/>
    <p:sldId id="338" r:id="rId92"/>
    <p:sldId id="339" r:id="rId93"/>
    <p:sldId id="340" r:id="rId94"/>
    <p:sldId id="480" r:id="rId95"/>
    <p:sldId id="341" r:id="rId96"/>
    <p:sldId id="481" r:id="rId97"/>
    <p:sldId id="342" r:id="rId98"/>
    <p:sldId id="343" r:id="rId99"/>
    <p:sldId id="344" r:id="rId100"/>
    <p:sldId id="345" r:id="rId101"/>
    <p:sldId id="346" r:id="rId102"/>
    <p:sldId id="347" r:id="rId103"/>
    <p:sldId id="348" r:id="rId104"/>
    <p:sldId id="349" r:id="rId105"/>
    <p:sldId id="350" r:id="rId106"/>
    <p:sldId id="351" r:id="rId107"/>
    <p:sldId id="352" r:id="rId108"/>
    <p:sldId id="355" r:id="rId109"/>
    <p:sldId id="353" r:id="rId110"/>
    <p:sldId id="354" r:id="rId111"/>
    <p:sldId id="356" r:id="rId112"/>
    <p:sldId id="357" r:id="rId113"/>
    <p:sldId id="358" r:id="rId114"/>
    <p:sldId id="359" r:id="rId115"/>
    <p:sldId id="360" r:id="rId116"/>
    <p:sldId id="361" r:id="rId117"/>
    <p:sldId id="362" r:id="rId118"/>
    <p:sldId id="363" r:id="rId119"/>
    <p:sldId id="364" r:id="rId120"/>
    <p:sldId id="444" r:id="rId121"/>
    <p:sldId id="365" r:id="rId122"/>
    <p:sldId id="366" r:id="rId123"/>
    <p:sldId id="367" r:id="rId124"/>
    <p:sldId id="368" r:id="rId125"/>
    <p:sldId id="369" r:id="rId126"/>
    <p:sldId id="371" r:id="rId127"/>
    <p:sldId id="370" r:id="rId128"/>
    <p:sldId id="373" r:id="rId129"/>
    <p:sldId id="372" r:id="rId130"/>
    <p:sldId id="374" r:id="rId131"/>
    <p:sldId id="375" r:id="rId132"/>
    <p:sldId id="376" r:id="rId133"/>
    <p:sldId id="377" r:id="rId134"/>
    <p:sldId id="388" r:id="rId135"/>
    <p:sldId id="389" r:id="rId136"/>
    <p:sldId id="445"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2" r:id="rId189"/>
    <p:sldId id="441"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7" r:id="rId210"/>
    <p:sldId id="465" r:id="rId211"/>
    <p:sldId id="466" r:id="rId212"/>
    <p:sldId id="468" r:id="rId213"/>
    <p:sldId id="469" r:id="rId214"/>
    <p:sldId id="470" r:id="rId215"/>
    <p:sldId id="471" r:id="rId216"/>
    <p:sldId id="472" r:id="rId217"/>
    <p:sldId id="473" r:id="rId218"/>
    <p:sldId id="474" r:id="rId219"/>
    <p:sldId id="475" r:id="rId220"/>
    <p:sldId id="476" r:id="rId221"/>
    <p:sldId id="477" r:id="rId222"/>
    <p:sldId id="478" r:id="rId223"/>
    <p:sldId id="378" r:id="rId2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ableStyles" Target="tableStyle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D67DC-C868-48E8-AE75-F107D60729D7}" type="datetimeFigureOut">
              <a:rPr lang="tr-TR" smtClean="0"/>
              <a:pPr/>
              <a:t>20.03.2012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31DE8-E13B-43B0-BD42-86FD66025F5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81933393-E817-4C7F-B564-5B03A46397AF}" type="datetime1">
              <a:rPr lang="tr-TR" smtClean="0"/>
              <a:pPr/>
              <a:t>20.03.2012</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2133084-C10A-4989-BAD5-5F4EB059D2B3}" type="datetime1">
              <a:rPr lang="tr-TR" smtClean="0"/>
              <a:pPr/>
              <a:t>20.03.2012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FB3AE4E-50BD-479D-A54F-5C576585F37A}" type="datetime1">
              <a:rPr lang="tr-TR" smtClean="0"/>
              <a:pPr/>
              <a:t>20.03.2012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9029528-164D-411D-9460-2477D5256E7A}" type="datetime1">
              <a:rPr lang="tr-TR" smtClean="0"/>
              <a:pPr/>
              <a:t>20.03.2012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60070F7-A6E1-4006-A6DF-E6DFB9810AD2}" type="datetime1">
              <a:rPr lang="tr-TR" smtClean="0"/>
              <a:pPr/>
              <a:t>20.03.2012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6570DC1-F63D-4705-BEB2-9EF62182C4CC}" type="datetime1">
              <a:rPr lang="tr-TR" smtClean="0"/>
              <a:pPr/>
              <a:t>20.03.2012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FCC0117C-CEF0-424A-80D6-2F6FD94EEBA7}" type="datetime1">
              <a:rPr lang="tr-TR" smtClean="0"/>
              <a:pPr/>
              <a:t>20.03.2012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AE3EA5F-6E5E-47DF-87BB-AF5829BBB3E4}" type="datetime1">
              <a:rPr lang="tr-TR" smtClean="0"/>
              <a:pPr/>
              <a:t>20.03.2012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16E9D7A-C2E8-4B16-A065-B4F35CDC9406}" type="datetime1">
              <a:rPr lang="tr-TR" smtClean="0"/>
              <a:pPr/>
              <a:t>20.03.2012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FCA9DF0-5172-40D1-A7F0-7061F9948C28}" type="datetime1">
              <a:rPr lang="tr-TR" smtClean="0"/>
              <a:pPr/>
              <a:t>20.03.2012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4402A9E-C6F7-424E-823D-CC8C6ECFDFB4}" type="datetime1">
              <a:rPr lang="tr-TR" smtClean="0"/>
              <a:pPr/>
              <a:t>20.03.2012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50CBFD-4C51-40E1-9873-FB01E6E2EAEA}" type="datetime1">
              <a:rPr lang="tr-TR" smtClean="0"/>
              <a:pPr/>
              <a:t>20.03.2012</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KONU-3: Antikçağ: Yaşlıların Altın Çağı Mı?</a:t>
            </a:r>
            <a:endParaRPr lang="tr-TR" b="1" dirty="0"/>
          </a:p>
        </p:txBody>
      </p:sp>
      <p:sp>
        <p:nvSpPr>
          <p:cNvPr id="3" name="2 İçerik Yer Tutucusu"/>
          <p:cNvSpPr>
            <a:spLocks noGrp="1"/>
          </p:cNvSpPr>
          <p:nvPr>
            <p:ph sz="half" idx="1"/>
          </p:nvPr>
        </p:nvSpPr>
        <p:spPr/>
        <p:txBody>
          <a:bodyPr/>
          <a:lstStyle/>
          <a:p>
            <a:r>
              <a:rPr lang="tr-TR" b="1" dirty="0" smtClean="0"/>
              <a:t>Kaynak:  </a:t>
            </a:r>
            <a:r>
              <a:rPr lang="tr-TR" dirty="0" smtClean="0"/>
              <a:t>İsmail Tufan, </a:t>
            </a:r>
            <a:r>
              <a:rPr lang="tr-TR" b="1" dirty="0" smtClean="0"/>
              <a:t>Yaşlılık: Antik Çağdan Günümüze </a:t>
            </a:r>
            <a:r>
              <a:rPr lang="tr-TR" dirty="0" smtClean="0"/>
              <a:t>İstanbul: Aykırı Yayınları, s. 11-26.</a:t>
            </a:r>
          </a:p>
          <a:p>
            <a:endParaRPr lang="tr-TR" dirty="0"/>
          </a:p>
        </p:txBody>
      </p:sp>
      <p:pic>
        <p:nvPicPr>
          <p:cNvPr id="5" name="7 İçerik Yer Tutucusu" descr="yaslixh7.jpg"/>
          <p:cNvPicPr>
            <a:picLocks noGrp="1" noChangeAspect="1"/>
          </p:cNvPicPr>
          <p:nvPr>
            <p:ph sz="half" idx="2"/>
          </p:nvPr>
        </p:nvPicPr>
        <p:blipFill>
          <a:blip r:embed="rId2" cstate="print"/>
          <a:stretch>
            <a:fillRect/>
          </a:stretch>
        </p:blipFill>
        <p:spPr>
          <a:xfrm>
            <a:off x="5121514" y="1920875"/>
            <a:ext cx="3091972" cy="4433888"/>
          </a:xfrm>
        </p:spPr>
      </p:pic>
      <p:sp>
        <p:nvSpPr>
          <p:cNvPr id="6" name="5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
        <p:nvSpPr>
          <p:cNvPr id="3" name="2 Dikdörtgen"/>
          <p:cNvSpPr/>
          <p:nvPr/>
        </p:nvSpPr>
        <p:spPr>
          <a:xfrm>
            <a:off x="395536" y="476672"/>
            <a:ext cx="8352928" cy="265303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Şayet o yaşa ulaşabildilerse 30-35’inden sonra “öbür dünyanın” hazırlıklarına başlanırdı. </a:t>
            </a:r>
          </a:p>
          <a:p>
            <a:pPr marL="274320" indent="-274320">
              <a:spcBef>
                <a:spcPct val="20000"/>
              </a:spcBef>
              <a:buClr>
                <a:schemeClr val="accent3"/>
              </a:buClr>
              <a:buSzPct val="95000"/>
              <a:buFont typeface="Wingdings 2"/>
              <a:buChar char=""/>
            </a:pPr>
            <a:r>
              <a:rPr lang="tr-TR" sz="3200" dirty="0" smtClean="0"/>
              <a:t>“Ölümün çehresinin genç” olduğu dönemlerde dünyaya gelen bebeklerin neredeyse yüzde 80'i, henüz bir yaşına basamadan ölmekteydi.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100</a:t>
            </a:fld>
            <a:endParaRPr lang="tr-TR"/>
          </a:p>
        </p:txBody>
      </p:sp>
      <p:sp>
        <p:nvSpPr>
          <p:cNvPr id="3" name="2 Dikdörtgen"/>
          <p:cNvSpPr/>
          <p:nvPr/>
        </p:nvSpPr>
        <p:spPr>
          <a:xfrm>
            <a:off x="179512" y="620688"/>
            <a:ext cx="8568952" cy="2554545"/>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Neden diğerleri değil de en fazla kutuplardaki ilkel insanlar incelenmiş diye de bir soru geliyor aklımıza. </a:t>
            </a:r>
          </a:p>
          <a:p>
            <a:pPr marL="274320" indent="-274320">
              <a:buClr>
                <a:schemeClr val="accent3"/>
              </a:buClr>
              <a:buSzPct val="95000"/>
              <a:buFont typeface="Wingdings 2"/>
              <a:buChar char=""/>
            </a:pPr>
            <a:r>
              <a:rPr lang="tr-TR" sz="3200" dirty="0" smtClean="0"/>
              <a:t>Herhalde bunun başlıca nedenlerinden biri, bu toplumlarda yaşlıların “</a:t>
            </a:r>
            <a:r>
              <a:rPr lang="tr-TR" sz="3200" dirty="0" err="1" smtClean="0"/>
              <a:t>öldürülmeleri”dir</a:t>
            </a:r>
            <a:r>
              <a:rPr lang="tr-TR" sz="3200" dirty="0" smtClean="0"/>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101</a:t>
            </a:fld>
            <a:endParaRPr lang="tr-TR"/>
          </a:p>
        </p:txBody>
      </p:sp>
      <p:sp>
        <p:nvSpPr>
          <p:cNvPr id="3" name="2 Dikdörtgen"/>
          <p:cNvSpPr/>
          <p:nvPr/>
        </p:nvSpPr>
        <p:spPr>
          <a:xfrm>
            <a:off x="395536" y="476672"/>
            <a:ext cx="8568952" cy="4680520"/>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Afrika’da kabile hayatı sürdüren ilkel toplumların incelenmelerinin ardındaki temel nedense kuşakların sınıflandırılma biçimleridir. </a:t>
            </a:r>
          </a:p>
          <a:p>
            <a:pPr marL="274320" indent="-274320">
              <a:buClr>
                <a:schemeClr val="accent3"/>
              </a:buClr>
              <a:buSzPct val="95000"/>
              <a:buFont typeface="Wingdings 2"/>
              <a:buChar char=""/>
            </a:pPr>
            <a:r>
              <a:rPr lang="tr-TR" sz="3200" dirty="0" smtClean="0"/>
              <a:t>Modem toplumdan tamamen farklı olan kuşaklar arasındaki sınıflandırmalar, kültürden kültüre yaşlılık kavramının ne kadar değişebildiğine ilişkin çarpıcı örneklerden biridir.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102</a:t>
            </a:fld>
            <a:endParaRPr lang="tr-TR"/>
          </a:p>
        </p:txBody>
      </p:sp>
      <p:sp>
        <p:nvSpPr>
          <p:cNvPr id="3" name="2 Dikdörtgen"/>
          <p:cNvSpPr/>
          <p:nvPr/>
        </p:nvSpPr>
        <p:spPr>
          <a:xfrm>
            <a:off x="539552" y="692696"/>
            <a:ext cx="8352928" cy="3539430"/>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 Böylece yaşlılık, biyolojik kayıpların sonucunda ortaya çıkan ve yaşamın “uzunluğuyla” ölçülen bir kavram olmaktan kurtarılıyor. </a:t>
            </a:r>
          </a:p>
          <a:p>
            <a:pPr marL="274320" indent="-274320">
              <a:buClr>
                <a:schemeClr val="accent3"/>
              </a:buClr>
              <a:buSzPct val="95000"/>
              <a:buFont typeface="Wingdings 2"/>
              <a:buChar char=""/>
            </a:pPr>
            <a:r>
              <a:rPr lang="tr-TR" sz="3200" dirty="0" smtClean="0"/>
              <a:t>Yaşlılık böyle bir toplumda bedensel “gençlik” de olabiliyor.</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924712"/>
          </a:xfrm>
        </p:spPr>
        <p:txBody>
          <a:bodyPr>
            <a:normAutofit/>
          </a:bodyPr>
          <a:lstStyle/>
          <a:p>
            <a:r>
              <a:rPr lang="tr-TR" b="1" dirty="0" smtClean="0"/>
              <a:t>Yaşlılığın Örgütlenme </a:t>
            </a:r>
            <a:r>
              <a:rPr lang="tr-TR" b="1" dirty="0" smtClean="0"/>
              <a:t>Biçimleri</a:t>
            </a:r>
            <a:endParaRPr lang="tr-TR" dirty="0"/>
          </a:p>
        </p:txBody>
      </p:sp>
      <p:sp>
        <p:nvSpPr>
          <p:cNvPr id="3" name="2 İçerik Yer Tutucusu"/>
          <p:cNvSpPr>
            <a:spLocks noGrp="1"/>
          </p:cNvSpPr>
          <p:nvPr>
            <p:ph idx="1"/>
          </p:nvPr>
        </p:nvSpPr>
        <p:spPr/>
        <p:txBody>
          <a:bodyPr>
            <a:normAutofit fontScale="92500" lnSpcReduction="10000"/>
          </a:bodyPr>
          <a:lstStyle/>
          <a:p>
            <a:pPr>
              <a:lnSpc>
                <a:spcPct val="110000"/>
              </a:lnSpc>
            </a:pPr>
            <a:r>
              <a:rPr lang="tr-TR" sz="3200" dirty="0" smtClean="0"/>
              <a:t>Modern veya uygar toplum olarak kabul edilen ve kendimizi de içinde saydığımız toplumlarda, bütün kültürel farklılıklara rağmen, </a:t>
            </a:r>
            <a:r>
              <a:rPr lang="tr-TR" sz="3200" b="1" dirty="0" smtClean="0"/>
              <a:t>yaşlılık kavramı birbirine büyük benzerlik de gösteriyor. </a:t>
            </a:r>
          </a:p>
          <a:p>
            <a:pPr>
              <a:lnSpc>
                <a:spcPct val="110000"/>
              </a:lnSpc>
            </a:pPr>
            <a:r>
              <a:rPr lang="tr-TR" sz="3200" dirty="0" smtClean="0"/>
              <a:t>Mesela endüstri toplumları ve endüstrileşmekte olanların aldıkları ortak bir kararla </a:t>
            </a:r>
            <a:r>
              <a:rPr lang="tr-TR" sz="3200" b="1" dirty="0" smtClean="0"/>
              <a:t>“yaşlı” 65 yaşına ulaşan ve emekliliğe ayrılan kişidir</a:t>
            </a:r>
            <a:r>
              <a:rPr lang="tr-TR" sz="3200" dirty="0" smtClean="0"/>
              <a:t>.</a:t>
            </a:r>
          </a:p>
          <a:p>
            <a:endParaRPr lang="tr-TR" dirty="0" smtClean="0"/>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103</a:t>
            </a:fld>
            <a:endParaRPr lang="tr-T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104</a:t>
            </a:fld>
            <a:endParaRPr lang="tr-TR"/>
          </a:p>
        </p:txBody>
      </p:sp>
      <p:sp>
        <p:nvSpPr>
          <p:cNvPr id="3" name="2 Dikdörtgen"/>
          <p:cNvSpPr/>
          <p:nvPr/>
        </p:nvSpPr>
        <p:spPr>
          <a:xfrm>
            <a:off x="323528" y="548680"/>
            <a:ext cx="8640960" cy="501675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Oysa böyle bir kural tamamen insanların kendi kendilerine koydukları ve her an değiştirilmesi mümkün olan bir yaşlılık tarifidir. </a:t>
            </a:r>
          </a:p>
          <a:p>
            <a:pPr marL="274320" indent="-274320">
              <a:buClr>
                <a:schemeClr val="accent3"/>
              </a:buClr>
              <a:buSzPct val="95000"/>
              <a:buFont typeface="Wingdings 2"/>
              <a:buChar char=""/>
            </a:pPr>
            <a:r>
              <a:rPr lang="tr-TR" sz="3200" dirty="0" smtClean="0"/>
              <a:t>Bir gün 65 yaş “gençlik” çağının başlangıcı olarak da kabul edilebilir, emeklilik yaşı 100 olunca yaşlılığın da “başlangıcı” farklılaşır. </a:t>
            </a:r>
          </a:p>
          <a:p>
            <a:pPr marL="274320" indent="-274320">
              <a:buClr>
                <a:schemeClr val="accent3"/>
              </a:buClr>
              <a:buSzPct val="95000"/>
              <a:buFont typeface="Wingdings 2"/>
              <a:buChar char=""/>
            </a:pPr>
            <a:r>
              <a:rPr lang="tr-TR" sz="3200" dirty="0" smtClean="0"/>
              <a:t>Bu tarif, yani yaşlılığın 65 yaşla tanımlanması, tamamen yeni, 20. yüzyıl insanının bir icadıdır ve bu tanım aynı zamanda sorunlarla doludur.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105</a:t>
            </a:fld>
            <a:endParaRPr lang="tr-TR"/>
          </a:p>
        </p:txBody>
      </p:sp>
      <p:sp>
        <p:nvSpPr>
          <p:cNvPr id="3" name="2 Dikdörtgen"/>
          <p:cNvSpPr/>
          <p:nvPr/>
        </p:nvSpPr>
        <p:spPr>
          <a:xfrm>
            <a:off x="395536" y="548680"/>
            <a:ext cx="8424936" cy="4031873"/>
          </a:xfrm>
          <a:prstGeom prst="rect">
            <a:avLst/>
          </a:prstGeom>
        </p:spPr>
        <p:txBody>
          <a:bodyPr wrap="square">
            <a:spAutoFit/>
          </a:bodyPr>
          <a:lstStyle/>
          <a:p>
            <a:pPr marL="274320" indent="-274320">
              <a:buClr>
                <a:schemeClr val="accent3"/>
              </a:buClr>
              <a:buSzPct val="95000"/>
              <a:buFont typeface="Wingdings 2"/>
              <a:buChar char=""/>
            </a:pPr>
            <a:r>
              <a:rPr lang="tr-TR" sz="3200" b="1" dirty="0" err="1" smtClean="0"/>
              <a:t>Borscheid</a:t>
            </a:r>
            <a:r>
              <a:rPr lang="tr-TR" sz="3200" b="1" dirty="0" smtClean="0"/>
              <a:t> (1994) bu konu üzerine şöyle diyor: “Eskiden insanlara yaşlı damgasını tabiat vururdu, bugünse bu damga bir kurum tarafından vuruluyor.”</a:t>
            </a:r>
          </a:p>
          <a:p>
            <a:pPr marL="274320" indent="-274320">
              <a:buClr>
                <a:schemeClr val="accent3"/>
              </a:buClr>
              <a:buSzPct val="95000"/>
              <a:buFont typeface="Wingdings 2"/>
              <a:buChar char=""/>
            </a:pPr>
            <a:r>
              <a:rPr lang="tr-TR" sz="3200" dirty="0" smtClean="0"/>
              <a:t>Bizim yaşlı insanımızın, büyük bir olasılıkla yetişkin evlatları ve bunlardan olan torunları vardır. </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106</a:t>
            </a:fld>
            <a:endParaRPr lang="tr-TR"/>
          </a:p>
        </p:txBody>
      </p:sp>
      <p:sp>
        <p:nvSpPr>
          <p:cNvPr id="3" name="2 Dikdörtgen"/>
          <p:cNvSpPr/>
          <p:nvPr/>
        </p:nvSpPr>
        <p:spPr>
          <a:xfrm>
            <a:off x="323528" y="476672"/>
            <a:ext cx="8496944" cy="304698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Yaşadığı ülkenin refah seviyesine göre, seyahate çıkabilen, kendisine devlet veya özel sektör aracılığıyla çeşitli sosyal hizmetler sunulan, ekonomik gücüne göre çevresinden saygı gören ve yaşamının artık son safhasına gelen insandır, bizim yaşlılarımız.</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107</a:t>
            </a:fld>
            <a:endParaRPr lang="tr-TR"/>
          </a:p>
        </p:txBody>
      </p:sp>
      <p:sp>
        <p:nvSpPr>
          <p:cNvPr id="3" name="2 Dikdörtgen"/>
          <p:cNvSpPr/>
          <p:nvPr/>
        </p:nvSpPr>
        <p:spPr>
          <a:xfrm>
            <a:off x="395536" y="620688"/>
            <a:ext cx="8568952" cy="3672407"/>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Endüstrileşmemiş ve bu sürece adımını atmamış olan toplumlara bakıldığı zaman modern insanın hayal gücünün kısırlığını da görüyoruz. </a:t>
            </a:r>
          </a:p>
          <a:p>
            <a:pPr marL="274320" indent="-274320">
              <a:buClr>
                <a:schemeClr val="accent3"/>
              </a:buClr>
              <a:buSzPct val="95000"/>
              <a:buFont typeface="Wingdings 2"/>
              <a:buChar char=""/>
            </a:pPr>
            <a:r>
              <a:rPr lang="tr-TR" sz="3200" b="1" dirty="0" smtClean="0"/>
              <a:t>Oysa ilkel dediğimiz toplumlar, yaşlılığı tarif ederken yaratıcılıklarının sınırsız olduğunu da ortaya koyuyorlar.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108</a:t>
            </a:fld>
            <a:endParaRPr lang="tr-TR"/>
          </a:p>
        </p:txBody>
      </p:sp>
      <p:sp>
        <p:nvSpPr>
          <p:cNvPr id="3" name="2 Dikdörtgen"/>
          <p:cNvSpPr/>
          <p:nvPr/>
        </p:nvSpPr>
        <p:spPr>
          <a:xfrm>
            <a:off x="323528" y="692696"/>
            <a:ext cx="8424936" cy="2062103"/>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Son yüz yıl içinde meydana gelen teknolojik gelişmelere alışmış ve onlara inancı sonsuz olan modem toplum insanı, artık öyle kolay kolay her şeye hayret etmiyor.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109</a:t>
            </a:fld>
            <a:endParaRPr lang="tr-TR"/>
          </a:p>
        </p:txBody>
      </p:sp>
      <p:sp>
        <p:nvSpPr>
          <p:cNvPr id="3" name="2 Dikdörtgen"/>
          <p:cNvSpPr/>
          <p:nvPr/>
        </p:nvSpPr>
        <p:spPr>
          <a:xfrm>
            <a:off x="323528" y="692696"/>
            <a:ext cx="8424936" cy="3816429"/>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Her şeyin mümkün ve yapılabilir olduğu düşüncesine alışan ve bu düşünceyi benimseyen bizler, ilkel toplumlara bakınca onların yaşlısına hayret edemeden yapamıyoruz. </a:t>
            </a:r>
          </a:p>
          <a:p>
            <a:pPr marL="274320" indent="-274320">
              <a:buClr>
                <a:schemeClr val="accent3"/>
              </a:buClr>
              <a:buSzPct val="95000"/>
              <a:buFont typeface="Wingdings 2"/>
              <a:buChar char=""/>
            </a:pPr>
            <a:r>
              <a:rPr lang="tr-TR" sz="3200" dirty="0" smtClean="0"/>
              <a:t>Sadece kavram olarak değil, uygulamada da büyük farklılıklar gösterdiğine şahit oluyoruz. </a:t>
            </a:r>
          </a:p>
          <a:p>
            <a:pPr marL="274320" indent="-274320">
              <a:buClr>
                <a:schemeClr val="accent3"/>
              </a:buClr>
              <a:buSzPct val="95000"/>
              <a:buFont typeface="Wingdings 2"/>
              <a:buChar char=""/>
            </a:pPr>
            <a:endParaRPr lang="tr-T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
        <p:nvSpPr>
          <p:cNvPr id="3" name="2 Dikdörtgen"/>
          <p:cNvSpPr/>
          <p:nvPr/>
        </p:nvSpPr>
        <p:spPr>
          <a:xfrm>
            <a:off x="251520" y="476672"/>
            <a:ext cx="8712968" cy="324396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Sadece yüz insandan bir tanesi 60 veya üzeri yaşa ulaşma şansına sahipti. </a:t>
            </a:r>
          </a:p>
          <a:p>
            <a:pPr marL="274320" indent="-274320">
              <a:spcBef>
                <a:spcPct val="20000"/>
              </a:spcBef>
              <a:buClr>
                <a:schemeClr val="accent3"/>
              </a:buClr>
              <a:buSzPct val="95000"/>
              <a:buFont typeface="Wingdings 2"/>
              <a:buChar char=""/>
            </a:pPr>
            <a:r>
              <a:rPr lang="tr-TR" sz="3200" dirty="0" smtClean="0"/>
              <a:t>Eski Roma halkı, eğer savaşlardan ötürü ölmezlerse, bu kez veba veya tifüs salgını binlercesini bir anda yok etmekteydi.</a:t>
            </a:r>
          </a:p>
          <a:p>
            <a:pPr marL="274320" indent="-274320">
              <a:spcBef>
                <a:spcPct val="20000"/>
              </a:spcBef>
              <a:buClr>
                <a:schemeClr val="accent3"/>
              </a:buClr>
              <a:buSzPct val="95000"/>
              <a:buFont typeface="Wingdings 2"/>
              <a:buChar char=""/>
            </a:pPr>
            <a:r>
              <a:rPr lang="tr-TR" sz="3200" dirty="0" smtClean="0"/>
              <a:t> Bir Romalı askerin ortalama ömrü 22 yıldı.</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110</a:t>
            </a:fld>
            <a:endParaRPr lang="tr-TR"/>
          </a:p>
        </p:txBody>
      </p:sp>
      <p:sp>
        <p:nvSpPr>
          <p:cNvPr id="3" name="2 Dikdörtgen"/>
          <p:cNvSpPr/>
          <p:nvPr/>
        </p:nvSpPr>
        <p:spPr>
          <a:xfrm>
            <a:off x="467544" y="548680"/>
            <a:ext cx="8424936" cy="2062103"/>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Karşımıza o kadar karmaşık ve çelişik durumlar çıkıyor ki, bunlar arasında ilgi kurmayı, ardında yatan mantığı anlamakta zorlanıyoruz.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111</a:t>
            </a:fld>
            <a:endParaRPr lang="tr-TR"/>
          </a:p>
        </p:txBody>
      </p:sp>
      <p:sp>
        <p:nvSpPr>
          <p:cNvPr id="3" name="2 Dikdörtgen"/>
          <p:cNvSpPr/>
          <p:nvPr/>
        </p:nvSpPr>
        <p:spPr>
          <a:xfrm>
            <a:off x="467544" y="764704"/>
            <a:ext cx="8208912" cy="304698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Bir taraftan yaşlı insanların intihara zorlandıklarını görmek, öte yandan aynı yaşlıya büyük saygı duyularak onu toplum yönetiminde en üst kademeye oturtmak arasında nasıl bir mantıki bağ kurulabilir ki?</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112</a:t>
            </a:fld>
            <a:endParaRPr lang="tr-TR"/>
          </a:p>
        </p:txBody>
      </p:sp>
      <p:sp>
        <p:nvSpPr>
          <p:cNvPr id="3" name="2 Dikdörtgen"/>
          <p:cNvSpPr/>
          <p:nvPr/>
        </p:nvSpPr>
        <p:spPr>
          <a:xfrm>
            <a:off x="323528" y="476672"/>
            <a:ext cx="8568952" cy="6001643"/>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Modem toplumlar birbirlerine benzemelerine, yapılarının, kurallarının hemen hemen aynı olmalarına karşın ilkel toplumların </a:t>
            </a:r>
            <a:r>
              <a:rPr lang="tr-TR" sz="3200" b="1" dirty="0" smtClean="0"/>
              <a:t>dört ayrı türünün bulunduğu ortaya çıkarılmıştır:</a:t>
            </a:r>
          </a:p>
          <a:p>
            <a:pPr marL="514350" indent="-514350">
              <a:buClr>
                <a:schemeClr val="accent3"/>
              </a:buClr>
              <a:buSzPct val="95000"/>
              <a:buAutoNum type="arabicPeriod"/>
            </a:pPr>
            <a:r>
              <a:rPr lang="tr-TR" sz="3200" dirty="0" smtClean="0"/>
              <a:t>Fiziksel ve Fonksiyonel Değişime Ayarlı Toplum</a:t>
            </a:r>
          </a:p>
          <a:p>
            <a:pPr marL="514350" indent="-514350">
              <a:buClr>
                <a:schemeClr val="accent3"/>
              </a:buClr>
              <a:buSzPct val="95000"/>
              <a:buAutoNum type="arabicPeriod"/>
            </a:pPr>
            <a:r>
              <a:rPr lang="tr-TR" sz="3200" dirty="0" smtClean="0"/>
              <a:t>Yaşların ve Kuşakların Sınıflara Ayrılması</a:t>
            </a:r>
          </a:p>
          <a:p>
            <a:pPr marL="514350" indent="-514350">
              <a:buClr>
                <a:schemeClr val="accent3"/>
              </a:buClr>
              <a:buSzPct val="95000"/>
              <a:buAutoNum type="arabicPeriod"/>
            </a:pPr>
            <a:r>
              <a:rPr lang="tr-TR" sz="3200" dirty="0" smtClean="0"/>
              <a:t>Üreme </a:t>
            </a:r>
            <a:r>
              <a:rPr lang="tr-TR" sz="3200" dirty="0" err="1" smtClean="0"/>
              <a:t>Siklüsündeki</a:t>
            </a:r>
            <a:r>
              <a:rPr lang="tr-TR" sz="3200" dirty="0" smtClean="0"/>
              <a:t> (Döngüsündeki) Konuma Ayarlı Toplumlar</a:t>
            </a:r>
          </a:p>
          <a:p>
            <a:pPr marL="514350" indent="-514350">
              <a:buClr>
                <a:schemeClr val="accent3"/>
              </a:buClr>
              <a:buSzPct val="95000"/>
              <a:buAutoNum type="arabicPeriod"/>
            </a:pPr>
            <a:r>
              <a:rPr lang="tr-TR" sz="3200" dirty="0" smtClean="0"/>
              <a:t>Kıdem Sınıflandırma Sistemi</a:t>
            </a:r>
          </a:p>
          <a:p>
            <a:pPr marL="274320" indent="-274320">
              <a:buClr>
                <a:schemeClr val="accent3"/>
              </a:buClr>
              <a:buSzPct val="95000"/>
              <a:buFont typeface="Wingdings 2"/>
              <a:buChar char=""/>
            </a:pPr>
            <a:endParaRPr lang="tr-TR" sz="3200" dirty="0" smtClean="0"/>
          </a:p>
          <a:p>
            <a:pPr marL="514350" indent="-514350">
              <a:buClr>
                <a:schemeClr val="accent3"/>
              </a:buClr>
              <a:buSzPct val="95000"/>
              <a:buAutoNum type="arabicPeriod"/>
            </a:pPr>
            <a:endParaRPr lang="tr-TR" sz="3200" dirty="0" smtClean="0"/>
          </a:p>
          <a:p>
            <a:pPr marL="274320" indent="-274320">
              <a:buClr>
                <a:schemeClr val="accent3"/>
              </a:buClr>
              <a:buSzPct val="95000"/>
            </a:pPr>
            <a:endParaRPr lang="tr-TR" sz="3200"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113</a:t>
            </a:fld>
            <a:endParaRPr lang="tr-TR"/>
          </a:p>
        </p:txBody>
      </p:sp>
      <p:sp>
        <p:nvSpPr>
          <p:cNvPr id="3" name="2 Dikdörtgen"/>
          <p:cNvSpPr/>
          <p:nvPr/>
        </p:nvSpPr>
        <p:spPr>
          <a:xfrm>
            <a:off x="395536" y="980728"/>
            <a:ext cx="8352928" cy="3046988"/>
          </a:xfrm>
          <a:prstGeom prst="rect">
            <a:avLst/>
          </a:prstGeom>
        </p:spPr>
        <p:txBody>
          <a:bodyPr wrap="square">
            <a:spAutoFit/>
          </a:bodyPr>
          <a:lstStyle/>
          <a:p>
            <a:pPr marL="274320" indent="-274320">
              <a:buClr>
                <a:schemeClr val="accent3"/>
              </a:buClr>
              <a:buSzPct val="95000"/>
            </a:pPr>
            <a:r>
              <a:rPr lang="tr-TR" sz="3200" b="1" dirty="0" smtClean="0"/>
              <a:t>1. Fiziksel ve Fonksiyonel Değişime Ayarlı Toplum</a:t>
            </a:r>
          </a:p>
          <a:p>
            <a:pPr marL="274320" indent="-274320">
              <a:buClr>
                <a:schemeClr val="accent3"/>
              </a:buClr>
              <a:buSzPct val="95000"/>
              <a:buFont typeface="Wingdings 2"/>
              <a:buChar char=""/>
            </a:pPr>
            <a:r>
              <a:rPr lang="tr-TR" sz="3200" dirty="0" smtClean="0"/>
              <a:t>Bu toplumlarda kronolojik yaşın hiçbir önemi yoktur. </a:t>
            </a:r>
          </a:p>
          <a:p>
            <a:pPr marL="274320" indent="-274320">
              <a:buClr>
                <a:schemeClr val="accent3"/>
              </a:buClr>
              <a:buSzPct val="95000"/>
              <a:buFont typeface="Wingdings 2"/>
              <a:buChar char=""/>
            </a:pPr>
            <a:r>
              <a:rPr lang="tr-TR" sz="3200" dirty="0" smtClean="0"/>
              <a:t>Bir insanın yaşlı olup olmadığı toplum içinde üstlendiği göreve göre tanımlanır.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114</a:t>
            </a:fld>
            <a:endParaRPr lang="tr-TR"/>
          </a:p>
        </p:txBody>
      </p:sp>
      <p:sp>
        <p:nvSpPr>
          <p:cNvPr id="3" name="2 Dikdörtgen"/>
          <p:cNvSpPr/>
          <p:nvPr/>
        </p:nvSpPr>
        <p:spPr>
          <a:xfrm>
            <a:off x="251520" y="476672"/>
            <a:ext cx="8496944" cy="5509200"/>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Artık eski gücünü yitirmiş ve ağır işlerin üstesinden gelemeyen insanlar “yaşlı” olarak kabul edilirler. </a:t>
            </a:r>
          </a:p>
          <a:p>
            <a:pPr marL="274320" indent="-274320">
              <a:buClr>
                <a:schemeClr val="accent3"/>
              </a:buClr>
              <a:buSzPct val="95000"/>
              <a:buFont typeface="Wingdings 2"/>
              <a:buChar char=""/>
            </a:pPr>
            <a:r>
              <a:rPr lang="tr-TR" sz="3200" dirty="0" smtClean="0"/>
              <a:t>Zorluklara katlanabilmek, kişinin yaşlı veya genç olarak tanımlanmasında başlıca faktördür. </a:t>
            </a:r>
          </a:p>
          <a:p>
            <a:pPr marL="274320" indent="-274320">
              <a:buClr>
                <a:schemeClr val="accent3"/>
              </a:buClr>
              <a:buSzPct val="95000"/>
              <a:buFont typeface="Wingdings 2"/>
              <a:buChar char=""/>
            </a:pPr>
            <a:r>
              <a:rPr lang="tr-TR" sz="3200" dirty="0" smtClean="0"/>
              <a:t>Örneğin, ava gidemeyen, küçük çocuklarla ilgilenecek gücü kendisinde bulamayan, üreme yeteneğini yitirenler, böyle toplumlarda yaşlı olarak kabul edilmektedirler.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115</a:t>
            </a:fld>
            <a:endParaRPr lang="tr-TR"/>
          </a:p>
        </p:txBody>
      </p:sp>
      <p:sp>
        <p:nvSpPr>
          <p:cNvPr id="3" name="2 Dikdörtgen"/>
          <p:cNvSpPr/>
          <p:nvPr/>
        </p:nvSpPr>
        <p:spPr>
          <a:xfrm>
            <a:off x="395536" y="404664"/>
            <a:ext cx="8496944" cy="4031873"/>
          </a:xfrm>
          <a:prstGeom prst="rect">
            <a:avLst/>
          </a:prstGeom>
        </p:spPr>
        <p:txBody>
          <a:bodyPr wrap="square">
            <a:spAutoFit/>
          </a:bodyPr>
          <a:lstStyle/>
          <a:p>
            <a:pPr marL="274320" indent="-274320">
              <a:buClr>
                <a:schemeClr val="accent3"/>
              </a:buClr>
              <a:buSzPct val="95000"/>
            </a:pPr>
            <a:r>
              <a:rPr lang="tr-TR" sz="3200" b="1" dirty="0" smtClean="0"/>
              <a:t>2. Yaşların ve Kuşakların Sınıflara Ayrılması</a:t>
            </a:r>
          </a:p>
          <a:p>
            <a:pPr marL="274320" indent="-274320">
              <a:buClr>
                <a:schemeClr val="accent3"/>
              </a:buClr>
              <a:buSzPct val="95000"/>
              <a:buFont typeface="Wingdings 2"/>
              <a:buChar char=""/>
            </a:pPr>
            <a:r>
              <a:rPr lang="tr-TR" sz="3200" dirty="0" smtClean="0"/>
              <a:t>Bu tür toplumlarda her insan belli bir grubun üyesidir.</a:t>
            </a:r>
          </a:p>
          <a:p>
            <a:pPr marL="274320" indent="-274320">
              <a:buClr>
                <a:schemeClr val="accent3"/>
              </a:buClr>
              <a:buSzPct val="95000"/>
              <a:buFont typeface="Wingdings 2"/>
              <a:buChar char=""/>
            </a:pPr>
            <a:r>
              <a:rPr lang="tr-TR" sz="3200" dirty="0" smtClean="0"/>
              <a:t>Aynı grubun içinde bulunanların hepsi “yaşıt” olarak kabul edilirler.</a:t>
            </a:r>
          </a:p>
          <a:p>
            <a:pPr marL="274320" indent="-274320">
              <a:buClr>
                <a:schemeClr val="accent3"/>
              </a:buClr>
              <a:buSzPct val="95000"/>
              <a:buFont typeface="Wingdings 2"/>
              <a:buChar char=""/>
            </a:pPr>
            <a:r>
              <a:rPr lang="tr-TR" sz="3200" b="1" dirty="0" smtClean="0"/>
              <a:t>Ancak burada kullanılan “yaşıt” kavramının takvimsel yaşla bir ilgisi yoktur.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116</a:t>
            </a:fld>
            <a:endParaRPr lang="tr-TR"/>
          </a:p>
        </p:txBody>
      </p:sp>
      <p:sp>
        <p:nvSpPr>
          <p:cNvPr id="3" name="2 Dikdörtgen"/>
          <p:cNvSpPr/>
          <p:nvPr/>
        </p:nvSpPr>
        <p:spPr>
          <a:xfrm>
            <a:off x="323528" y="404664"/>
            <a:ext cx="8568952" cy="501675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Belli bir gruba dahil olan insanların en genci ile en yaşlısı arasında 40 yıla varan yaş farkı olabildiği, ama buna rağmen, aynı grupta yer aldıkları için yaşıt kabul edildikleri bir sistemdir bu.</a:t>
            </a:r>
          </a:p>
          <a:p>
            <a:pPr marL="274320" indent="-274320">
              <a:buClr>
                <a:schemeClr val="accent3"/>
              </a:buClr>
              <a:buSzPct val="95000"/>
              <a:buFont typeface="Wingdings 2"/>
              <a:buChar char=""/>
            </a:pPr>
            <a:r>
              <a:rPr lang="tr-TR" sz="3200" dirty="0" smtClean="0"/>
              <a:t>Kronolojik yaş farklarının bu denli büyük olabildiği gruptaki insanların hepsi aynı anda, yaklaşık her sekiz yılda bir, bir üst kademeye yükselir ve geriden gelen diğer grup onun yerini alır.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117</a:t>
            </a:fld>
            <a:endParaRPr lang="tr-TR"/>
          </a:p>
        </p:txBody>
      </p:sp>
      <p:sp>
        <p:nvSpPr>
          <p:cNvPr id="3" name="2 Dikdörtgen"/>
          <p:cNvSpPr/>
          <p:nvPr/>
        </p:nvSpPr>
        <p:spPr>
          <a:xfrm>
            <a:off x="467544" y="476672"/>
            <a:ext cx="8352928" cy="501675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Örneğin Kenya’da yaşayan </a:t>
            </a:r>
            <a:r>
              <a:rPr lang="tr-TR" sz="3200" dirty="0" err="1" smtClean="0"/>
              <a:t>Orowo’larda</a:t>
            </a:r>
            <a:r>
              <a:rPr lang="tr-TR" sz="3200" dirty="0" smtClean="0"/>
              <a:t> olduğu gibi.</a:t>
            </a:r>
          </a:p>
          <a:p>
            <a:pPr marL="274320" indent="-274320">
              <a:buClr>
                <a:schemeClr val="accent3"/>
              </a:buClr>
              <a:buSzPct val="95000"/>
              <a:buFont typeface="Wingdings 2"/>
              <a:buChar char=""/>
            </a:pPr>
            <a:r>
              <a:rPr lang="tr-TR" sz="3200" dirty="0" smtClean="0"/>
              <a:t>Sekiz yıllık aralıklarla kıdemi artan grup, toplum içinde yeni haklar elde eder ve söz hakkı artar.</a:t>
            </a:r>
          </a:p>
          <a:p>
            <a:pPr marL="274320" indent="-274320">
              <a:buClr>
                <a:schemeClr val="accent3"/>
              </a:buClr>
              <a:buSzPct val="95000"/>
              <a:buFont typeface="Wingdings 2"/>
              <a:buChar char=""/>
            </a:pPr>
            <a:r>
              <a:rPr lang="tr-TR" sz="3200" dirty="0" smtClean="0"/>
              <a:t>Bu tip bir toplumda tek tek şahıslar değil, grup önemlidir.</a:t>
            </a:r>
          </a:p>
          <a:p>
            <a:pPr marL="274320" indent="-274320">
              <a:buClr>
                <a:schemeClr val="accent3"/>
              </a:buClr>
              <a:buSzPct val="95000"/>
              <a:buFont typeface="Wingdings 2"/>
              <a:buChar char=""/>
            </a:pPr>
            <a:r>
              <a:rPr lang="tr-TR" sz="3200" dirty="0" smtClean="0"/>
              <a:t>Hiç kimse yeni haklar elde eden grup elemanlarının, bu hakları gerçekten hak edip etmediklerini sormaz.</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118</a:t>
            </a:fld>
            <a:endParaRPr lang="tr-TR"/>
          </a:p>
        </p:txBody>
      </p:sp>
      <p:sp>
        <p:nvSpPr>
          <p:cNvPr id="3" name="2 Dikdörtgen"/>
          <p:cNvSpPr/>
          <p:nvPr/>
        </p:nvSpPr>
        <p:spPr>
          <a:xfrm>
            <a:off x="323528" y="404664"/>
            <a:ext cx="8568952" cy="4031873"/>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Eğer bir gruptaki bazı insanların özel yetenek ve becerileri varsa, bunlar sayesinde “özel” haklar elde edemez.</a:t>
            </a:r>
          </a:p>
          <a:p>
            <a:pPr marL="274320" indent="-274320">
              <a:buClr>
                <a:schemeClr val="accent3"/>
              </a:buClr>
              <a:buSzPct val="95000"/>
              <a:buFont typeface="Wingdings 2"/>
              <a:buChar char=""/>
            </a:pPr>
            <a:r>
              <a:rPr lang="tr-TR" sz="3200" dirty="0" smtClean="0"/>
              <a:t>Ama bunun tam tersi olur ve bu kişi tam bir beceriksizlik abidesi oluşturursa, bu durumda da elindeki haklarını kaybetmez.</a:t>
            </a:r>
          </a:p>
          <a:p>
            <a:pPr marL="274320" indent="-274320">
              <a:buClr>
                <a:schemeClr val="accent3"/>
              </a:buClr>
              <a:buSzPct val="95000"/>
              <a:buFont typeface="Wingdings 2"/>
              <a:buChar char=""/>
            </a:pPr>
            <a:r>
              <a:rPr lang="tr-TR" sz="3200" dirty="0" smtClean="0"/>
              <a:t>Beceri ve beceriksizlik, ne avantaj, ne de dezavantajdır.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119</a:t>
            </a:fld>
            <a:endParaRPr lang="tr-TR"/>
          </a:p>
        </p:txBody>
      </p:sp>
      <p:sp>
        <p:nvSpPr>
          <p:cNvPr id="3" name="2 Dikdörtgen"/>
          <p:cNvSpPr/>
          <p:nvPr/>
        </p:nvSpPr>
        <p:spPr>
          <a:xfrm>
            <a:off x="395536" y="404664"/>
            <a:ext cx="8496944" cy="4524315"/>
          </a:xfrm>
          <a:prstGeom prst="rect">
            <a:avLst/>
          </a:prstGeom>
        </p:spPr>
        <p:txBody>
          <a:bodyPr wrap="square">
            <a:spAutoFit/>
          </a:bodyPr>
          <a:lstStyle/>
          <a:p>
            <a:pPr marL="274320" indent="-274320">
              <a:buClr>
                <a:schemeClr val="accent3"/>
              </a:buClr>
              <a:buSzPct val="95000"/>
            </a:pPr>
            <a:r>
              <a:rPr lang="tr-TR" sz="3200" b="1" dirty="0" smtClean="0"/>
              <a:t>3. Üreme </a:t>
            </a:r>
            <a:r>
              <a:rPr lang="tr-TR" sz="3200" b="1" dirty="0" err="1" smtClean="0"/>
              <a:t>Siklüsündeki</a:t>
            </a:r>
            <a:r>
              <a:rPr lang="tr-TR" sz="3200" b="1" dirty="0" smtClean="0"/>
              <a:t> Konuma Ayarlı Toplum</a:t>
            </a:r>
          </a:p>
          <a:p>
            <a:pPr marL="274320" indent="-274320">
              <a:buClr>
                <a:schemeClr val="accent3"/>
              </a:buClr>
              <a:buSzPct val="95000"/>
              <a:buFont typeface="Wingdings 2"/>
              <a:buChar char=""/>
            </a:pPr>
            <a:r>
              <a:rPr lang="tr-TR" sz="3200" b="1" i="1" dirty="0" smtClean="0"/>
              <a:t>Kişinin statüsünü belirleyen şey yaşadığı topluma yeni bireyler kazandırabilme veya bu yeteneği kaybetmesidir.</a:t>
            </a:r>
          </a:p>
          <a:p>
            <a:pPr marL="274320" indent="-274320">
              <a:buClr>
                <a:schemeClr val="accent3"/>
              </a:buClr>
              <a:buSzPct val="95000"/>
              <a:buFont typeface="Wingdings 2"/>
              <a:buChar char=""/>
            </a:pPr>
            <a:r>
              <a:rPr lang="tr-TR" sz="3200" dirty="0" smtClean="0"/>
              <a:t>Evlenmemiş, çocuksuz yaşlı kadın veya erkekler hiçbir zaman “yaşlı” mertebesine erişemezler.</a:t>
            </a:r>
          </a:p>
          <a:p>
            <a:pPr marL="274320" indent="-274320">
              <a:buClr>
                <a:schemeClr val="accent3"/>
              </a:buClr>
              <a:buSzPct val="95000"/>
              <a:buFont typeface="Wingdings 2"/>
              <a:buChar char=""/>
            </a:pPr>
            <a:endParaRPr lang="tr-T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
        <p:nvSpPr>
          <p:cNvPr id="3" name="2 Dikdörtgen"/>
          <p:cNvSpPr/>
          <p:nvPr/>
        </p:nvSpPr>
        <p:spPr>
          <a:xfrm>
            <a:off x="323528" y="548680"/>
            <a:ext cx="8496944" cy="4041747"/>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Ölüm olaylarının güncel yaşamın değişmez bir parçası olduğu, kadavra kokusundan geçilmeyen koşullar altında birkaç tane yaşlının, anlattıklarına tüm gençliğin büyük ilgi göstereceğini varsaymak gerçekçi bir yaklaşım olamayacağı için, bazı araştırmacıların </a:t>
            </a:r>
            <a:r>
              <a:rPr lang="tr-TR" sz="3200" b="1" i="1" dirty="0" smtClean="0"/>
              <a:t>bu “hayali yaşlılar dünyası" şüphe uyandırmıştır.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120</a:t>
            </a:fld>
            <a:endParaRPr lang="tr-TR"/>
          </a:p>
        </p:txBody>
      </p:sp>
      <p:sp>
        <p:nvSpPr>
          <p:cNvPr id="3" name="2 Dikdörtgen"/>
          <p:cNvSpPr/>
          <p:nvPr/>
        </p:nvSpPr>
        <p:spPr>
          <a:xfrm>
            <a:off x="251520" y="548680"/>
            <a:ext cx="8712968" cy="2554545"/>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Yaşlı olmak, bu toplumlarda “özlenilen” bir özelliktir.</a:t>
            </a:r>
          </a:p>
          <a:p>
            <a:pPr marL="274320" indent="-274320">
              <a:buClr>
                <a:schemeClr val="accent3"/>
              </a:buClr>
              <a:buSzPct val="95000"/>
              <a:buFont typeface="Wingdings 2"/>
              <a:buChar char=""/>
            </a:pPr>
            <a:r>
              <a:rPr lang="tr-TR" sz="3200" dirty="0" smtClean="0"/>
              <a:t>Fakat bu statüye erişebilmek için önce cinsel üretkenlik görevi yerine getirilmiş olması gerekir.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121</a:t>
            </a:fld>
            <a:endParaRPr lang="tr-TR"/>
          </a:p>
        </p:txBody>
      </p:sp>
      <p:sp>
        <p:nvSpPr>
          <p:cNvPr id="3" name="2 Dikdörtgen"/>
          <p:cNvSpPr/>
          <p:nvPr/>
        </p:nvSpPr>
        <p:spPr>
          <a:xfrm>
            <a:off x="395536" y="764704"/>
            <a:ext cx="8496944" cy="2554545"/>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Toplumda yaşça hangi konumda bulunulduğunun tespiti, kronolojik yaşa bağlı olmayıp, evlilik çağında bulunmak, boşanmış olmak, dul veya kaynana olmak gibi çeşitli özellikler taşır.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122</a:t>
            </a:fld>
            <a:endParaRPr lang="tr-TR"/>
          </a:p>
        </p:txBody>
      </p:sp>
      <p:sp>
        <p:nvSpPr>
          <p:cNvPr id="3" name="2 Dikdörtgen"/>
          <p:cNvSpPr/>
          <p:nvPr/>
        </p:nvSpPr>
        <p:spPr>
          <a:xfrm>
            <a:off x="251520" y="404664"/>
            <a:ext cx="8712968" cy="4524315"/>
          </a:xfrm>
          <a:prstGeom prst="rect">
            <a:avLst/>
          </a:prstGeom>
        </p:spPr>
        <p:txBody>
          <a:bodyPr wrap="square">
            <a:spAutoFit/>
          </a:bodyPr>
          <a:lstStyle/>
          <a:p>
            <a:pPr marL="274320" indent="-274320">
              <a:buClr>
                <a:schemeClr val="accent3"/>
              </a:buClr>
              <a:buSzPct val="95000"/>
            </a:pPr>
            <a:r>
              <a:rPr lang="tr-TR" sz="3200" b="1" dirty="0" smtClean="0"/>
              <a:t>4. Kıdem Sınıflandırma Sistemi</a:t>
            </a:r>
          </a:p>
          <a:p>
            <a:pPr marL="274320" indent="-274320">
              <a:buClr>
                <a:schemeClr val="accent3"/>
              </a:buClr>
              <a:buSzPct val="95000"/>
              <a:buFont typeface="Wingdings 2"/>
              <a:buChar char=""/>
            </a:pPr>
            <a:r>
              <a:rPr lang="tr-TR" sz="3200" b="1" i="1" dirty="0" smtClean="0"/>
              <a:t>Bu toplumlarda kişinin konumunu yaşı değil, ardından gelen kuşak belirler.</a:t>
            </a:r>
          </a:p>
          <a:p>
            <a:pPr marL="274320" indent="-274320">
              <a:buClr>
                <a:schemeClr val="accent3"/>
              </a:buClr>
              <a:buSzPct val="95000"/>
              <a:buFont typeface="Wingdings 2"/>
              <a:buChar char=""/>
            </a:pPr>
            <a:r>
              <a:rPr lang="tr-TR" sz="3200" dirty="0" smtClean="0"/>
              <a:t>Dünyaya gelen her yeni kuşak sayesinde, bir kıdem ileri doğru kayılır.</a:t>
            </a:r>
          </a:p>
          <a:p>
            <a:pPr marL="274320" indent="-274320">
              <a:buClr>
                <a:schemeClr val="accent3"/>
              </a:buClr>
              <a:buSzPct val="95000"/>
              <a:buFont typeface="Wingdings 2"/>
              <a:buChar char=""/>
            </a:pPr>
            <a:r>
              <a:rPr lang="tr-TR" sz="3200" dirty="0" smtClean="0"/>
              <a:t>Bir kimsenin arkasında ne kadar fazla nesil bulunuyorsa, kıdemi de o kadar fazladır ve toplum içindeki statüsü buna bağlı olarak artar.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123</a:t>
            </a:fld>
            <a:endParaRPr lang="tr-TR"/>
          </a:p>
        </p:txBody>
      </p:sp>
      <p:sp>
        <p:nvSpPr>
          <p:cNvPr id="3" name="2 Dikdörtgen"/>
          <p:cNvSpPr/>
          <p:nvPr/>
        </p:nvSpPr>
        <p:spPr>
          <a:xfrm>
            <a:off x="395536" y="620688"/>
            <a:ext cx="8352928" cy="304698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Örneğin kırk yaşındaki bir adamın gerisinde, sadece üç nesil bulunur ve buna karşın örneğin on beş yaşındaki bir başkasının dört nesil bulunursa, toplum içinde on beş yaşında olanın kırk yaşındakinden daha fazla iktidar gücü vardır.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124</a:t>
            </a:fld>
            <a:endParaRPr lang="tr-TR"/>
          </a:p>
        </p:txBody>
      </p:sp>
      <p:sp>
        <p:nvSpPr>
          <p:cNvPr id="3" name="2 Dikdörtgen"/>
          <p:cNvSpPr/>
          <p:nvPr/>
        </p:nvSpPr>
        <p:spPr>
          <a:xfrm>
            <a:off x="323528" y="548680"/>
            <a:ext cx="8424936" cy="4524315"/>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Bu toplumlarda yaşlılık, yaşanılan yıla bağlı olmayıp, gerideki kuşağın sayısıyla tanımlanır.</a:t>
            </a:r>
          </a:p>
          <a:p>
            <a:pPr marL="274320" indent="-274320">
              <a:buClr>
                <a:schemeClr val="accent3"/>
              </a:buClr>
              <a:buSzPct val="95000"/>
              <a:buFont typeface="Wingdings 2"/>
              <a:buChar char=""/>
            </a:pPr>
            <a:r>
              <a:rPr lang="tr-TR" sz="3200" dirty="0" smtClean="0"/>
              <a:t>Öte yandan belli bir yaştan sonra toplu halde sünnetler veya dini cemaate kabul törenleri sayesinde de, kişinin kıdemi yükselir ve toplum içindeki söz hakkı fazlalaşır.</a:t>
            </a:r>
          </a:p>
          <a:p>
            <a:pPr marL="274320" indent="-274320">
              <a:buClr>
                <a:schemeClr val="accent3"/>
              </a:buClr>
              <a:buSzPct val="95000"/>
              <a:buFont typeface="Wingdings 2"/>
              <a:buChar char=""/>
            </a:pPr>
            <a:r>
              <a:rPr lang="tr-TR" sz="3200" b="1" dirty="0" smtClean="0"/>
              <a:t>Bu tür toplumlarda kronolojik yaş tamamen önemsiz olmasa da belirleyici değildir.</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125</a:t>
            </a:fld>
            <a:endParaRPr lang="tr-TR"/>
          </a:p>
        </p:txBody>
      </p:sp>
      <p:sp>
        <p:nvSpPr>
          <p:cNvPr id="3" name="2 Dikdörtgen"/>
          <p:cNvSpPr/>
          <p:nvPr/>
        </p:nvSpPr>
        <p:spPr>
          <a:xfrm>
            <a:off x="395536" y="404664"/>
            <a:ext cx="8424936" cy="518457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Yaşlılık ve iktidar gücü birbirine bağlı iki öğedir.</a:t>
            </a:r>
          </a:p>
          <a:p>
            <a:pPr marL="274320" indent="-274320">
              <a:buClr>
                <a:schemeClr val="accent3"/>
              </a:buClr>
              <a:buSzPct val="95000"/>
              <a:buFont typeface="Wingdings 2"/>
              <a:buChar char=""/>
            </a:pPr>
            <a:r>
              <a:rPr lang="tr-TR" sz="3200" dirty="0" smtClean="0"/>
              <a:t>Ancak her yaşlı “ihtiyar” olarak kabul edilmez.</a:t>
            </a:r>
          </a:p>
          <a:p>
            <a:pPr marL="274320" indent="-274320">
              <a:buClr>
                <a:schemeClr val="accent3"/>
              </a:buClr>
              <a:buSzPct val="95000"/>
              <a:buFont typeface="Wingdings 2"/>
              <a:buChar char=""/>
            </a:pPr>
            <a:r>
              <a:rPr lang="tr-TR" sz="3200" dirty="0" smtClean="0"/>
              <a:t>İhtiyarlık düzeyine yükselme başarısını gösterenlerin toplum içindeki  davranışları ve söyledikleri sözler büyük önem taşır.</a:t>
            </a:r>
          </a:p>
          <a:p>
            <a:pPr marL="274320" indent="-274320">
              <a:buClr>
                <a:schemeClr val="accent3"/>
              </a:buClr>
              <a:buSzPct val="95000"/>
              <a:buFont typeface="Wingdings 2"/>
              <a:buChar char=""/>
            </a:pPr>
            <a:r>
              <a:rPr lang="tr-TR" sz="3200" b="1" dirty="0" smtClean="0"/>
              <a:t>Buna karşın, yaşlanan, ama ihtiyar olmayanların söz söyleme yetkileri tamamen kaybolur.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126</a:t>
            </a:fld>
            <a:endParaRPr lang="tr-TR"/>
          </a:p>
        </p:txBody>
      </p:sp>
      <p:sp>
        <p:nvSpPr>
          <p:cNvPr id="3" name="2 Dikdörtgen"/>
          <p:cNvSpPr/>
          <p:nvPr/>
        </p:nvSpPr>
        <p:spPr>
          <a:xfrm>
            <a:off x="467544" y="836712"/>
            <a:ext cx="8424936" cy="2554545"/>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İlkel topluluk çeşitlerini sadece sayılan bu dört tane ile sınırlandırmak mümkün değildir.</a:t>
            </a:r>
          </a:p>
          <a:p>
            <a:pPr marL="274320" indent="-274320">
              <a:buClr>
                <a:schemeClr val="accent3"/>
              </a:buClr>
              <a:buSzPct val="95000"/>
              <a:buFont typeface="Wingdings 2"/>
              <a:buChar char=""/>
            </a:pPr>
            <a:r>
              <a:rPr lang="tr-TR" sz="3200" b="1" dirty="0" smtClean="0"/>
              <a:t>Bunlar temel toplum çeşitleri olarak görülmelidirler. </a:t>
            </a:r>
            <a:endParaRPr lang="tr-TR" sz="32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127</a:t>
            </a:fld>
            <a:endParaRPr lang="tr-TR"/>
          </a:p>
        </p:txBody>
      </p:sp>
      <p:sp>
        <p:nvSpPr>
          <p:cNvPr id="3" name="2 Dikdörtgen"/>
          <p:cNvSpPr/>
          <p:nvPr/>
        </p:nvSpPr>
        <p:spPr>
          <a:xfrm>
            <a:off x="251520" y="620688"/>
            <a:ext cx="8640960" cy="3539430"/>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Aslında bu temel toplumlar arasında da, çok çeşitli ara toplum çeşitleri bulunmaktadır.</a:t>
            </a:r>
          </a:p>
          <a:p>
            <a:pPr marL="274320" indent="-274320">
              <a:buClr>
                <a:schemeClr val="accent3"/>
              </a:buClr>
              <a:buSzPct val="95000"/>
              <a:buFont typeface="Wingdings 2"/>
              <a:buChar char=""/>
            </a:pPr>
            <a:r>
              <a:rPr lang="tr-TR" sz="3200" b="1" dirty="0" smtClean="0"/>
              <a:t>Ayrıca erkek ve kadın arasında ayrım yapan, cinsiyeti ön plana çıkaran toplumsal sistemler de bulunmaktadır. </a:t>
            </a:r>
          </a:p>
          <a:p>
            <a:pPr marL="274320" indent="-274320">
              <a:buClr>
                <a:schemeClr val="accent3"/>
              </a:buClr>
              <a:buSzPct val="95000"/>
              <a:buFont typeface="Wingdings 2"/>
              <a:buChar char=""/>
            </a:pPr>
            <a:endParaRPr lang="tr-TR" sz="3200" dirty="0" smtClean="0"/>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128</a:t>
            </a:fld>
            <a:endParaRPr lang="tr-TR"/>
          </a:p>
        </p:txBody>
      </p:sp>
      <p:sp>
        <p:nvSpPr>
          <p:cNvPr id="3" name="2 Dikdörtgen"/>
          <p:cNvSpPr/>
          <p:nvPr/>
        </p:nvSpPr>
        <p:spPr>
          <a:xfrm>
            <a:off x="395536" y="548680"/>
            <a:ext cx="8496944" cy="2062103"/>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Sanayileşmemiş toplumların birçoğunda, kronolojik yaşın ilerlemesiyle birlikte özellikle erkeklerin toplumdaki iktidar güçlerini yitirdikleri görülmektedir.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129</a:t>
            </a:fld>
            <a:endParaRPr lang="tr-TR"/>
          </a:p>
        </p:txBody>
      </p:sp>
      <p:sp>
        <p:nvSpPr>
          <p:cNvPr id="3" name="2 Dikdörtgen"/>
          <p:cNvSpPr/>
          <p:nvPr/>
        </p:nvSpPr>
        <p:spPr>
          <a:xfrm>
            <a:off x="467544" y="476672"/>
            <a:ext cx="8424936" cy="4031873"/>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Yaşlanan her erkek, toplumdan kendini geri çekmek zorunda kalır.</a:t>
            </a:r>
          </a:p>
          <a:p>
            <a:pPr marL="274320" indent="-274320">
              <a:buClr>
                <a:schemeClr val="accent3"/>
              </a:buClr>
              <a:buSzPct val="95000"/>
              <a:buFont typeface="Wingdings 2"/>
              <a:buChar char=""/>
            </a:pPr>
            <a:r>
              <a:rPr lang="tr-TR" sz="3200" dirty="0" smtClean="0"/>
              <a:t>Buna karşın kadınların, yaşlandıkça daha fazla söz hakkına sahip oldukları görülmektedir.</a:t>
            </a:r>
          </a:p>
          <a:p>
            <a:pPr marL="274320" indent="-274320">
              <a:buClr>
                <a:schemeClr val="accent3"/>
              </a:buClr>
              <a:buSzPct val="95000"/>
              <a:buFont typeface="Wingdings 2"/>
              <a:buChar char=""/>
            </a:pPr>
            <a:r>
              <a:rPr lang="tr-TR" sz="3200" dirty="0" smtClean="0"/>
              <a:t>Fakat bunun genelleştirilmemesi gerekir ve bölgesel farklılıkların bulunduğu unutulmamalıdır.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
        <p:nvSpPr>
          <p:cNvPr id="3" name="2 Dikdörtgen"/>
          <p:cNvSpPr/>
          <p:nvPr/>
        </p:nvSpPr>
        <p:spPr>
          <a:xfrm>
            <a:off x="323528" y="692696"/>
            <a:ext cx="8496944" cy="255454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i="1" dirty="0" smtClean="0"/>
              <a:t>Hangi gerekçelerden ötürü, Antikçağın genç bir insanı, yakında büyük bir olasılıkla öleceğini bile bile, yaşı 80’e varan Platon’u dinler ve onun hayat tecrübelerini değerlendirmeye çalışabilirdi ki?</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130</a:t>
            </a:fld>
            <a:endParaRPr lang="tr-TR"/>
          </a:p>
        </p:txBody>
      </p:sp>
      <p:sp>
        <p:nvSpPr>
          <p:cNvPr id="3" name="2 Dikdörtgen"/>
          <p:cNvSpPr/>
          <p:nvPr/>
        </p:nvSpPr>
        <p:spPr>
          <a:xfrm>
            <a:off x="323528" y="548680"/>
            <a:ext cx="8640960" cy="4524315"/>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Toplumların çoğunluğunda, evlenen her kadın eşinin yanına taşınır.</a:t>
            </a:r>
          </a:p>
          <a:p>
            <a:pPr marL="274320" indent="-274320">
              <a:buClr>
                <a:schemeClr val="accent3"/>
              </a:buClr>
              <a:buSzPct val="95000"/>
              <a:buFont typeface="Wingdings 2"/>
              <a:buChar char=""/>
            </a:pPr>
            <a:r>
              <a:rPr lang="tr-TR" sz="3200" dirty="0" smtClean="0"/>
              <a:t>Sosyal ilişkilerin azalmasıyla iktidar gücünde kayıplar söz konusu olmaktadır.</a:t>
            </a:r>
          </a:p>
          <a:p>
            <a:pPr marL="274320" indent="-274320">
              <a:buClr>
                <a:schemeClr val="accent3"/>
              </a:buClr>
              <a:buSzPct val="95000"/>
              <a:buFont typeface="Wingdings 2"/>
              <a:buChar char=""/>
            </a:pPr>
            <a:r>
              <a:rPr lang="tr-TR" sz="3200" dirty="0" smtClean="0"/>
              <a:t>Eğer kadın, kocasının akrabalık zinciri üzerindeki politik yapının içine dahil edilemeyecek olursa , yaşlanınca kocasını terk eder ve kendi ailesine geri döner.</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131</a:t>
            </a:fld>
            <a:endParaRPr lang="tr-TR"/>
          </a:p>
        </p:txBody>
      </p:sp>
      <p:sp>
        <p:nvSpPr>
          <p:cNvPr id="3" name="2 Dikdörtgen"/>
          <p:cNvSpPr/>
          <p:nvPr/>
        </p:nvSpPr>
        <p:spPr>
          <a:xfrm>
            <a:off x="467544" y="908720"/>
            <a:ext cx="8280920" cy="3816429"/>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Bu kadınların büyük bir iktidar gücüne sahip oldukları göze çarpmaktadır.</a:t>
            </a:r>
          </a:p>
          <a:p>
            <a:pPr marL="274320" indent="-274320">
              <a:buClr>
                <a:schemeClr val="accent3"/>
              </a:buClr>
              <a:buSzPct val="95000"/>
              <a:buFont typeface="Wingdings 2"/>
              <a:buChar char=""/>
            </a:pPr>
            <a:r>
              <a:rPr lang="tr-TR" sz="3200" dirty="0" smtClean="0"/>
              <a:t>Yaşlı kadınlar, eğer çocuklarının yanında yaşayacak olurlarsa, çok güçlü bir konuma da sahiptirler.</a:t>
            </a:r>
          </a:p>
          <a:p>
            <a:pPr marL="274320" indent="-274320">
              <a:buClr>
                <a:schemeClr val="accent3"/>
              </a:buClr>
              <a:buSzPct val="95000"/>
              <a:buFont typeface="Wingdings 2"/>
              <a:buChar char=""/>
            </a:pPr>
            <a:r>
              <a:rPr lang="tr-TR" sz="3200" dirty="0" smtClean="0"/>
              <a:t>Buna karşın çocuksuz kadınların, hiçbir söz hakkı yoktur.</a:t>
            </a:r>
          </a:p>
          <a:p>
            <a:pPr marL="274320" indent="-274320">
              <a:buClr>
                <a:schemeClr val="accent3"/>
              </a:buClr>
              <a:buSzPct val="95000"/>
              <a:buFont typeface="Wingdings 2"/>
              <a:buChar char=""/>
            </a:pPr>
            <a:endParaRPr lang="tr-TR"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132</a:t>
            </a:fld>
            <a:endParaRPr lang="tr-TR"/>
          </a:p>
        </p:txBody>
      </p:sp>
      <p:sp>
        <p:nvSpPr>
          <p:cNvPr id="3" name="2 Dikdörtgen"/>
          <p:cNvSpPr/>
          <p:nvPr/>
        </p:nvSpPr>
        <p:spPr>
          <a:xfrm>
            <a:off x="323528" y="476672"/>
            <a:ext cx="8136904" cy="3816429"/>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Akdeniz çevresinde yaşayan ilkel toplumlarda erkek çocuğuna, kız çocuğundan çok daha fazla önem verildiği görülmektedir.</a:t>
            </a:r>
          </a:p>
          <a:p>
            <a:pPr marL="274320" indent="-274320">
              <a:buClr>
                <a:schemeClr val="accent3"/>
              </a:buClr>
              <a:buSzPct val="95000"/>
              <a:buFont typeface="Wingdings 2"/>
              <a:buChar char=""/>
            </a:pPr>
            <a:r>
              <a:rPr lang="tr-TR" sz="3200" dirty="0" smtClean="0"/>
              <a:t>Bu yüzden erkek çocuk dünyaya getiren kadınların, konumları da diğerlerinden daha yüksektir.</a:t>
            </a:r>
          </a:p>
          <a:p>
            <a:pPr marL="274320" indent="-274320">
              <a:buClr>
                <a:schemeClr val="accent3"/>
              </a:buClr>
              <a:buSzPct val="95000"/>
              <a:buFont typeface="Wingdings 2"/>
              <a:buChar char=""/>
            </a:pPr>
            <a:endParaRPr lang="tr-TR" sz="3200" dirty="0" smtClean="0"/>
          </a:p>
          <a:p>
            <a:pPr marL="274320" indent="-274320">
              <a:buClr>
                <a:schemeClr val="accent3"/>
              </a:buClr>
              <a:buSzPct val="95000"/>
            </a:pPr>
            <a:endParaRPr lang="tr-T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133</a:t>
            </a:fld>
            <a:endParaRPr lang="tr-TR"/>
          </a:p>
        </p:txBody>
      </p:sp>
      <p:sp>
        <p:nvSpPr>
          <p:cNvPr id="4" name="3 Dikdörtgen"/>
          <p:cNvSpPr/>
          <p:nvPr/>
        </p:nvSpPr>
        <p:spPr>
          <a:xfrm>
            <a:off x="395536" y="692697"/>
            <a:ext cx="8496944" cy="501675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Erkek çocuk anaları da, erkek çocuk üzerinde büyük bir söz hakkına sahiptirler.</a:t>
            </a:r>
          </a:p>
          <a:p>
            <a:pPr marL="274320" indent="-274320">
              <a:buClr>
                <a:schemeClr val="accent3"/>
              </a:buClr>
              <a:buSzPct val="95000"/>
              <a:buFont typeface="Wingdings 2"/>
              <a:buChar char=""/>
            </a:pPr>
            <a:r>
              <a:rPr lang="tr-TR" sz="3200" b="1" dirty="0" smtClean="0"/>
              <a:t>Göçebe hayat sürdüren ve hayvancılıkla geçinen toplumlarda durumun daha farklı olduğu saptanmıştır.</a:t>
            </a:r>
          </a:p>
          <a:p>
            <a:pPr marL="274320" indent="-274320">
              <a:buClr>
                <a:schemeClr val="accent3"/>
              </a:buClr>
              <a:buSzPct val="95000"/>
              <a:buFont typeface="Wingdings 2"/>
              <a:buChar char=""/>
            </a:pPr>
            <a:r>
              <a:rPr lang="tr-TR" sz="3200" dirty="0" smtClean="0"/>
              <a:t>Kadın, yaşlandıkça prestij kaybına uğramaktadır.</a:t>
            </a:r>
          </a:p>
          <a:p>
            <a:pPr marL="274320" indent="-274320">
              <a:buClr>
                <a:schemeClr val="accent3"/>
              </a:buClr>
              <a:buSzPct val="95000"/>
              <a:buFont typeface="Wingdings 2"/>
              <a:buChar char=""/>
            </a:pPr>
            <a:r>
              <a:rPr lang="tr-TR" sz="3200" dirty="0" smtClean="0"/>
              <a:t>Yaşlı bir kadının toplum içindeki konumu yaşlı erkeğinkinden daha aşağıdadır.</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YAŞLILIK KAVRAMLARI</a:t>
            </a:r>
            <a:endParaRPr lang="tr-TR" dirty="0"/>
          </a:p>
        </p:txBody>
      </p:sp>
      <p:sp>
        <p:nvSpPr>
          <p:cNvPr id="3" name="2 İçerik Yer Tutucusu"/>
          <p:cNvSpPr>
            <a:spLocks noGrp="1"/>
          </p:cNvSpPr>
          <p:nvPr>
            <p:ph idx="1"/>
          </p:nvPr>
        </p:nvSpPr>
        <p:spPr/>
        <p:txBody>
          <a:bodyPr>
            <a:normAutofit/>
          </a:bodyPr>
          <a:lstStyle/>
          <a:p>
            <a:r>
              <a:rPr lang="tr-TR" dirty="0" smtClean="0"/>
              <a:t>Etnograflar araştırmalarında birbirinden farklı toplumları karşılaştırarak incelemeye çalışırlar. </a:t>
            </a:r>
          </a:p>
          <a:p>
            <a:r>
              <a:rPr lang="tr-TR" dirty="0" smtClean="0"/>
              <a:t>Fakat </a:t>
            </a:r>
            <a:r>
              <a:rPr lang="tr-TR" dirty="0" err="1" smtClean="0"/>
              <a:t>Elwert</a:t>
            </a:r>
            <a:r>
              <a:rPr lang="tr-TR" dirty="0" smtClean="0"/>
              <a:t> (1994), böyle bir yaklaşımın sorun yarattığım söylüyor.</a:t>
            </a:r>
          </a:p>
          <a:p>
            <a:r>
              <a:rPr lang="tr-TR" dirty="0" smtClean="0"/>
              <a:t> Buna gerekçe olarak da, araştırmalarda karşılaştırılan unsurların yaşlılar olmasını gösteriyor. </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134</a:t>
            </a:fld>
            <a:endParaRPr lang="tr-T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135</a:t>
            </a:fld>
            <a:endParaRPr lang="tr-TR"/>
          </a:p>
        </p:txBody>
      </p:sp>
      <p:sp>
        <p:nvSpPr>
          <p:cNvPr id="3" name="2 Dikdörtgen"/>
          <p:cNvSpPr/>
          <p:nvPr/>
        </p:nvSpPr>
        <p:spPr>
          <a:xfrm>
            <a:off x="179512" y="404664"/>
            <a:ext cx="8712968" cy="4721292"/>
          </a:xfrm>
          <a:prstGeom prst="rect">
            <a:avLst/>
          </a:prstGeom>
        </p:spPr>
        <p:txBody>
          <a:bodyPr wrap="square">
            <a:spAutoFit/>
          </a:bodyPr>
          <a:lstStyle/>
          <a:p>
            <a:pPr marL="342900" indent="-342900">
              <a:spcBef>
                <a:spcPct val="20000"/>
              </a:spcBef>
              <a:buFont typeface="Arial" pitchFamily="34" charset="0"/>
              <a:buChar char="•"/>
            </a:pPr>
            <a:r>
              <a:rPr lang="tr-TR" sz="3200" dirty="0" smtClean="0"/>
              <a:t>Fakat bir etnografın anladığı biçimde yaşlı kavramı ile farklı kültürlerdeki yaşlı kavramları arasında çok büyük farklılıklar bulunmaktadır. </a:t>
            </a:r>
          </a:p>
          <a:p>
            <a:pPr marL="342900" indent="-342900">
              <a:spcBef>
                <a:spcPct val="20000"/>
              </a:spcBef>
              <a:buFont typeface="Arial" pitchFamily="34" charset="0"/>
              <a:buChar char="•"/>
            </a:pPr>
            <a:r>
              <a:rPr lang="tr-TR" sz="3200" dirty="0" smtClean="0"/>
              <a:t>Etnograf, kendi dünya görüşüne uygun bir yaşlı tanımından hareket ederek, kültürlerarası bir yaşlılık karşılaştırması yapmaya çalışmaktadır. </a:t>
            </a:r>
          </a:p>
          <a:p>
            <a:pPr marL="342900" indent="-342900">
              <a:spcBef>
                <a:spcPct val="20000"/>
              </a:spcBef>
              <a:buFont typeface="Arial" pitchFamily="34" charset="0"/>
              <a:buChar char="•"/>
            </a:pPr>
            <a:endParaRPr lang="tr-TR" sz="3200" dirty="0"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136</a:t>
            </a:fld>
            <a:endParaRPr lang="tr-TR"/>
          </a:p>
        </p:txBody>
      </p:sp>
      <p:sp>
        <p:nvSpPr>
          <p:cNvPr id="3" name="2 Dikdörtgen"/>
          <p:cNvSpPr/>
          <p:nvPr/>
        </p:nvSpPr>
        <p:spPr>
          <a:xfrm>
            <a:off x="251520" y="836712"/>
            <a:ext cx="8640960" cy="2554545"/>
          </a:xfrm>
          <a:prstGeom prst="rect">
            <a:avLst/>
          </a:prstGeom>
        </p:spPr>
        <p:txBody>
          <a:bodyPr wrap="square">
            <a:spAutoFit/>
          </a:bodyPr>
          <a:lstStyle/>
          <a:p>
            <a:pPr marL="342900" indent="-342900">
              <a:spcBef>
                <a:spcPct val="20000"/>
              </a:spcBef>
              <a:buFont typeface="Arial" pitchFamily="34" charset="0"/>
              <a:buChar char="•"/>
            </a:pPr>
            <a:r>
              <a:rPr lang="tr-TR" sz="3200" dirty="0" smtClean="0"/>
              <a:t>Öte yandan incelemeye alınan kültürün, kendisine has yaşlı tanımı da işin içine girince, farklı kültürlerin yaşlılıktan ne anladıklarını karşılaştırmak hem zor hem de sorunlu olmaktadır.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137</a:t>
            </a:fld>
            <a:endParaRPr lang="tr-TR"/>
          </a:p>
        </p:txBody>
      </p:sp>
      <p:sp>
        <p:nvSpPr>
          <p:cNvPr id="3" name="2 Dikdörtgen"/>
          <p:cNvSpPr/>
          <p:nvPr/>
        </p:nvSpPr>
        <p:spPr>
          <a:xfrm>
            <a:off x="323528" y="332657"/>
            <a:ext cx="8640960" cy="5706177"/>
          </a:xfrm>
          <a:prstGeom prst="rect">
            <a:avLst/>
          </a:prstGeom>
        </p:spPr>
        <p:txBody>
          <a:bodyPr wrap="square">
            <a:spAutoFit/>
          </a:bodyPr>
          <a:lstStyle/>
          <a:p>
            <a:pPr marL="342900" indent="-342900">
              <a:spcBef>
                <a:spcPct val="20000"/>
              </a:spcBef>
              <a:buFont typeface="Arial" pitchFamily="34" charset="0"/>
              <a:buChar char="•"/>
            </a:pPr>
            <a:r>
              <a:rPr lang="tr-TR" sz="3200" dirty="0" smtClean="0"/>
              <a:t>Önce </a:t>
            </a:r>
            <a:r>
              <a:rPr lang="tr-TR" sz="3200" dirty="0" smtClean="0"/>
              <a:t>modern </a:t>
            </a:r>
            <a:r>
              <a:rPr lang="tr-TR" sz="3200" dirty="0" smtClean="0"/>
              <a:t>toplumda yaşlı denince akla hangi unsurların geldiğine bakmak yararlı olacaktır.</a:t>
            </a:r>
          </a:p>
          <a:p>
            <a:pPr marL="342900" indent="-342900">
              <a:spcBef>
                <a:spcPct val="20000"/>
              </a:spcBef>
              <a:buFont typeface="Arial" pitchFamily="34" charset="0"/>
              <a:buChar char="•"/>
            </a:pPr>
            <a:r>
              <a:rPr lang="tr-TR" sz="3200" dirty="0" err="1" smtClean="0"/>
              <a:t>Elwert’e</a:t>
            </a:r>
            <a:r>
              <a:rPr lang="tr-TR" sz="3200" dirty="0" smtClean="0"/>
              <a:t> göre (1994.) yaşlılık </a:t>
            </a:r>
            <a:r>
              <a:rPr lang="tr-TR" sz="3200" dirty="0" smtClean="0">
                <a:solidFill>
                  <a:srgbClr val="FF0000"/>
                </a:solidFill>
              </a:rPr>
              <a:t>üç farklı boyuta </a:t>
            </a:r>
            <a:r>
              <a:rPr lang="tr-TR" sz="3200" dirty="0" smtClean="0"/>
              <a:t>sahiptir. Bunlar:</a:t>
            </a:r>
          </a:p>
          <a:p>
            <a:pPr lvl="0">
              <a:buFont typeface="Wingdings" pitchFamily="2" charset="2"/>
              <a:buChar char="Ø"/>
            </a:pPr>
            <a:r>
              <a:rPr lang="tr-TR" sz="3200" dirty="0" smtClean="0"/>
              <a:t>Doğumlar arasındaki göreceli zaman farkı (birinden daha yaşlı olmak). </a:t>
            </a:r>
          </a:p>
          <a:p>
            <a:pPr lvl="0">
              <a:buFont typeface="Wingdings" pitchFamily="2" charset="2"/>
              <a:buChar char="Ø"/>
            </a:pPr>
            <a:r>
              <a:rPr lang="tr-TR" sz="3200" dirty="0" smtClean="0"/>
              <a:t>Mutlak yaş (“n” yaşında olmak).</a:t>
            </a:r>
          </a:p>
          <a:p>
            <a:pPr lvl="0">
              <a:buFont typeface="Wingdings" pitchFamily="2" charset="2"/>
              <a:buChar char="Ø"/>
            </a:pPr>
            <a:r>
              <a:rPr lang="tr-TR" sz="3200" dirty="0" smtClean="0"/>
              <a:t>Sübjektif biyolojik yaş (yaşlı görünmek)</a:t>
            </a:r>
          </a:p>
          <a:p>
            <a:pPr lvl="0"/>
            <a:endParaRPr lang="tr-TR" sz="3200" dirty="0" smtClean="0"/>
          </a:p>
          <a:p>
            <a:pPr marL="342900" indent="-342900">
              <a:spcBef>
                <a:spcPct val="20000"/>
              </a:spcBef>
              <a:buFont typeface="Arial" pitchFamily="34" charset="0"/>
              <a:buChar char="•"/>
            </a:pPr>
            <a:endParaRPr lang="tr-TR" sz="3200" dirty="0"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138</a:t>
            </a:fld>
            <a:endParaRPr lang="tr-TR"/>
          </a:p>
        </p:txBody>
      </p:sp>
      <p:sp>
        <p:nvSpPr>
          <p:cNvPr id="3" name="2 Dikdörtgen"/>
          <p:cNvSpPr/>
          <p:nvPr/>
        </p:nvSpPr>
        <p:spPr>
          <a:xfrm>
            <a:off x="251520" y="764704"/>
            <a:ext cx="8712968" cy="4327338"/>
          </a:xfrm>
          <a:prstGeom prst="rect">
            <a:avLst/>
          </a:prstGeom>
        </p:spPr>
        <p:txBody>
          <a:bodyPr wrap="square">
            <a:spAutoFit/>
          </a:bodyPr>
          <a:lstStyle/>
          <a:p>
            <a:pPr marL="342900" indent="-342900">
              <a:spcBef>
                <a:spcPct val="20000"/>
              </a:spcBef>
              <a:buFont typeface="Arial" pitchFamily="34" charset="0"/>
              <a:buChar char="•"/>
            </a:pPr>
            <a:r>
              <a:rPr lang="tr-TR" sz="3200" dirty="0" smtClean="0"/>
              <a:t>Diğer kültürlerin “yaşlı” denilince aynı temelden hareket </a:t>
            </a:r>
            <a:r>
              <a:rPr lang="tr-TR" sz="3200" dirty="0" smtClean="0"/>
              <a:t>etmesi </a:t>
            </a:r>
            <a:r>
              <a:rPr lang="tr-TR" sz="3200" dirty="0" smtClean="0"/>
              <a:t>beklenemez. </a:t>
            </a:r>
            <a:endParaRPr lang="tr-TR" sz="3200" dirty="0" smtClean="0"/>
          </a:p>
          <a:p>
            <a:pPr marL="342900" indent="-342900">
              <a:spcBef>
                <a:spcPct val="20000"/>
              </a:spcBef>
              <a:buFont typeface="Arial" pitchFamily="34" charset="0"/>
              <a:buChar char="•"/>
            </a:pPr>
            <a:r>
              <a:rPr lang="tr-TR" sz="3200" dirty="0" smtClean="0"/>
              <a:t>Kavram </a:t>
            </a:r>
            <a:r>
              <a:rPr lang="tr-TR" sz="3200" dirty="0" smtClean="0"/>
              <a:t>olarak ele alınınca, yaşlılığın </a:t>
            </a:r>
            <a:r>
              <a:rPr lang="tr-TR" sz="3200" dirty="0" smtClean="0"/>
              <a:t>toplumsal </a:t>
            </a:r>
            <a:r>
              <a:rPr lang="tr-TR" sz="3200" dirty="0" smtClean="0"/>
              <a:t>bir tanım olduğu ve toplumsal kültürün bir parçası olarak tanımlandığı hemen görülebilir.</a:t>
            </a:r>
          </a:p>
          <a:p>
            <a:pPr marL="342900" indent="-342900">
              <a:spcBef>
                <a:spcPct val="20000"/>
              </a:spcBef>
              <a:buFont typeface="Arial" pitchFamily="34" charset="0"/>
              <a:buChar char="•"/>
            </a:pPr>
            <a:endParaRPr lang="tr-TR" sz="3200" dirty="0" smtClean="0"/>
          </a:p>
          <a:p>
            <a:pPr marL="342900" indent="-342900">
              <a:spcBef>
                <a:spcPct val="20000"/>
              </a:spcBef>
              <a:buFont typeface="Arial" pitchFamily="34" charset="0"/>
              <a:buChar char="•"/>
            </a:pPr>
            <a:endParaRPr lang="tr-TR" sz="3200" dirty="0"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139</a:t>
            </a:fld>
            <a:endParaRPr lang="tr-TR"/>
          </a:p>
        </p:txBody>
      </p:sp>
      <p:sp>
        <p:nvSpPr>
          <p:cNvPr id="3" name="2 Dikdörtgen"/>
          <p:cNvSpPr/>
          <p:nvPr/>
        </p:nvSpPr>
        <p:spPr>
          <a:xfrm>
            <a:off x="395536" y="692696"/>
            <a:ext cx="8496944" cy="4327338"/>
          </a:xfrm>
          <a:prstGeom prst="rect">
            <a:avLst/>
          </a:prstGeom>
        </p:spPr>
        <p:txBody>
          <a:bodyPr wrap="square">
            <a:spAutoFit/>
          </a:bodyPr>
          <a:lstStyle/>
          <a:p>
            <a:pPr marL="342900" indent="-342900">
              <a:spcBef>
                <a:spcPct val="20000"/>
              </a:spcBef>
              <a:buFont typeface="Arial" pitchFamily="34" charset="0"/>
              <a:buChar char="•"/>
            </a:pPr>
            <a:r>
              <a:rPr lang="tr-TR" sz="3200" dirty="0" smtClean="0"/>
              <a:t>Örneğin Afrika’da yaşayan </a:t>
            </a:r>
            <a:r>
              <a:rPr lang="tr-TR" sz="3200" dirty="0" err="1" smtClean="0"/>
              <a:t>Tuareg’lerde</a:t>
            </a:r>
            <a:r>
              <a:rPr lang="tr-TR" sz="3200" dirty="0" smtClean="0"/>
              <a:t> yaş, yıl olarak sayılmaz. </a:t>
            </a:r>
          </a:p>
          <a:p>
            <a:pPr marL="342900" indent="-342900">
              <a:spcBef>
                <a:spcPct val="20000"/>
              </a:spcBef>
              <a:buFont typeface="Arial" pitchFamily="34" charset="0"/>
              <a:buChar char="•"/>
            </a:pPr>
            <a:r>
              <a:rPr lang="tr-TR" sz="3200" dirty="0" smtClean="0"/>
              <a:t>Bu kültürde önemli olan yaş değil, fiziksel olgunluktur. </a:t>
            </a:r>
          </a:p>
          <a:p>
            <a:pPr marL="342900" indent="-342900">
              <a:spcBef>
                <a:spcPct val="20000"/>
              </a:spcBef>
              <a:buFont typeface="Arial" pitchFamily="34" charset="0"/>
              <a:buChar char="•"/>
            </a:pPr>
            <a:r>
              <a:rPr lang="tr-TR" sz="3200" dirty="0" smtClean="0"/>
              <a:t>Bedensel yönden gücünü yitirmiş olanlar bir </a:t>
            </a:r>
            <a:r>
              <a:rPr lang="tr-TR" sz="3200" dirty="0" err="1" smtClean="0"/>
              <a:t>Tuareg</a:t>
            </a:r>
            <a:r>
              <a:rPr lang="tr-TR" sz="3200" dirty="0" smtClean="0"/>
              <a:t> için yaşlı kişidir. </a:t>
            </a:r>
          </a:p>
          <a:p>
            <a:pPr marL="342900" indent="-342900">
              <a:spcBef>
                <a:spcPct val="20000"/>
              </a:spcBef>
              <a:buFont typeface="Arial" pitchFamily="34" charset="0"/>
              <a:buChar char="•"/>
            </a:pPr>
            <a:r>
              <a:rPr lang="tr-TR" sz="3200" dirty="0" smtClean="0"/>
              <a:t>Yaşlılıkla iktidar gücü arasında bir bağlantı kurulmaz.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
        <p:nvSpPr>
          <p:cNvPr id="3" name="2 Dikdörtgen"/>
          <p:cNvSpPr/>
          <p:nvPr/>
        </p:nvSpPr>
        <p:spPr>
          <a:xfrm>
            <a:off x="251520" y="476672"/>
            <a:ext cx="8640960" cy="629710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Hiçbir zaman kullanamayacağı, işine yaramayacak tecrübelerden neden büyük bir fayda umut edebilirdi? </a:t>
            </a:r>
          </a:p>
          <a:p>
            <a:pPr marL="274320" indent="-274320">
              <a:spcBef>
                <a:spcPct val="20000"/>
              </a:spcBef>
              <a:buClr>
                <a:schemeClr val="accent3"/>
              </a:buClr>
              <a:buSzPct val="95000"/>
              <a:buFont typeface="Wingdings 2"/>
              <a:buChar char=""/>
            </a:pPr>
            <a:r>
              <a:rPr lang="tr-TR" sz="3200" dirty="0" smtClean="0"/>
              <a:t>Bu gibi sorulara mantıklı bir yanıt vermek mümkün olamıyordu.</a:t>
            </a:r>
          </a:p>
          <a:p>
            <a:pPr marL="274320" indent="-274320">
              <a:spcBef>
                <a:spcPct val="20000"/>
              </a:spcBef>
              <a:buClr>
                <a:schemeClr val="accent3"/>
              </a:buClr>
              <a:buSzPct val="95000"/>
              <a:buFont typeface="Wingdings 2"/>
              <a:buChar char=""/>
            </a:pPr>
            <a:r>
              <a:rPr lang="tr-TR" sz="3200" dirty="0" smtClean="0"/>
              <a:t>İşin mantıklı asıl yönü, yaşam beklentisi düşük olan bir kişinin, bu süreyi kendi hoşlanacağı biçimde geçirmeye çalışması ve kendi yaşam tecrübesini kendisi yapmaya çalışmasıydı.</a:t>
            </a:r>
          </a:p>
          <a:p>
            <a:pPr marL="274320" indent="-274320">
              <a:spcBef>
                <a:spcPct val="20000"/>
              </a:spcBef>
              <a:buClr>
                <a:schemeClr val="accent3"/>
              </a:buClr>
              <a:buSzPct val="95000"/>
              <a:buFont typeface="Wingdings 2"/>
              <a:buChar char=""/>
            </a:pPr>
            <a:r>
              <a:rPr lang="tr-TR" sz="3200" dirty="0" smtClean="0"/>
              <a:t> Ve zaten öyle de olmuştur</a:t>
            </a:r>
            <a:r>
              <a:rPr lang="tr-TR" sz="3200" dirty="0" smtClean="0">
                <a:sym typeface="Wingdings" pitchFamily="2" charset="2"/>
              </a:rPr>
              <a:t>)</a:t>
            </a:r>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140</a:t>
            </a:fld>
            <a:endParaRPr lang="tr-TR"/>
          </a:p>
        </p:txBody>
      </p:sp>
      <p:sp>
        <p:nvSpPr>
          <p:cNvPr id="3" name="2 Dikdörtgen"/>
          <p:cNvSpPr/>
          <p:nvPr/>
        </p:nvSpPr>
        <p:spPr>
          <a:xfrm>
            <a:off x="251520" y="692696"/>
            <a:ext cx="8640960" cy="5312223"/>
          </a:xfrm>
          <a:prstGeom prst="rect">
            <a:avLst/>
          </a:prstGeom>
        </p:spPr>
        <p:txBody>
          <a:bodyPr wrap="square">
            <a:spAutoFit/>
          </a:bodyPr>
          <a:lstStyle/>
          <a:p>
            <a:pPr marL="342900" indent="-342900">
              <a:spcBef>
                <a:spcPct val="20000"/>
              </a:spcBef>
              <a:buFont typeface="Arial" pitchFamily="34" charset="0"/>
              <a:buChar char="•"/>
            </a:pPr>
            <a:r>
              <a:rPr lang="tr-TR" sz="3200" dirty="0" smtClean="0"/>
              <a:t>Batı Afrika’da yaşayan </a:t>
            </a:r>
            <a:r>
              <a:rPr lang="tr-TR" sz="3200" dirty="0" err="1" smtClean="0"/>
              <a:t>Ayizo’larda</a:t>
            </a:r>
            <a:r>
              <a:rPr lang="tr-TR" sz="3200" dirty="0" smtClean="0"/>
              <a:t> ise durum bambaşkadır. </a:t>
            </a:r>
          </a:p>
          <a:p>
            <a:pPr marL="342900" indent="-342900">
              <a:spcBef>
                <a:spcPct val="20000"/>
              </a:spcBef>
              <a:buFont typeface="Arial" pitchFamily="34" charset="0"/>
              <a:buChar char="•"/>
            </a:pPr>
            <a:r>
              <a:rPr lang="tr-TR" sz="3200" dirty="0" smtClean="0"/>
              <a:t>Yaşlılık ve iktidar gücü birbirlerine denk iki </a:t>
            </a:r>
            <a:r>
              <a:rPr lang="tr-TR" sz="3200" dirty="0" smtClean="0"/>
              <a:t>kavramdır.</a:t>
            </a:r>
            <a:endParaRPr lang="tr-TR" sz="3200" dirty="0" smtClean="0"/>
          </a:p>
          <a:p>
            <a:pPr marL="342900" indent="-342900">
              <a:spcBef>
                <a:spcPct val="20000"/>
              </a:spcBef>
              <a:buFont typeface="Arial" pitchFamily="34" charset="0"/>
              <a:buChar char="•"/>
            </a:pPr>
            <a:r>
              <a:rPr lang="tr-TR" sz="3200" dirty="0" err="1" smtClean="0"/>
              <a:t>Ayizo’larda</a:t>
            </a:r>
            <a:r>
              <a:rPr lang="tr-TR" sz="3200" dirty="0" smtClean="0"/>
              <a:t> doğum zinciri içinde ve hala hayatta olan en </a:t>
            </a:r>
            <a:r>
              <a:rPr lang="tr-TR" sz="3200" dirty="0" smtClean="0"/>
              <a:t>yaşlı </a:t>
            </a:r>
            <a:r>
              <a:rPr lang="tr-TR" sz="3200" dirty="0" smtClean="0"/>
              <a:t>kişi en fazla söz hakkına sahip olan kişidir. Bu toplumda </a:t>
            </a:r>
            <a:r>
              <a:rPr lang="tr-TR" sz="3200" dirty="0" smtClean="0"/>
              <a:t>yaşlılık</a:t>
            </a:r>
            <a:r>
              <a:rPr lang="tr-TR" sz="3200" dirty="0" smtClean="0"/>
              <a:t>, erkeklerde 35-40 yaşları arasında </a:t>
            </a:r>
            <a:r>
              <a:rPr lang="tr-TR" sz="3200" dirty="0" smtClean="0"/>
              <a:t>başlamakta, </a:t>
            </a:r>
            <a:r>
              <a:rPr lang="tr-TR" sz="3200" dirty="0" smtClean="0"/>
              <a:t>bugün ise 30 yaşa kadar inmiş </a:t>
            </a:r>
            <a:r>
              <a:rPr lang="tr-TR" sz="3200" dirty="0" smtClean="0"/>
              <a:t>bulunmaktadır. </a:t>
            </a:r>
            <a:endParaRPr lang="tr-TR" sz="3200" dirty="0" smtClean="0"/>
          </a:p>
          <a:p>
            <a:pPr marL="342900" indent="-342900">
              <a:spcBef>
                <a:spcPct val="20000"/>
              </a:spcBef>
              <a:buFont typeface="Arial" pitchFamily="34" charset="0"/>
              <a:buChar char="•"/>
            </a:pPr>
            <a:endParaRPr lang="tr-TR" sz="3200" dirty="0"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141</a:t>
            </a:fld>
            <a:endParaRPr lang="tr-TR"/>
          </a:p>
        </p:txBody>
      </p:sp>
      <p:sp>
        <p:nvSpPr>
          <p:cNvPr id="3" name="2 Dikdörtgen"/>
          <p:cNvSpPr/>
          <p:nvPr/>
        </p:nvSpPr>
        <p:spPr>
          <a:xfrm>
            <a:off x="251520" y="692696"/>
            <a:ext cx="8568952" cy="4327338"/>
          </a:xfrm>
          <a:prstGeom prst="rect">
            <a:avLst/>
          </a:prstGeom>
        </p:spPr>
        <p:txBody>
          <a:bodyPr wrap="square">
            <a:spAutoFit/>
          </a:bodyPr>
          <a:lstStyle/>
          <a:p>
            <a:pPr marL="342900" indent="-342900">
              <a:spcBef>
                <a:spcPct val="20000"/>
              </a:spcBef>
              <a:buFont typeface="Arial" pitchFamily="34" charset="0"/>
              <a:buChar char="•"/>
            </a:pPr>
            <a:r>
              <a:rPr lang="tr-TR" sz="3200" dirty="0" smtClean="0"/>
              <a:t>Kadınlarda yaşlılık, evlilikle birlikte ortalama 20 yaşlarında başlamaktaydı. </a:t>
            </a:r>
          </a:p>
          <a:p>
            <a:pPr marL="342900" indent="-342900">
              <a:spcBef>
                <a:spcPct val="20000"/>
              </a:spcBef>
              <a:buFont typeface="Arial" pitchFamily="34" charset="0"/>
              <a:buChar char="•"/>
            </a:pPr>
            <a:r>
              <a:rPr lang="tr-TR" sz="3200" dirty="0" smtClean="0"/>
              <a:t>Bugün artık 18 civarında başlamaktadır. </a:t>
            </a:r>
          </a:p>
          <a:p>
            <a:pPr marL="342900" indent="-342900">
              <a:spcBef>
                <a:spcPct val="20000"/>
              </a:spcBef>
              <a:buFont typeface="Arial" pitchFamily="34" charset="0"/>
              <a:buChar char="•"/>
            </a:pPr>
            <a:r>
              <a:rPr lang="tr-TR" sz="3200" dirty="0" smtClean="0"/>
              <a:t>Japonya’nın endüstrileşmesinden önceki dönemlerde, buna benzer bir yaşlılık tanımına rastlanmaktadır. </a:t>
            </a:r>
          </a:p>
          <a:p>
            <a:pPr marL="342900" indent="-342900">
              <a:spcBef>
                <a:spcPct val="20000"/>
              </a:spcBef>
              <a:buFont typeface="Arial" pitchFamily="34" charset="0"/>
              <a:buChar char="•"/>
            </a:pPr>
            <a:r>
              <a:rPr lang="tr-TR" sz="3200" dirty="0" smtClean="0"/>
              <a:t>O zamanlar Japonya’da 40 yaşından itibaren her insan yaşlı </a:t>
            </a:r>
            <a:r>
              <a:rPr lang="tr-TR" sz="3200" dirty="0" smtClean="0"/>
              <a:t>olarak </a:t>
            </a:r>
            <a:r>
              <a:rPr lang="tr-TR" sz="3200" dirty="0" smtClean="0"/>
              <a:t>kabul </a:t>
            </a:r>
            <a:r>
              <a:rPr lang="tr-TR" sz="3200" dirty="0" smtClean="0"/>
              <a:t>edilmekteydi. </a:t>
            </a:r>
            <a:endParaRPr lang="tr-TR" sz="3200" dirty="0"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142</a:t>
            </a:fld>
            <a:endParaRPr lang="tr-TR"/>
          </a:p>
        </p:txBody>
      </p:sp>
      <p:sp>
        <p:nvSpPr>
          <p:cNvPr id="3" name="2 Dikdörtgen"/>
          <p:cNvSpPr/>
          <p:nvPr/>
        </p:nvSpPr>
        <p:spPr>
          <a:xfrm>
            <a:off x="251520" y="620688"/>
            <a:ext cx="8640960" cy="2653034"/>
          </a:xfrm>
          <a:prstGeom prst="rect">
            <a:avLst/>
          </a:prstGeom>
        </p:spPr>
        <p:txBody>
          <a:bodyPr wrap="square">
            <a:spAutoFit/>
          </a:bodyPr>
          <a:lstStyle/>
          <a:p>
            <a:pPr marL="342900" indent="-342900">
              <a:spcBef>
                <a:spcPct val="20000"/>
              </a:spcBef>
              <a:buFont typeface="Arial" pitchFamily="34" charset="0"/>
              <a:buChar char="•"/>
            </a:pPr>
            <a:r>
              <a:rPr lang="tr-TR" sz="3200" dirty="0" smtClean="0"/>
              <a:t>Yaşlı kavramının, örneğin </a:t>
            </a:r>
            <a:r>
              <a:rPr lang="tr-TR" sz="3200" dirty="0" err="1" smtClean="0"/>
              <a:t>Ayizo’lar</a:t>
            </a:r>
            <a:r>
              <a:rPr lang="tr-TR" sz="3200" dirty="0" smtClean="0"/>
              <a:t> açısından incelenmesi sonucunda, ortaya dört farklı anlam çıkmaktadır. </a:t>
            </a:r>
          </a:p>
          <a:p>
            <a:pPr marL="342900" indent="-342900">
              <a:spcBef>
                <a:spcPct val="20000"/>
              </a:spcBef>
              <a:buFont typeface="Arial" pitchFamily="34" charset="0"/>
              <a:buChar char="•"/>
            </a:pPr>
            <a:r>
              <a:rPr lang="tr-TR" sz="3200" dirty="0" smtClean="0"/>
              <a:t>Bu toplum, yaşlı kavramıyla neyi ifade etmeye çalıştığını çok iyi bilmek zorundadır.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143</a:t>
            </a:fld>
            <a:endParaRPr lang="tr-TR"/>
          </a:p>
        </p:txBody>
      </p:sp>
      <p:sp>
        <p:nvSpPr>
          <p:cNvPr id="3" name="2 Dikdörtgen"/>
          <p:cNvSpPr/>
          <p:nvPr/>
        </p:nvSpPr>
        <p:spPr>
          <a:xfrm>
            <a:off x="251520" y="620689"/>
            <a:ext cx="8496944" cy="4228850"/>
          </a:xfrm>
          <a:prstGeom prst="rect">
            <a:avLst/>
          </a:prstGeom>
        </p:spPr>
        <p:txBody>
          <a:bodyPr wrap="square">
            <a:spAutoFit/>
          </a:bodyPr>
          <a:lstStyle/>
          <a:p>
            <a:pPr marL="342900" indent="-342900">
              <a:spcBef>
                <a:spcPct val="20000"/>
              </a:spcBef>
              <a:buFont typeface="Arial" pitchFamily="34" charset="0"/>
              <a:buChar char="•"/>
            </a:pPr>
            <a:r>
              <a:rPr lang="tr-TR" sz="3200" b="1" dirty="0" smtClean="0"/>
              <a:t>İlk anlamı</a:t>
            </a:r>
            <a:r>
              <a:rPr lang="tr-TR" sz="3200" dirty="0" smtClean="0"/>
              <a:t> ile yaşlı, bir başkasından “daha yaşlı” anlamında kullanılır. </a:t>
            </a:r>
          </a:p>
          <a:p>
            <a:pPr marL="342900" indent="-342900">
              <a:spcBef>
                <a:spcPct val="20000"/>
              </a:spcBef>
              <a:buFont typeface="Arial" pitchFamily="34" charset="0"/>
              <a:buChar char="•"/>
            </a:pPr>
            <a:r>
              <a:rPr lang="tr-TR" sz="3200" dirty="0" smtClean="0"/>
              <a:t>Örneğin küçük bir çocuk, kendisinden daha genç olan diğer çocuklardan daha yaşlıdır ve bu yüzden daha fazla otoriteye sahiptir. </a:t>
            </a:r>
          </a:p>
          <a:p>
            <a:pPr marL="342900" indent="-342900">
              <a:spcBef>
                <a:spcPct val="20000"/>
              </a:spcBef>
              <a:buFont typeface="Arial" pitchFamily="34" charset="0"/>
              <a:buChar char="•"/>
            </a:pPr>
            <a:r>
              <a:rPr lang="tr-TR" sz="3200" dirty="0" smtClean="0"/>
              <a:t>Aslında buna benzer bir yaşlı tanımını - ağabey-kardeş ilişkisinde olduğu gibi- kendi kültürümüzden de bilmekteyiz.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144</a:t>
            </a:fld>
            <a:endParaRPr lang="tr-TR"/>
          </a:p>
        </p:txBody>
      </p:sp>
      <p:sp>
        <p:nvSpPr>
          <p:cNvPr id="3" name="2 Dikdörtgen"/>
          <p:cNvSpPr/>
          <p:nvPr/>
        </p:nvSpPr>
        <p:spPr>
          <a:xfrm>
            <a:off x="179512" y="548678"/>
            <a:ext cx="8784976" cy="3243965"/>
          </a:xfrm>
          <a:prstGeom prst="rect">
            <a:avLst/>
          </a:prstGeom>
        </p:spPr>
        <p:txBody>
          <a:bodyPr wrap="square">
            <a:spAutoFit/>
          </a:bodyPr>
          <a:lstStyle/>
          <a:p>
            <a:pPr marL="342900" indent="-342900">
              <a:spcBef>
                <a:spcPct val="20000"/>
              </a:spcBef>
              <a:buFont typeface="Arial" pitchFamily="34" charset="0"/>
              <a:buChar char="•"/>
            </a:pPr>
            <a:r>
              <a:rPr lang="tr-TR" sz="3200" dirty="0" smtClean="0"/>
              <a:t>Ağabey, daha yaşlı olduğu için, aile içinde kardeşinden daha fazla söz hakkına sahiptir</a:t>
            </a:r>
          </a:p>
          <a:p>
            <a:pPr marL="342900" indent="-342900">
              <a:spcBef>
                <a:spcPct val="20000"/>
              </a:spcBef>
              <a:buFont typeface="Arial" pitchFamily="34" charset="0"/>
              <a:buChar char="•"/>
            </a:pPr>
            <a:r>
              <a:rPr lang="tr-TR" sz="3200" dirty="0" smtClean="0"/>
              <a:t> Kardeş de onun bu otoritesini (genellikle) kabul eder. </a:t>
            </a:r>
          </a:p>
          <a:p>
            <a:pPr marL="342900" indent="-342900">
              <a:spcBef>
                <a:spcPct val="20000"/>
              </a:spcBef>
              <a:buFont typeface="Arial" pitchFamily="34" charset="0"/>
              <a:buChar char="•"/>
            </a:pPr>
            <a:r>
              <a:rPr lang="tr-TR" sz="3200" b="1" dirty="0" smtClean="0"/>
              <a:t>İkinci anlamıyla </a:t>
            </a:r>
            <a:r>
              <a:rPr lang="tr-TR" sz="3200" dirty="0" smtClean="0"/>
              <a:t>yaşlılık, “yetişkinlik” demektir.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145</a:t>
            </a:fld>
            <a:endParaRPr lang="tr-TR"/>
          </a:p>
        </p:txBody>
      </p:sp>
      <p:sp>
        <p:nvSpPr>
          <p:cNvPr id="3" name="2 Dikdörtgen"/>
          <p:cNvSpPr/>
          <p:nvPr/>
        </p:nvSpPr>
        <p:spPr>
          <a:xfrm>
            <a:off x="179512" y="764704"/>
            <a:ext cx="8712968" cy="3145476"/>
          </a:xfrm>
          <a:prstGeom prst="rect">
            <a:avLst/>
          </a:prstGeom>
        </p:spPr>
        <p:txBody>
          <a:bodyPr wrap="square">
            <a:spAutoFit/>
          </a:bodyPr>
          <a:lstStyle/>
          <a:p>
            <a:pPr marL="342900" indent="-342900">
              <a:spcBef>
                <a:spcPct val="20000"/>
              </a:spcBef>
              <a:buFont typeface="Arial" pitchFamily="34" charset="0"/>
              <a:buChar char="•"/>
            </a:pPr>
            <a:r>
              <a:rPr lang="tr-TR" sz="3200" b="1" dirty="0" smtClean="0"/>
              <a:t>Örneğin </a:t>
            </a:r>
            <a:r>
              <a:rPr lang="tr-TR" sz="3200" b="1" dirty="0" err="1" smtClean="0"/>
              <a:t>Ayizo’larda</a:t>
            </a:r>
            <a:r>
              <a:rPr lang="tr-TR" sz="3200" b="1" dirty="0" smtClean="0"/>
              <a:t>, evli olan herkes yetişkindir ve bu yüzden yaşlı olarak tanımlanır. </a:t>
            </a:r>
          </a:p>
          <a:p>
            <a:pPr marL="342900" indent="-342900">
              <a:spcBef>
                <a:spcPct val="20000"/>
              </a:spcBef>
              <a:buFont typeface="Arial" pitchFamily="34" charset="0"/>
              <a:buChar char="•"/>
            </a:pPr>
            <a:r>
              <a:rPr lang="tr-TR" sz="3200" dirty="0" smtClean="0"/>
              <a:t>Yetişkinliğinden ötürü yaşlı olarak tanımlanan şahsın, yetişkinlik mertebesine erişmemiş olan bir yaşıtından daha fazla otoritesi bulunur.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146</a:t>
            </a:fld>
            <a:endParaRPr lang="tr-TR"/>
          </a:p>
        </p:txBody>
      </p:sp>
      <p:sp>
        <p:nvSpPr>
          <p:cNvPr id="3" name="2 Dikdörtgen"/>
          <p:cNvSpPr/>
          <p:nvPr/>
        </p:nvSpPr>
        <p:spPr>
          <a:xfrm>
            <a:off x="179512" y="836712"/>
            <a:ext cx="8784976" cy="5312223"/>
          </a:xfrm>
          <a:prstGeom prst="rect">
            <a:avLst/>
          </a:prstGeom>
        </p:spPr>
        <p:txBody>
          <a:bodyPr wrap="square">
            <a:spAutoFit/>
          </a:bodyPr>
          <a:lstStyle/>
          <a:p>
            <a:pPr marL="342900" indent="-342900">
              <a:spcBef>
                <a:spcPct val="20000"/>
              </a:spcBef>
              <a:buFont typeface="Arial" pitchFamily="34" charset="0"/>
              <a:buChar char="•"/>
            </a:pPr>
            <a:r>
              <a:rPr lang="tr-TR" sz="3200" dirty="0" smtClean="0"/>
              <a:t>Bekarlar ise ancak güçten kuvvetten düşünce “yaşlı” statüsüne erişirler. </a:t>
            </a:r>
          </a:p>
          <a:p>
            <a:pPr marL="342900" indent="-342900">
              <a:spcBef>
                <a:spcPct val="20000"/>
              </a:spcBef>
              <a:buFont typeface="Arial" pitchFamily="34" charset="0"/>
              <a:buChar char="•"/>
            </a:pPr>
            <a:r>
              <a:rPr lang="tr-TR" sz="3200" b="1" dirty="0" smtClean="0"/>
              <a:t>Diğer bir yaşlı tanımı </a:t>
            </a:r>
            <a:r>
              <a:rPr lang="tr-TR" sz="3200" dirty="0" smtClean="0"/>
              <a:t>ise, diğer insanlar üzerinde otorite kurma yetkisi veren bir konuma sahip olunabildiği hallerde ortaya çıkar. </a:t>
            </a:r>
          </a:p>
          <a:p>
            <a:pPr marL="342900" indent="-342900">
              <a:spcBef>
                <a:spcPct val="20000"/>
              </a:spcBef>
              <a:buFont typeface="Arial" pitchFamily="34" charset="0"/>
              <a:buChar char="•"/>
            </a:pPr>
            <a:r>
              <a:rPr lang="tr-TR" sz="3200" dirty="0" smtClean="0"/>
              <a:t>Böyle bir konuma ulaşan herkes, kronolojik yaşı ne olursa olsun, yaşlı kategorisine dahil edilir.</a:t>
            </a:r>
          </a:p>
          <a:p>
            <a:pPr marL="342900" indent="-342900">
              <a:spcBef>
                <a:spcPct val="20000"/>
              </a:spcBef>
              <a:buFont typeface="Arial" pitchFamily="34" charset="0"/>
              <a:buChar char="•"/>
            </a:pPr>
            <a:r>
              <a:rPr lang="tr-TR" sz="3200" dirty="0" smtClean="0"/>
              <a:t>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147</a:t>
            </a:fld>
            <a:endParaRPr lang="tr-TR"/>
          </a:p>
        </p:txBody>
      </p:sp>
      <p:sp>
        <p:nvSpPr>
          <p:cNvPr id="3" name="2 Dikdörtgen"/>
          <p:cNvSpPr/>
          <p:nvPr/>
        </p:nvSpPr>
        <p:spPr>
          <a:xfrm>
            <a:off x="179512" y="620689"/>
            <a:ext cx="8640960" cy="4228850"/>
          </a:xfrm>
          <a:prstGeom prst="rect">
            <a:avLst/>
          </a:prstGeom>
        </p:spPr>
        <p:txBody>
          <a:bodyPr wrap="square">
            <a:spAutoFit/>
          </a:bodyPr>
          <a:lstStyle/>
          <a:p>
            <a:pPr marL="342900" indent="-342900">
              <a:spcBef>
                <a:spcPct val="20000"/>
              </a:spcBef>
              <a:buFont typeface="Arial" pitchFamily="34" charset="0"/>
              <a:buChar char="•"/>
            </a:pPr>
            <a:r>
              <a:rPr lang="tr-TR" sz="3200" dirty="0" smtClean="0"/>
              <a:t>Siyasi birimlerin en önemlisi olarak “akrabalık ilişkisi” kabul edilir.,</a:t>
            </a:r>
          </a:p>
          <a:p>
            <a:pPr marL="342900" indent="-342900">
              <a:spcBef>
                <a:spcPct val="20000"/>
              </a:spcBef>
              <a:buFont typeface="Arial" pitchFamily="34" charset="0"/>
              <a:buChar char="•"/>
            </a:pPr>
            <a:r>
              <a:rPr lang="tr-TR" sz="3200" dirty="0" smtClean="0"/>
              <a:t> Akrabalık zincirinde, kadın veya erkek, kim “yönetici” pozisyonunda bulunuyorsa, yaşlı olarak tanımlanır. </a:t>
            </a:r>
          </a:p>
          <a:p>
            <a:pPr marL="342900" indent="-342900">
              <a:spcBef>
                <a:spcPct val="20000"/>
              </a:spcBef>
              <a:buFont typeface="Arial" pitchFamily="34" charset="0"/>
              <a:buChar char="•"/>
            </a:pPr>
            <a:r>
              <a:rPr lang="tr-TR" sz="3200" dirty="0" smtClean="0"/>
              <a:t>Akrabalar arasında hayatta olan en yaşlı kadın veya erkek, kendi cinsi arasında en fazla yetkiye ve iktidar gücüne sahip olan şahıstır.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368152"/>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Yaşlıların Eksiklikleri</a:t>
            </a:r>
            <a:br>
              <a:rPr lang="tr-TR" b="1" dirty="0" smtClean="0"/>
            </a:br>
            <a:endParaRPr lang="tr-TR" dirty="0"/>
          </a:p>
        </p:txBody>
      </p:sp>
      <p:sp>
        <p:nvSpPr>
          <p:cNvPr id="3" name="2 İçerik Yer Tutucusu"/>
          <p:cNvSpPr>
            <a:spLocks noGrp="1"/>
          </p:cNvSpPr>
          <p:nvPr>
            <p:ph idx="1"/>
          </p:nvPr>
        </p:nvSpPr>
        <p:spPr/>
        <p:txBody>
          <a:bodyPr>
            <a:normAutofit/>
          </a:bodyPr>
          <a:lstStyle/>
          <a:p>
            <a:r>
              <a:rPr lang="tr-TR" dirty="0" smtClean="0"/>
              <a:t>İnsanı, eksikliklerin üzerinde bir araya geldiği bir varlık olarak da görebiliriz. </a:t>
            </a:r>
          </a:p>
          <a:p>
            <a:r>
              <a:rPr lang="tr-TR" dirty="0" smtClean="0"/>
              <a:t>Doğum ve ölüm, insandaki fiziksel noksanlıkların doruk noktaya ulaştıkları yaşam anlarıdır. </a:t>
            </a:r>
          </a:p>
          <a:p>
            <a:r>
              <a:rPr lang="tr-TR" dirty="0" smtClean="0"/>
              <a:t>Bu iki yaşam noktası arasına bir </a:t>
            </a:r>
            <a:r>
              <a:rPr lang="tr-TR" dirty="0" err="1" smtClean="0"/>
              <a:t>xy</a:t>
            </a:r>
            <a:r>
              <a:rPr lang="tr-TR" dirty="0" smtClean="0"/>
              <a:t>-koordinat sistemi yerleştirilecek olur ve x- koordinatına “noksanlık”, y-koordinatına da “zaman” birimi yerleştirilecek olursa, şematik olarak “noksanlık fonksiyonu” çizilebilir. </a:t>
            </a:r>
          </a:p>
          <a:p>
            <a:r>
              <a:rPr lang="tr-TR" dirty="0" smtClean="0"/>
              <a:t>Matematiksel bir formül ile ifadesi şu şekildedir: fiziksel noksanlık = f (zaman)</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148</a:t>
            </a:fld>
            <a:endParaRPr lang="tr-T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149</a:t>
            </a:fld>
            <a:endParaRPr lang="tr-TR"/>
          </a:p>
        </p:txBody>
      </p:sp>
      <p:sp>
        <p:nvSpPr>
          <p:cNvPr id="3" name="2 Dikdörtgen"/>
          <p:cNvSpPr/>
          <p:nvPr/>
        </p:nvSpPr>
        <p:spPr>
          <a:xfrm>
            <a:off x="251520" y="548680"/>
            <a:ext cx="8712968" cy="432733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Yetişkinlik çağına kadar, fiziksel noksanlık, mümkün olan en asgari miktara iner fakat yaşamın hiçbir döneminde sıfırlanamaz. </a:t>
            </a:r>
          </a:p>
          <a:p>
            <a:pPr marL="274320" indent="-274320">
              <a:spcBef>
                <a:spcPct val="20000"/>
              </a:spcBef>
              <a:buClr>
                <a:schemeClr val="accent3"/>
              </a:buClr>
              <a:buSzPct val="95000"/>
              <a:buFont typeface="Wingdings 2"/>
              <a:buChar char=""/>
            </a:pPr>
            <a:r>
              <a:rPr lang="tr-TR" sz="3200" dirty="0" smtClean="0"/>
              <a:t>İnsanın bünyesi doğumundan ölümüne kadar, devamlı bir yapım ve yıkım içindedir. </a:t>
            </a:r>
          </a:p>
          <a:p>
            <a:pPr marL="274320" indent="-274320">
              <a:spcBef>
                <a:spcPct val="20000"/>
              </a:spcBef>
              <a:buClr>
                <a:schemeClr val="accent3"/>
              </a:buClr>
              <a:buSzPct val="95000"/>
              <a:buFont typeface="Wingdings 2"/>
              <a:buChar char=""/>
            </a:pPr>
            <a:r>
              <a:rPr lang="tr-TR" sz="3200" dirty="0" smtClean="0"/>
              <a:t>Gençlik yıllarında yapım, yıkımdan daha fazla olduğu için, yıkımın farkına varabilmek güçtür. </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
        <p:nvSpPr>
          <p:cNvPr id="3" name="2 Dikdörtgen"/>
          <p:cNvSpPr/>
          <p:nvPr/>
        </p:nvSpPr>
        <p:spPr>
          <a:xfrm>
            <a:off x="251520" y="548680"/>
            <a:ext cx="8712968"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“İdeal” ile “realite” arasındaki farklılık günümüze kadar uzanmıştır. </a:t>
            </a:r>
          </a:p>
          <a:p>
            <a:pPr marL="274320" indent="-274320">
              <a:spcBef>
                <a:spcPct val="20000"/>
              </a:spcBef>
              <a:buClr>
                <a:schemeClr val="accent3"/>
              </a:buClr>
              <a:buSzPct val="95000"/>
              <a:buFont typeface="Wingdings 2"/>
              <a:buChar char=""/>
            </a:pPr>
            <a:r>
              <a:rPr lang="tr-TR" sz="3200" b="1" i="1" dirty="0" smtClean="0"/>
              <a:t>Artık bugün Platon’un veya Seneca’nın söyledikleri ile yaptıklarının farklı şeyler oldukları bilinmekte, bahsettikleri yaşlı insanların kimler oldukları da!</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150</a:t>
            </a:fld>
            <a:endParaRPr lang="tr-TR"/>
          </a:p>
        </p:txBody>
      </p:sp>
      <p:sp>
        <p:nvSpPr>
          <p:cNvPr id="3" name="2 Dikdörtgen"/>
          <p:cNvSpPr/>
          <p:nvPr/>
        </p:nvSpPr>
        <p:spPr>
          <a:xfrm>
            <a:off x="395536" y="548679"/>
            <a:ext cx="8352928" cy="511524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Ama yaş ilerledikçe durum terse döner ve insan, bünyesindeki fiziksel </a:t>
            </a:r>
            <a:r>
              <a:rPr lang="tr-TR" sz="3200" dirty="0" smtClean="0"/>
              <a:t>noksanlıklar </a:t>
            </a:r>
            <a:r>
              <a:rPr lang="tr-TR" sz="3200" dirty="0" smtClean="0"/>
              <a:t>daha rahat </a:t>
            </a:r>
            <a:r>
              <a:rPr lang="tr-TR" sz="3200" dirty="0" smtClean="0"/>
              <a:t>algılanmaya </a:t>
            </a:r>
            <a:r>
              <a:rPr lang="tr-TR" sz="3200" dirty="0" smtClean="0"/>
              <a:t>başlar.</a:t>
            </a:r>
          </a:p>
          <a:p>
            <a:pPr marL="274320" indent="-274320">
              <a:spcBef>
                <a:spcPct val="20000"/>
              </a:spcBef>
              <a:buClr>
                <a:schemeClr val="accent3"/>
              </a:buClr>
              <a:buSzPct val="95000"/>
              <a:buFont typeface="Wingdings 2"/>
              <a:buChar char=""/>
            </a:pPr>
            <a:r>
              <a:rPr lang="tr-TR" sz="3200" dirty="0" smtClean="0"/>
              <a:t>Yaşlanma nedeniyle belirginleşen fiziksel gerilemeleri dengelemek ve neden oldukları sorunları telafi etmek isteyen insan, yaşlılığını güvenceye alabilmenin yollarını aramış ve kültürden kültüre değişen, birbirlerinden çok farklı çözüm yolları geliştirmiştir.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151</a:t>
            </a:fld>
            <a:endParaRPr lang="tr-TR"/>
          </a:p>
        </p:txBody>
      </p:sp>
      <p:sp>
        <p:nvSpPr>
          <p:cNvPr id="3" name="2 Dikdörtgen"/>
          <p:cNvSpPr/>
          <p:nvPr/>
        </p:nvSpPr>
        <p:spPr>
          <a:xfrm>
            <a:off x="179512" y="692696"/>
            <a:ext cx="8712968"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çözümlerin temelleri, yaşlılığın toplum içinde kurumsallaştırılmasına dayanır ve yaşlı insanı, düştüğü boşluktan kurtarmaya, konumunu sağlamlaştırmaya ve yaşlılığını rahat geçirmesini sağlamaya çalışır.</a:t>
            </a:r>
          </a:p>
          <a:p>
            <a:pPr marL="274320" indent="-274320">
              <a:spcBef>
                <a:spcPct val="20000"/>
              </a:spcBef>
              <a:buClr>
                <a:schemeClr val="accent3"/>
              </a:buClr>
              <a:buSzPct val="95000"/>
              <a:buFont typeface="Wingdings 2"/>
              <a:buChar char=""/>
            </a:pPr>
            <a:r>
              <a:rPr lang="tr-TR" sz="3200" dirty="0" smtClean="0"/>
              <a:t>İlkel toplumların maddi değer kavramı modem toplumlarınkinden tamamen farklıdır.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152</a:t>
            </a:fld>
            <a:endParaRPr lang="tr-TR"/>
          </a:p>
        </p:txBody>
      </p:sp>
      <p:sp>
        <p:nvSpPr>
          <p:cNvPr id="3" name="2 Dikdörtgen"/>
          <p:cNvSpPr/>
          <p:nvPr/>
        </p:nvSpPr>
        <p:spPr>
          <a:xfrm>
            <a:off x="251520" y="692696"/>
            <a:ext cx="8712968"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Sosyal yardım hizmetleri, banka hesabı, emeklilik veya hisse senedi gibi kavramlar ilkel toplum bireyi açısından herhangi bir şey ifade etmez.</a:t>
            </a:r>
          </a:p>
          <a:p>
            <a:pPr marL="274320" indent="-274320">
              <a:spcBef>
                <a:spcPct val="20000"/>
              </a:spcBef>
              <a:buClr>
                <a:schemeClr val="accent3"/>
              </a:buClr>
              <a:buSzPct val="95000"/>
              <a:buFont typeface="Wingdings 2"/>
              <a:buChar char=""/>
            </a:pPr>
            <a:r>
              <a:rPr lang="tr-TR" sz="3200" dirty="0" smtClean="0"/>
              <a:t>Doğa ile iç içe yaşayan, doğanın gücünden büyük ölçüde etkilenen ilkel toplumların yasaları, doğanın öngördüğü doğrultudadırlar. </a:t>
            </a:r>
          </a:p>
          <a:p>
            <a:pPr marL="274320" indent="-274320">
              <a:spcBef>
                <a:spcPct val="20000"/>
              </a:spcBef>
              <a:buClr>
                <a:schemeClr val="accent3"/>
              </a:buClr>
              <a:buSzPct val="95000"/>
              <a:buFont typeface="Wingdings 2"/>
              <a:buChar char=""/>
            </a:pPr>
            <a:endParaRPr lang="tr-TR" sz="3200"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153</a:t>
            </a:fld>
            <a:endParaRPr lang="tr-TR"/>
          </a:p>
        </p:txBody>
      </p:sp>
      <p:sp>
        <p:nvSpPr>
          <p:cNvPr id="3" name="2 Dikdörtgen"/>
          <p:cNvSpPr/>
          <p:nvPr/>
        </p:nvSpPr>
        <p:spPr>
          <a:xfrm>
            <a:off x="323528" y="620688"/>
            <a:ext cx="8640960" cy="383489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Doğa yasalarında en önemli faktör canlı türünün devamının </a:t>
            </a:r>
            <a:r>
              <a:rPr lang="tr-TR" sz="3200" dirty="0" smtClean="0"/>
              <a:t>sağlanabilmesidir</a:t>
            </a:r>
            <a:r>
              <a:rPr lang="tr-TR" sz="3200" dirty="0" smtClean="0"/>
              <a:t>. </a:t>
            </a:r>
          </a:p>
          <a:p>
            <a:pPr marL="274320" indent="-274320">
              <a:spcBef>
                <a:spcPct val="20000"/>
              </a:spcBef>
              <a:buClr>
                <a:schemeClr val="accent3"/>
              </a:buClr>
              <a:buSzPct val="95000"/>
              <a:buFont typeface="Wingdings 2"/>
              <a:buChar char=""/>
            </a:pPr>
            <a:r>
              <a:rPr lang="tr-TR" sz="3200" dirty="0" smtClean="0"/>
              <a:t>Önemli olan bireyler değil, toplumun bütünüdür. </a:t>
            </a:r>
          </a:p>
          <a:p>
            <a:pPr marL="274320" indent="-274320">
              <a:spcBef>
                <a:spcPct val="20000"/>
              </a:spcBef>
              <a:buClr>
                <a:schemeClr val="accent3"/>
              </a:buClr>
              <a:buSzPct val="95000"/>
              <a:buFont typeface="Wingdings 2"/>
              <a:buChar char=""/>
            </a:pPr>
            <a:r>
              <a:rPr lang="tr-TR" sz="3200" dirty="0" smtClean="0"/>
              <a:t>Toplumun yaşamını devam ettirebilmesi, üreme ve beslenmeye bağlıdır.</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154</a:t>
            </a:fld>
            <a:endParaRPr lang="tr-TR"/>
          </a:p>
        </p:txBody>
      </p:sp>
      <p:sp>
        <p:nvSpPr>
          <p:cNvPr id="3" name="2 Dikdörtgen"/>
          <p:cNvSpPr/>
          <p:nvPr/>
        </p:nvSpPr>
        <p:spPr>
          <a:xfrm>
            <a:off x="323528" y="764704"/>
            <a:ext cx="8640960" cy="432733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Modern toplumlarda üretimden söz edilince akla ilk gelen sanayi olur. </a:t>
            </a:r>
          </a:p>
          <a:p>
            <a:pPr marL="274320" indent="-274320">
              <a:spcBef>
                <a:spcPct val="20000"/>
              </a:spcBef>
              <a:buClr>
                <a:schemeClr val="accent3"/>
              </a:buClr>
              <a:buSzPct val="95000"/>
              <a:buFont typeface="Wingdings 2"/>
              <a:buChar char=""/>
            </a:pPr>
            <a:r>
              <a:rPr lang="tr-TR" sz="3200" dirty="0" smtClean="0"/>
              <a:t>Üretkenlik ise bireyin ülke sanayisine olan kişisel katkısıdır. </a:t>
            </a:r>
          </a:p>
          <a:p>
            <a:pPr marL="274320" indent="-274320">
              <a:spcBef>
                <a:spcPct val="20000"/>
              </a:spcBef>
              <a:buClr>
                <a:schemeClr val="accent3"/>
              </a:buClr>
              <a:buSzPct val="95000"/>
              <a:buFont typeface="Wingdings 2"/>
              <a:buChar char=""/>
            </a:pPr>
            <a:r>
              <a:rPr lang="tr-TR" sz="3200" dirty="0" smtClean="0"/>
              <a:t>Bu katkısının karşılığı olan gelir (ücret-maaş) ile yaşamını sürdürür. </a:t>
            </a:r>
          </a:p>
          <a:p>
            <a:pPr marL="274320" indent="-274320">
              <a:spcBef>
                <a:spcPct val="20000"/>
              </a:spcBef>
              <a:buClr>
                <a:schemeClr val="accent3"/>
              </a:buClr>
              <a:buSzPct val="95000"/>
              <a:buFont typeface="Wingdings 2"/>
              <a:buChar char=""/>
            </a:pPr>
            <a:r>
              <a:rPr lang="tr-TR" sz="3200" dirty="0" smtClean="0"/>
              <a:t>Ödediği aylık primler ile de yaşlılığını güvence altına almaya çalışır.</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155</a:t>
            </a:fld>
            <a:endParaRPr lang="tr-TR"/>
          </a:p>
        </p:txBody>
      </p:sp>
      <p:sp>
        <p:nvSpPr>
          <p:cNvPr id="3" name="2 Dikdörtgen"/>
          <p:cNvSpPr/>
          <p:nvPr/>
        </p:nvSpPr>
        <p:spPr>
          <a:xfrm>
            <a:off x="323528" y="692697"/>
            <a:ext cx="8640960" cy="432733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İlkel toplumlarda üretim, besin maddesi üretimi ile eş anlamlıdır. </a:t>
            </a:r>
          </a:p>
          <a:p>
            <a:pPr marL="274320" indent="-274320">
              <a:spcBef>
                <a:spcPct val="20000"/>
              </a:spcBef>
              <a:buClr>
                <a:schemeClr val="accent3"/>
              </a:buClr>
              <a:buSzPct val="95000"/>
              <a:buFont typeface="Wingdings 2"/>
              <a:buChar char=""/>
            </a:pPr>
            <a:r>
              <a:rPr lang="tr-TR" sz="3200" dirty="0" smtClean="0"/>
              <a:t>Toprağın işlenmesi, hayvancılık veya avcılık sayesinde, toplumun yaşamasını sağlayacak olan besin maddesi elde edilmeye çalışılır. </a:t>
            </a:r>
          </a:p>
          <a:p>
            <a:pPr marL="274320" indent="-274320">
              <a:spcBef>
                <a:spcPct val="20000"/>
              </a:spcBef>
              <a:buClr>
                <a:schemeClr val="accent3"/>
              </a:buClr>
              <a:buSzPct val="95000"/>
              <a:buFont typeface="Wingdings 2"/>
              <a:buChar char=""/>
            </a:pPr>
            <a:r>
              <a:rPr lang="tr-TR" sz="3200" dirty="0" smtClean="0"/>
              <a:t>Bütün bunlar bedensel zindelik gerektiren uğraşlardır. </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156</a:t>
            </a:fld>
            <a:endParaRPr lang="tr-TR"/>
          </a:p>
        </p:txBody>
      </p:sp>
      <p:sp>
        <p:nvSpPr>
          <p:cNvPr id="3" name="2 Dikdörtgen"/>
          <p:cNvSpPr/>
          <p:nvPr/>
        </p:nvSpPr>
        <p:spPr>
          <a:xfrm>
            <a:off x="251520" y="548681"/>
            <a:ext cx="8640960" cy="324396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Güçlü olmak, atiklik ve dayanıklılık ister. </a:t>
            </a:r>
            <a:endParaRPr lang="tr-TR" sz="3200" dirty="0" smtClean="0"/>
          </a:p>
          <a:p>
            <a:pPr marL="274320" indent="-274320">
              <a:spcBef>
                <a:spcPct val="20000"/>
              </a:spcBef>
              <a:buClr>
                <a:schemeClr val="accent3"/>
              </a:buClr>
              <a:buSzPct val="95000"/>
              <a:buFont typeface="Wingdings 2"/>
              <a:buChar char=""/>
            </a:pPr>
            <a:r>
              <a:rPr lang="tr-TR" sz="3200" dirty="0" smtClean="0"/>
              <a:t>Yaşlanan </a:t>
            </a:r>
            <a:r>
              <a:rPr lang="tr-TR" sz="3200" dirty="0" smtClean="0"/>
              <a:t>insanda bütün bu özellikler gerileme gösterir ve sonunda tamamen yok olurlar. </a:t>
            </a:r>
          </a:p>
          <a:p>
            <a:pPr marL="274320" indent="-274320">
              <a:spcBef>
                <a:spcPct val="20000"/>
              </a:spcBef>
              <a:buClr>
                <a:schemeClr val="accent3"/>
              </a:buClr>
              <a:buSzPct val="95000"/>
              <a:buFont typeface="Wingdings 2"/>
              <a:buChar char=""/>
            </a:pPr>
            <a:r>
              <a:rPr lang="tr-TR" sz="3200" dirty="0" smtClean="0"/>
              <a:t>Bu yüzden yaşlı insan, üretime katkısı olmayan, yani çocuktan farksız bir yaratık haline dönüşür.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157</a:t>
            </a:fld>
            <a:endParaRPr lang="tr-TR"/>
          </a:p>
        </p:txBody>
      </p:sp>
      <p:sp>
        <p:nvSpPr>
          <p:cNvPr id="3" name="2 Dikdörtgen"/>
          <p:cNvSpPr/>
          <p:nvPr/>
        </p:nvSpPr>
        <p:spPr>
          <a:xfrm>
            <a:off x="251520" y="620688"/>
            <a:ext cx="8640960"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Tıpkı bir çocuk gibi tam bir tüketici olmasına rağmen, neden yaşlılara bir çocuktan daha farklı davranıldığı konusunu araştırmacılar merak etmişler ve bu sorunun cevabını bulmak istemişlerdir. </a:t>
            </a:r>
          </a:p>
          <a:p>
            <a:pPr marL="274320" indent="-274320">
              <a:spcBef>
                <a:spcPct val="20000"/>
              </a:spcBef>
              <a:buClr>
                <a:schemeClr val="accent3"/>
              </a:buClr>
              <a:buSzPct val="95000"/>
              <a:buFont typeface="Wingdings 2"/>
              <a:buChar char=""/>
            </a:pPr>
            <a:r>
              <a:rPr lang="tr-TR" sz="3200" dirty="0" smtClean="0"/>
              <a:t>Cevap ararken, daha da ilginç olan başka bir fenomenle karşılaşmışlardır: Yaşlıların katli (</a:t>
            </a:r>
            <a:r>
              <a:rPr lang="tr-TR" sz="3200" dirty="0" err="1" smtClean="0"/>
              <a:t>Senizid</a:t>
            </a:r>
            <a:r>
              <a:rPr lang="tr-TR" sz="3200" dirty="0" smtClean="0"/>
              <a:t>).</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158</a:t>
            </a:fld>
            <a:endParaRPr lang="tr-TR"/>
          </a:p>
        </p:txBody>
      </p:sp>
      <p:sp>
        <p:nvSpPr>
          <p:cNvPr id="3" name="2 Dikdörtgen"/>
          <p:cNvSpPr/>
          <p:nvPr/>
        </p:nvSpPr>
        <p:spPr>
          <a:xfrm>
            <a:off x="251520" y="764704"/>
            <a:ext cx="8712968" cy="580466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İlkel toplumların bazılarında rastlanan yaşlı insanların öldürülmelerinin tek nedeni toplum içindeki tüketimi azaltmaktır. </a:t>
            </a:r>
          </a:p>
          <a:p>
            <a:pPr marL="274320" indent="-274320">
              <a:spcBef>
                <a:spcPct val="20000"/>
              </a:spcBef>
              <a:buClr>
                <a:schemeClr val="accent3"/>
              </a:buClr>
              <a:buSzPct val="95000"/>
              <a:buFont typeface="Wingdings 2"/>
              <a:buChar char=""/>
            </a:pPr>
            <a:r>
              <a:rPr lang="tr-TR" sz="3200" dirty="0" smtClean="0"/>
              <a:t>Böylece toplumun ayakta kalmasına yardımcı olunur.</a:t>
            </a:r>
          </a:p>
          <a:p>
            <a:pPr marL="274320" indent="-274320">
              <a:spcBef>
                <a:spcPct val="20000"/>
              </a:spcBef>
              <a:buClr>
                <a:schemeClr val="accent3"/>
              </a:buClr>
              <a:buSzPct val="95000"/>
              <a:buFont typeface="Wingdings 2"/>
              <a:buChar char=""/>
            </a:pPr>
            <a:r>
              <a:rPr lang="tr-TR" sz="3200" b="1" dirty="0" smtClean="0"/>
              <a:t>Barbarca ve ürkütücü bir yöntem olarak algıladığımız “yaşlı katli” aslında değiştirilmiş şekliyle modem toplumlarda da bulunur. </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159</a:t>
            </a:fld>
            <a:endParaRPr lang="tr-TR"/>
          </a:p>
        </p:txBody>
      </p:sp>
      <p:sp>
        <p:nvSpPr>
          <p:cNvPr id="3" name="2 Dikdörtgen"/>
          <p:cNvSpPr/>
          <p:nvPr/>
        </p:nvSpPr>
        <p:spPr>
          <a:xfrm>
            <a:off x="251520" y="692696"/>
            <a:ext cx="8424936" cy="304698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Bizler, yaşlı insanlarımızı fiziksel olarak öldürmüyoruz, ama onlarla ilgilenmek veya onların bakımını yapmak doğal bir uğraş olmadığı için, çeşitli sosyal kurumlar geliştirerek yaşlı insanı güvence altına alma yolunu seçiyoruz.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sp>
        <p:nvSpPr>
          <p:cNvPr id="3" name="2 Dikdörtgen"/>
          <p:cNvSpPr/>
          <p:nvPr/>
        </p:nvSpPr>
        <p:spPr>
          <a:xfrm>
            <a:off x="179512" y="836712"/>
            <a:ext cx="8640960" cy="364779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Uzun bir yaşam için gereken ortam oluşmamışsa, biyolojik sistemin uzun bir dönem ayakta kalabilmesi de mümkün olamaz. </a:t>
            </a:r>
          </a:p>
          <a:p>
            <a:pPr marL="274320" indent="-274320">
              <a:spcBef>
                <a:spcPct val="20000"/>
              </a:spcBef>
              <a:buClr>
                <a:schemeClr val="accent3"/>
              </a:buClr>
              <a:buSzPct val="95000"/>
              <a:buFont typeface="Wingdings 2"/>
              <a:buChar char=""/>
            </a:pPr>
            <a:r>
              <a:rPr lang="tr-TR" sz="3200" dirty="0" smtClean="0"/>
              <a:t>20. yüzyılın başlarına kadar, uzun yaşamı sağlayabilecek ortam, Avrupa da dahil olmak üzere, dünyanın hiçbir ülkesinde yoktur.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160</a:t>
            </a:fld>
            <a:endParaRPr lang="tr-TR"/>
          </a:p>
        </p:txBody>
      </p:sp>
      <p:sp>
        <p:nvSpPr>
          <p:cNvPr id="3" name="2 Dikdörtgen"/>
          <p:cNvSpPr/>
          <p:nvPr/>
        </p:nvSpPr>
        <p:spPr>
          <a:xfrm>
            <a:off x="251520" y="836712"/>
            <a:ext cx="8640960"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Aile, cemaat veya sosyal devlet gibi modern toplumlarda görülen kurumlaşmanın temel amaçlarından biri de, yaşlanan ve böylece toplumun taşıması gereken bir yük haline dönüşen insanların korunma altına alınmalarıdır.</a:t>
            </a:r>
          </a:p>
          <a:p>
            <a:pPr marL="274320" indent="-274320">
              <a:spcBef>
                <a:spcPct val="20000"/>
              </a:spcBef>
              <a:buClr>
                <a:schemeClr val="accent3"/>
              </a:buClr>
              <a:buSzPct val="95000"/>
              <a:buFont typeface="Wingdings 2"/>
              <a:buChar char=""/>
            </a:pPr>
            <a:r>
              <a:rPr lang="tr-TR" sz="3200" dirty="0" smtClean="0"/>
              <a:t>Bir rolü terk edip, yeni bir role bürünmek her insan için üstesinden kolay gelinecek bir durum değildir.</a:t>
            </a:r>
          </a:p>
          <a:p>
            <a:pPr marL="274320" indent="-274320">
              <a:spcBef>
                <a:spcPct val="20000"/>
              </a:spcBef>
              <a:buClr>
                <a:schemeClr val="accent3"/>
              </a:buClr>
              <a:buSzPct val="95000"/>
              <a:buFont typeface="Wingdings 2"/>
              <a:buChar char=""/>
            </a:pPr>
            <a:r>
              <a:rPr lang="tr-TR" sz="3200" dirty="0" smtClean="0"/>
              <a:t>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161</a:t>
            </a:fld>
            <a:endParaRPr lang="tr-TR"/>
          </a:p>
        </p:txBody>
      </p:sp>
      <p:sp>
        <p:nvSpPr>
          <p:cNvPr id="3" name="2 Dikdörtgen"/>
          <p:cNvSpPr/>
          <p:nvPr/>
        </p:nvSpPr>
        <p:spPr>
          <a:xfrm>
            <a:off x="251520" y="620688"/>
            <a:ext cx="8712968"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Çocuğun, okula başladığı zaman öğrenci rolüne alışabilmesi belli bir süreyi alır. </a:t>
            </a:r>
          </a:p>
          <a:p>
            <a:pPr marL="274320" indent="-274320">
              <a:spcBef>
                <a:spcPct val="20000"/>
              </a:spcBef>
              <a:buClr>
                <a:schemeClr val="accent3"/>
              </a:buClr>
              <a:buSzPct val="95000"/>
              <a:buFont typeface="Wingdings 2"/>
              <a:buChar char=""/>
            </a:pPr>
            <a:r>
              <a:rPr lang="tr-TR" sz="3200" dirty="0" smtClean="0"/>
              <a:t>Ergenlik çağında meydana gelen bedensel değişimler, genç insanda şaşkınlık ve korku yaratır. </a:t>
            </a:r>
          </a:p>
          <a:p>
            <a:pPr marL="274320" indent="-274320">
              <a:spcBef>
                <a:spcPct val="20000"/>
              </a:spcBef>
              <a:buClr>
                <a:schemeClr val="accent3"/>
              </a:buClr>
              <a:buSzPct val="95000"/>
              <a:buFont typeface="Wingdings 2"/>
              <a:buChar char=""/>
            </a:pPr>
            <a:r>
              <a:rPr lang="tr-TR" sz="3200" dirty="0" smtClean="0"/>
              <a:t>Baba olan erkeklerin, </a:t>
            </a:r>
            <a:r>
              <a:rPr lang="tr-TR" sz="3200" dirty="0" smtClean="0"/>
              <a:t>kendilerini </a:t>
            </a:r>
            <a:r>
              <a:rPr lang="tr-TR" sz="3200" dirty="0" smtClean="0"/>
              <a:t>gerçekten bir baba olarak hissetmelerinin belli bir süreyi </a:t>
            </a:r>
            <a:r>
              <a:rPr lang="tr-TR" sz="3200" dirty="0" smtClean="0"/>
              <a:t>gerektirdiği </a:t>
            </a:r>
            <a:r>
              <a:rPr lang="tr-TR" sz="3200" dirty="0" smtClean="0"/>
              <a:t>görülür.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162</a:t>
            </a:fld>
            <a:endParaRPr lang="tr-TR"/>
          </a:p>
        </p:txBody>
      </p:sp>
      <p:sp>
        <p:nvSpPr>
          <p:cNvPr id="3" name="2 Dikdörtgen"/>
          <p:cNvSpPr/>
          <p:nvPr/>
        </p:nvSpPr>
        <p:spPr>
          <a:xfrm>
            <a:off x="251520" y="836712"/>
            <a:ext cx="8568952"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Yaşlanan insan açısından da aynı durum </a:t>
            </a:r>
            <a:r>
              <a:rPr lang="tr-TR" sz="3200" dirty="0" smtClean="0"/>
              <a:t>geçerlidir</a:t>
            </a:r>
            <a:r>
              <a:rPr lang="tr-TR" sz="3200" dirty="0" smtClean="0"/>
              <a:t>. </a:t>
            </a:r>
          </a:p>
          <a:p>
            <a:pPr marL="274320" indent="-274320">
              <a:spcBef>
                <a:spcPct val="20000"/>
              </a:spcBef>
              <a:buClr>
                <a:schemeClr val="accent3"/>
              </a:buClr>
              <a:buSzPct val="95000"/>
              <a:buFont typeface="Wingdings 2"/>
              <a:buChar char=""/>
            </a:pPr>
            <a:r>
              <a:rPr lang="tr-TR" sz="3200" dirty="0" smtClean="0"/>
              <a:t>Daha önceki rollerini bırakarak, yaşadığı toplumun öngördüğü biçimde yaşlı rolüne bürünmesi, yeni bir toplumsal statüye sahip olması yaşlı insana oldukça zor gelmektedir.</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163</a:t>
            </a:fld>
            <a:endParaRPr lang="tr-TR"/>
          </a:p>
        </p:txBody>
      </p:sp>
      <p:sp>
        <p:nvSpPr>
          <p:cNvPr id="3" name="2 Dikdörtgen"/>
          <p:cNvSpPr/>
          <p:nvPr/>
        </p:nvSpPr>
        <p:spPr>
          <a:xfrm>
            <a:off x="179512" y="548680"/>
            <a:ext cx="8568952"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Endüstri toplumlarında rol değişiminin meydana geldiği yaşam dönemi emeklilikle başlar.</a:t>
            </a:r>
          </a:p>
          <a:p>
            <a:pPr marL="274320" indent="-274320">
              <a:spcBef>
                <a:spcPct val="20000"/>
              </a:spcBef>
              <a:buClr>
                <a:schemeClr val="accent3"/>
              </a:buClr>
              <a:buSzPct val="95000"/>
              <a:buFont typeface="Wingdings 2"/>
              <a:buChar char=""/>
            </a:pPr>
            <a:r>
              <a:rPr lang="tr-TR" sz="3200" dirty="0" smtClean="0"/>
              <a:t>Uzun bir dönemden beri endüstri toplumlarında rollerin devri başarıyla yürütülmektedir.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164</a:t>
            </a:fld>
            <a:endParaRPr lang="tr-TR"/>
          </a:p>
        </p:txBody>
      </p:sp>
      <p:sp>
        <p:nvSpPr>
          <p:cNvPr id="3" name="2 Dikdörtgen"/>
          <p:cNvSpPr/>
          <p:nvPr/>
        </p:nvSpPr>
        <p:spPr>
          <a:xfrm>
            <a:off x="323528" y="908720"/>
            <a:ext cx="8496944" cy="462280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yüzden modern toplum insanı açısından yaşlılıktaki rol değişiminin neden bu kadar sorun yaratabileceğini kavramak zor olmaktadır. </a:t>
            </a:r>
          </a:p>
          <a:p>
            <a:pPr marL="274320" indent="-274320">
              <a:spcBef>
                <a:spcPct val="20000"/>
              </a:spcBef>
              <a:buClr>
                <a:schemeClr val="accent3"/>
              </a:buClr>
              <a:buSzPct val="95000"/>
              <a:buFont typeface="Wingdings 2"/>
              <a:buChar char=""/>
            </a:pPr>
            <a:r>
              <a:rPr lang="tr-TR" sz="3200" dirty="0" smtClean="0"/>
              <a:t>Ancak toplumsal bir modelin başarıya ulaşmış olması, bunun bireyler tarafından da kabul görmesi, toplumsal kurumlaşmanın yaşlılıkla ilgili işlevini iyi bir biçimde yerine getireceğinin ispatı değildir.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165</a:t>
            </a:fld>
            <a:endParaRPr lang="tr-TR"/>
          </a:p>
        </p:txBody>
      </p:sp>
      <p:sp>
        <p:nvSpPr>
          <p:cNvPr id="3" name="2 Dikdörtgen"/>
          <p:cNvSpPr/>
          <p:nvPr/>
        </p:nvSpPr>
        <p:spPr>
          <a:xfrm>
            <a:off x="323528" y="548680"/>
            <a:ext cx="8568952" cy="560768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Nitekim özellikle endüstri </a:t>
            </a:r>
            <a:r>
              <a:rPr lang="tr-TR" sz="3200" dirty="0" smtClean="0"/>
              <a:t>toplumların </a:t>
            </a:r>
            <a:r>
              <a:rPr lang="tr-TR" sz="3200" dirty="0" smtClean="0"/>
              <a:t>da giderek uzamakta olan insan ömrünün olumlu yönlerinin bulunmasının yanı sıra, olumsuz yönlerinin de bulunduğu görülmektedir.</a:t>
            </a:r>
          </a:p>
          <a:p>
            <a:pPr marL="274320" indent="-274320">
              <a:spcBef>
                <a:spcPct val="20000"/>
              </a:spcBef>
              <a:buClr>
                <a:schemeClr val="accent3"/>
              </a:buClr>
              <a:buSzPct val="95000"/>
              <a:buFont typeface="Wingdings 2"/>
              <a:buChar char=""/>
            </a:pPr>
            <a:r>
              <a:rPr lang="tr-TR" sz="3200" dirty="0" smtClean="0"/>
              <a:t>Emekliliğini elde ettikten sonra, toplam ömrünün üçte birini çalışmadan geçirecek olan yaşlının, bunalıma düştüğü, ruhsal sorunlar yaşadığı, sosyal ilişkilerinin azaldığı, toplumdan soyutlandığı az rastlanılan bir durum değildir.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166</a:t>
            </a:fld>
            <a:endParaRPr lang="tr-TR"/>
          </a:p>
        </p:txBody>
      </p:sp>
      <p:sp>
        <p:nvSpPr>
          <p:cNvPr id="3" name="2 Dikdörtgen"/>
          <p:cNvSpPr/>
          <p:nvPr/>
        </p:nvSpPr>
        <p:spPr>
          <a:xfrm>
            <a:off x="179512" y="980728"/>
            <a:ext cx="8712968"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Modem toplumun bünyesinde bulunan sistemlerin görevlerini tam manasıyla yerine getiremedikleri apaçık ortadadır. </a:t>
            </a:r>
          </a:p>
          <a:p>
            <a:pPr marL="274320" indent="-274320">
              <a:spcBef>
                <a:spcPct val="20000"/>
              </a:spcBef>
              <a:buClr>
                <a:schemeClr val="accent3"/>
              </a:buClr>
              <a:buSzPct val="95000"/>
              <a:buFont typeface="Wingdings 2"/>
              <a:buChar char=""/>
            </a:pPr>
            <a:r>
              <a:rPr lang="tr-TR" sz="3200" dirty="0" smtClean="0"/>
              <a:t>Durmadan yeni yöntemler üretmeye çalışan ve ürettiği yöntemlerden hiç olmazsa bir tanesinin doğru olmasını umut eden modem toplum insanı karanlıkta el yordamıyla yürümeye çalışan bir insanı andırır.</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167</a:t>
            </a:fld>
            <a:endParaRPr lang="tr-TR"/>
          </a:p>
        </p:txBody>
      </p:sp>
      <p:sp>
        <p:nvSpPr>
          <p:cNvPr id="3" name="2 Dikdörtgen"/>
          <p:cNvSpPr/>
          <p:nvPr/>
        </p:nvSpPr>
        <p:spPr>
          <a:xfrm>
            <a:off x="251520" y="548681"/>
            <a:ext cx="8640960"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Modern toplumlarınkinden çok farklı olsa da, ilkel toplumlarda da yaşlılığın güvence altına alınmaya çalışıldığı görülmektedir.</a:t>
            </a:r>
          </a:p>
          <a:p>
            <a:pPr marL="274320" indent="-274320">
              <a:spcBef>
                <a:spcPct val="20000"/>
              </a:spcBef>
              <a:buClr>
                <a:schemeClr val="accent3"/>
              </a:buClr>
              <a:buSzPct val="95000"/>
              <a:buFont typeface="Wingdings 2"/>
              <a:buChar char=""/>
            </a:pPr>
            <a:r>
              <a:rPr lang="tr-TR" sz="3200" dirty="0" smtClean="0"/>
              <a:t> Çeşitli toplumsal kurumsallaşmalar meydana getirilerek, elde edilmeye çalışılan yaşlılık güvencesinin tek hedefi, yaşlı insan değildir.</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168</a:t>
            </a:fld>
            <a:endParaRPr lang="tr-TR"/>
          </a:p>
        </p:txBody>
      </p:sp>
      <p:sp>
        <p:nvSpPr>
          <p:cNvPr id="3" name="2 Dikdörtgen"/>
          <p:cNvSpPr/>
          <p:nvPr/>
        </p:nvSpPr>
        <p:spPr>
          <a:xfrm>
            <a:off x="179512" y="764704"/>
            <a:ext cx="8784976" cy="206210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 Kendisine tek bir hedef tayin eden toplumsal kuramların zamana karşı yenik düşecekleri bilindiğinden, bunların ardında başka gerekçelerin de yatması gerekir.</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936104"/>
          </a:xfrm>
        </p:spPr>
        <p:txBody>
          <a:bodyPr>
            <a:normAutofit fontScale="90000"/>
          </a:bodyPr>
          <a:lstStyle/>
          <a:p>
            <a:pPr algn="ctr"/>
            <a:r>
              <a:rPr lang="tr-TR" b="1" dirty="0" smtClean="0"/>
              <a:t/>
            </a:r>
            <a:br>
              <a:rPr lang="tr-TR" b="1" dirty="0" smtClean="0"/>
            </a:br>
            <a:r>
              <a:rPr lang="tr-TR" b="1" dirty="0" smtClean="0"/>
              <a:t>Büyücülük</a:t>
            </a:r>
            <a:endParaRPr lang="tr-TR" dirty="0"/>
          </a:p>
        </p:txBody>
      </p:sp>
      <p:sp>
        <p:nvSpPr>
          <p:cNvPr id="3" name="2 İçerik Yer Tutucusu"/>
          <p:cNvSpPr>
            <a:spLocks noGrp="1"/>
          </p:cNvSpPr>
          <p:nvPr>
            <p:ph idx="1"/>
          </p:nvPr>
        </p:nvSpPr>
        <p:spPr>
          <a:xfrm>
            <a:off x="457200" y="1628800"/>
            <a:ext cx="8229600" cy="4695800"/>
          </a:xfrm>
        </p:spPr>
        <p:txBody>
          <a:bodyPr>
            <a:normAutofit/>
          </a:bodyPr>
          <a:lstStyle/>
          <a:p>
            <a:r>
              <a:rPr lang="tr-TR" dirty="0" smtClean="0"/>
              <a:t>Büyücülük, korkudan doğan bir </a:t>
            </a:r>
            <a:r>
              <a:rPr lang="tr-TR" dirty="0" smtClean="0"/>
              <a:t>saygının </a:t>
            </a:r>
            <a:r>
              <a:rPr lang="tr-TR" dirty="0" smtClean="0"/>
              <a:t>nedeni olabilir ve bu güce sahip olduklarına inanılan yaşlı insanları, toplum içinde çok özel bir konuma getirebilir. </a:t>
            </a:r>
          </a:p>
          <a:p>
            <a:r>
              <a:rPr lang="tr-TR" dirty="0" smtClean="0"/>
              <a:t>Fakat bu konumun ne kadar sağlam olduğu tartışma götürür. </a:t>
            </a:r>
          </a:p>
          <a:p>
            <a:r>
              <a:rPr lang="tr-TR" dirty="0" smtClean="0"/>
              <a:t>Öte yandan böyle bir konumda bulunmak, yaşlı açısından hayati bir tehlikeyi de beraberinde getirir.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169</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
        <p:nvSpPr>
          <p:cNvPr id="3" name="2 Dikdörtgen"/>
          <p:cNvSpPr/>
          <p:nvPr/>
        </p:nvSpPr>
        <p:spPr>
          <a:xfrm>
            <a:off x="323528" y="548680"/>
            <a:ext cx="8424936" cy="206210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Uzun ömürlülüğün doruk noktaya ulaştığı Almanya’da bundan yüzyıl öncesine kadar ortalama yaşam süresi 50 yıl civarında kalmaktaydı.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170</a:t>
            </a:fld>
            <a:endParaRPr lang="tr-TR"/>
          </a:p>
        </p:txBody>
      </p:sp>
      <p:sp>
        <p:nvSpPr>
          <p:cNvPr id="3" name="2 Dikdörtgen"/>
          <p:cNvSpPr/>
          <p:nvPr/>
        </p:nvSpPr>
        <p:spPr>
          <a:xfrm>
            <a:off x="323528" y="692697"/>
            <a:ext cx="8424936"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Büyücüler, eğer bir insanı kamuoyu önünde lanetliyorsa, o insanın öleceğine de inanılır.</a:t>
            </a:r>
          </a:p>
          <a:p>
            <a:pPr marL="274320" indent="-274320">
              <a:spcBef>
                <a:spcPct val="20000"/>
              </a:spcBef>
              <a:buClr>
                <a:schemeClr val="accent3"/>
              </a:buClr>
              <a:buSzPct val="95000"/>
              <a:buFont typeface="Wingdings 2"/>
              <a:buChar char=""/>
            </a:pPr>
            <a:r>
              <a:rPr lang="tr-TR" sz="3200" dirty="0" smtClean="0"/>
              <a:t> Yani büyücü, söylediği tek bir laf ile başka bir kimseyi öldürme gücüne sahip olan bir insandır. </a:t>
            </a:r>
          </a:p>
          <a:p>
            <a:pPr marL="274320" indent="-274320">
              <a:spcBef>
                <a:spcPct val="20000"/>
              </a:spcBef>
              <a:buClr>
                <a:schemeClr val="accent3"/>
              </a:buClr>
              <a:buSzPct val="95000"/>
              <a:buFont typeface="Wingdings 2"/>
              <a:buChar char=""/>
            </a:pPr>
            <a:r>
              <a:rPr lang="tr-TR" sz="3200" dirty="0" smtClean="0"/>
              <a:t>Böyle doğa üstü güce sahip olduğuna inanılan “yaşlı” </a:t>
            </a:r>
            <a:r>
              <a:rPr lang="tr-TR" sz="3200" dirty="0" smtClean="0"/>
              <a:t>büyücünün</a:t>
            </a:r>
            <a:r>
              <a:rPr lang="tr-TR" sz="3200" dirty="0" smtClean="0"/>
              <a:t>, lanetini telaffuz etmesiyle birlikte kendisi açısından tehlikeli bir süreç de başlamış olur.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171</a:t>
            </a:fld>
            <a:endParaRPr lang="tr-TR"/>
          </a:p>
        </p:txBody>
      </p:sp>
      <p:sp>
        <p:nvSpPr>
          <p:cNvPr id="3" name="2 Dikdörtgen"/>
          <p:cNvSpPr/>
          <p:nvPr/>
        </p:nvSpPr>
        <p:spPr>
          <a:xfrm>
            <a:off x="179512" y="548680"/>
            <a:ext cx="8712968" cy="347787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Diğer insanlar, büyücünün söylediklerinin mutlaka yerine gelmesini beklerler.</a:t>
            </a:r>
          </a:p>
          <a:p>
            <a:pPr marL="274320" indent="-274320">
              <a:spcBef>
                <a:spcPct val="20000"/>
              </a:spcBef>
              <a:buClr>
                <a:schemeClr val="accent3"/>
              </a:buClr>
              <a:buSzPct val="95000"/>
              <a:buFont typeface="Wingdings 2"/>
              <a:buChar char=""/>
            </a:pPr>
            <a:r>
              <a:rPr lang="tr-TR" sz="3200" dirty="0" smtClean="0"/>
              <a:t> Eğer beklentilerin aksine, lanetlenen şahıs yaşamaya devam eder ve lanet herhangi bir sonuç getirmezse, yaşlının bu güçlü silahı da elinden alınmış olur. </a:t>
            </a:r>
          </a:p>
          <a:p>
            <a:pPr marL="274320" indent="-274320">
              <a:spcBef>
                <a:spcPct val="20000"/>
              </a:spcBef>
              <a:buClr>
                <a:schemeClr val="accent3"/>
              </a:buClr>
              <a:buSzPct val="95000"/>
              <a:buFont typeface="Wingdings 2"/>
              <a:buChar char=""/>
            </a:pPr>
            <a:endParaRPr lang="tr-TR" dirty="0" smtClean="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172</a:t>
            </a:fld>
            <a:endParaRPr lang="tr-TR"/>
          </a:p>
        </p:txBody>
      </p:sp>
      <p:sp>
        <p:nvSpPr>
          <p:cNvPr id="3" name="2 Dikdörtgen"/>
          <p:cNvSpPr/>
          <p:nvPr/>
        </p:nvSpPr>
        <p:spPr>
          <a:xfrm>
            <a:off x="323528" y="548680"/>
            <a:ext cx="8568952" cy="462280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yüzden yaşlı büyücüler, ellerindeki silahı kullanmaktan ziyade, bu güçlerinin varlığını diğerlerine hissettirmekle yetinirler. </a:t>
            </a:r>
          </a:p>
          <a:p>
            <a:pPr marL="274320" indent="-274320">
              <a:spcBef>
                <a:spcPct val="20000"/>
              </a:spcBef>
              <a:buClr>
                <a:schemeClr val="accent3"/>
              </a:buClr>
              <a:buSzPct val="95000"/>
              <a:buFont typeface="Wingdings 2"/>
              <a:buChar char=""/>
            </a:pPr>
            <a:r>
              <a:rPr lang="tr-TR" sz="3200" dirty="0" smtClean="0"/>
              <a:t>Monopolleşmiş ve kişiye prestij sağlayan “bilgi birikimi” olarak da tanımlanan büyü (</a:t>
            </a:r>
            <a:r>
              <a:rPr lang="tr-TR" sz="3200" dirty="0" err="1" smtClean="0"/>
              <a:t>Elvvert</a:t>
            </a:r>
            <a:r>
              <a:rPr lang="tr-TR" sz="3200" dirty="0" smtClean="0"/>
              <a:t>, 1994), öyle tehlikeli bir silahtır ki, kullanımda yapılacak her türlü yanlışlık, bu silahın geri tepmesine neden olur ve silahı ateşleyeni öldürür.</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173</a:t>
            </a:fld>
            <a:endParaRPr lang="tr-TR"/>
          </a:p>
        </p:txBody>
      </p:sp>
      <p:sp>
        <p:nvSpPr>
          <p:cNvPr id="3" name="2 Dikdörtgen"/>
          <p:cNvSpPr/>
          <p:nvPr/>
        </p:nvSpPr>
        <p:spPr>
          <a:xfrm>
            <a:off x="251520" y="548680"/>
            <a:ext cx="8712968" cy="216059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İlkel toplumlarda bilgi aktarımı yazılı değil, sözlü olarak meydana gelmektedir. </a:t>
            </a:r>
          </a:p>
          <a:p>
            <a:pPr marL="274320" indent="-274320">
              <a:spcBef>
                <a:spcPct val="20000"/>
              </a:spcBef>
              <a:buClr>
                <a:schemeClr val="accent3"/>
              </a:buClr>
              <a:buSzPct val="95000"/>
              <a:buFont typeface="Wingdings 2"/>
              <a:buChar char=""/>
            </a:pPr>
            <a:r>
              <a:rPr lang="tr-TR" sz="3200" dirty="0" smtClean="0"/>
              <a:t>Yaşlı insanların kültürel bilgilerinin gençlerden daha fazla olduğu da kabul edilir.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174</a:t>
            </a:fld>
            <a:endParaRPr lang="tr-TR"/>
          </a:p>
        </p:txBody>
      </p:sp>
      <p:sp>
        <p:nvSpPr>
          <p:cNvPr id="3" name="2 Dikdörtgen"/>
          <p:cNvSpPr/>
          <p:nvPr/>
        </p:nvSpPr>
        <p:spPr>
          <a:xfrm>
            <a:off x="323528" y="692696"/>
            <a:ext cx="8640960" cy="3736407"/>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Toplumun devamını sağlayacak bilgilere sahip olan yaşlılar, bu tür toplumlarda büyük bir iktidar gücüne sahiptirler ve kontrolü ellerinde tutarlar.</a:t>
            </a:r>
          </a:p>
          <a:p>
            <a:pPr marL="274320" indent="-274320">
              <a:spcBef>
                <a:spcPct val="20000"/>
              </a:spcBef>
              <a:buClr>
                <a:schemeClr val="accent3"/>
              </a:buClr>
              <a:buSzPct val="95000"/>
              <a:buFont typeface="Wingdings 2"/>
              <a:buChar char=""/>
            </a:pPr>
            <a:r>
              <a:rPr lang="tr-TR" sz="3200" dirty="0" smtClean="0"/>
              <a:t> Yaşlıların ellerindeki bu bilgi hazinesi güçlü diğer bir silahtır.</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175</a:t>
            </a:fld>
            <a:endParaRPr lang="tr-TR"/>
          </a:p>
        </p:txBody>
      </p:sp>
      <p:sp>
        <p:nvSpPr>
          <p:cNvPr id="3" name="2 Dikdörtgen"/>
          <p:cNvSpPr/>
          <p:nvPr/>
        </p:nvSpPr>
        <p:spPr>
          <a:xfrm>
            <a:off x="179512" y="476672"/>
            <a:ext cx="8712968"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Yaşlılar bu bilgi birikimleri sayesinde, gençlerden hep bir adım öndedirler veya öyle oldukları kabul edilmektedir. </a:t>
            </a:r>
          </a:p>
          <a:p>
            <a:pPr marL="274320" indent="-274320">
              <a:spcBef>
                <a:spcPct val="20000"/>
              </a:spcBef>
              <a:buClr>
                <a:schemeClr val="accent3"/>
              </a:buClr>
              <a:buSzPct val="95000"/>
              <a:buFont typeface="Wingdings 2"/>
              <a:buChar char=""/>
            </a:pPr>
            <a:r>
              <a:rPr lang="tr-TR" sz="3200" dirty="0" smtClean="0"/>
              <a:t>Prestij ve bilgi, yaşlanma dolayısıyla meydana gelen bedensel gerilemeleri telafi eden toplumsal bir kurumsallaşma olarak, ilkel toplumlarda karşımıza çıkmaktadır.</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fontScale="90000"/>
          </a:bodyPr>
          <a:lstStyle/>
          <a:p>
            <a:r>
              <a:rPr lang="tr-TR" b="1" dirty="0" smtClean="0"/>
              <a:t>Mal ve Mülk Edinme Hakkı</a:t>
            </a:r>
            <a:endParaRPr lang="tr-TR" dirty="0"/>
          </a:p>
        </p:txBody>
      </p:sp>
      <p:sp>
        <p:nvSpPr>
          <p:cNvPr id="3" name="2 İçerik Yer Tutucusu"/>
          <p:cNvSpPr>
            <a:spLocks noGrp="1"/>
          </p:cNvSpPr>
          <p:nvPr>
            <p:ph idx="1"/>
          </p:nvPr>
        </p:nvSpPr>
        <p:spPr>
          <a:xfrm>
            <a:off x="457200" y="1628800"/>
            <a:ext cx="8229600" cy="4695800"/>
          </a:xfrm>
        </p:spPr>
        <p:txBody>
          <a:bodyPr>
            <a:normAutofit/>
          </a:bodyPr>
          <a:lstStyle/>
          <a:p>
            <a:r>
              <a:rPr lang="tr-TR" dirty="0" smtClean="0"/>
              <a:t>Bağımsızlık, insan yaşamında en büyük değerlerden biridir. </a:t>
            </a:r>
          </a:p>
          <a:p>
            <a:r>
              <a:rPr lang="tr-TR" dirty="0" smtClean="0"/>
              <a:t>Bağımsızlığını yitiren insanın toplumda saygınlığı da yok olur.</a:t>
            </a:r>
          </a:p>
          <a:p>
            <a:r>
              <a:rPr lang="tr-TR" dirty="0" smtClean="0"/>
              <a:t>Bu, insanların bağımsızlığa verdikleri önemin doğurduğu bir sonuçtur. </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176</a:t>
            </a:fld>
            <a:endParaRPr lang="tr-T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177</a:t>
            </a:fld>
            <a:endParaRPr lang="tr-TR"/>
          </a:p>
        </p:txBody>
      </p:sp>
      <p:sp>
        <p:nvSpPr>
          <p:cNvPr id="3" name="2 Dikdörtgen"/>
          <p:cNvSpPr/>
          <p:nvPr/>
        </p:nvSpPr>
        <p:spPr>
          <a:xfrm>
            <a:off x="251520" y="692697"/>
            <a:ext cx="8640960"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Verimliliğin, sadece besin maddesi üretimine bireyin fiziksel katkısı olarak tanımlandığı ilkel toplumlarda, yaşlılar “net tüketici” rolüne sahiptirler.</a:t>
            </a:r>
          </a:p>
          <a:p>
            <a:pPr marL="274320" indent="-274320">
              <a:spcBef>
                <a:spcPct val="20000"/>
              </a:spcBef>
              <a:buClr>
                <a:schemeClr val="accent3"/>
              </a:buClr>
              <a:buSzPct val="95000"/>
              <a:buFont typeface="Wingdings 2"/>
              <a:buChar char=""/>
            </a:pPr>
            <a:r>
              <a:rPr lang="tr-TR" sz="3200" dirty="0" smtClean="0"/>
              <a:t>Yani bağımsızlıklarını tamamen </a:t>
            </a:r>
            <a:r>
              <a:rPr lang="tr-TR" sz="3200" dirty="0" smtClean="0"/>
              <a:t>yitirmiş </a:t>
            </a:r>
            <a:r>
              <a:rPr lang="tr-TR" sz="3200" dirty="0" smtClean="0"/>
              <a:t>şahıslar olarak yaşamlarını sürdürürler ve bunun da bilinci içindedirler.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178</a:t>
            </a:fld>
            <a:endParaRPr lang="tr-TR"/>
          </a:p>
        </p:txBody>
      </p:sp>
      <p:sp>
        <p:nvSpPr>
          <p:cNvPr id="3" name="2 Dikdörtgen"/>
          <p:cNvSpPr/>
          <p:nvPr/>
        </p:nvSpPr>
        <p:spPr>
          <a:xfrm>
            <a:off x="395536" y="620688"/>
            <a:ext cx="8424936"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Yaşlılara bakmak, gençlerin görevleri arasında sayılsa bile, bağımsızlığını yitirmiş olan bir yaşlının durumuna, böyle bir düşünce tarzı olumlu bir etki yapmaz. </a:t>
            </a:r>
          </a:p>
          <a:p>
            <a:pPr marL="274320" indent="-274320">
              <a:spcBef>
                <a:spcPct val="20000"/>
              </a:spcBef>
              <a:buClr>
                <a:schemeClr val="accent3"/>
              </a:buClr>
              <a:buSzPct val="95000"/>
              <a:buFont typeface="Wingdings 2"/>
              <a:buChar char=""/>
            </a:pPr>
            <a:r>
              <a:rPr lang="tr-TR" sz="3200" dirty="0" smtClean="0"/>
              <a:t>Yaşlı insan içinde bulunduğu esaretin yükü altında ezilir. </a:t>
            </a:r>
            <a:endParaRPr lang="tr-TR" sz="3200" dirty="0" smtClean="0"/>
          </a:p>
          <a:p>
            <a:pPr marL="274320" indent="-274320">
              <a:spcBef>
                <a:spcPct val="20000"/>
              </a:spcBef>
              <a:buClr>
                <a:schemeClr val="accent3"/>
              </a:buClr>
              <a:buSzPct val="95000"/>
              <a:buFont typeface="Wingdings 2"/>
              <a:buChar char=""/>
            </a:pPr>
            <a:r>
              <a:rPr lang="tr-TR" sz="3200" dirty="0" smtClean="0"/>
              <a:t>Hangi </a:t>
            </a:r>
            <a:r>
              <a:rPr lang="tr-TR" sz="3200" dirty="0" smtClean="0"/>
              <a:t>toplum türünde olursa olsun, bağımsızlıklarını kaybetmiş olanların prestijleri kalmaz ve saygıya layık görülmezler</a:t>
            </a:r>
            <a:r>
              <a:rPr lang="tr-TR" sz="3200" dirty="0" smtClean="0"/>
              <a:t>.</a:t>
            </a:r>
            <a:endParaRPr lang="tr-TR" sz="3200" dirty="0"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179</a:t>
            </a:fld>
            <a:endParaRPr lang="tr-TR"/>
          </a:p>
        </p:txBody>
      </p:sp>
      <p:sp>
        <p:nvSpPr>
          <p:cNvPr id="3" name="2 Dikdörtgen"/>
          <p:cNvSpPr/>
          <p:nvPr/>
        </p:nvSpPr>
        <p:spPr>
          <a:xfrm>
            <a:off x="251520" y="764704"/>
            <a:ext cx="8640960" cy="413036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Prestij ve saygıyı, bedensel katkı yerine, belli hakları elde tutma ile açıklamaya kalkarsak, yaşlının toplum içindeki konumunun tamamen değiştiğini de görmek mümkün olur. </a:t>
            </a:r>
          </a:p>
          <a:p>
            <a:pPr marL="274320" indent="-274320">
              <a:spcBef>
                <a:spcPct val="20000"/>
              </a:spcBef>
              <a:buClr>
                <a:schemeClr val="accent3"/>
              </a:buClr>
              <a:buSzPct val="95000"/>
              <a:buFont typeface="Wingdings 2"/>
              <a:buChar char=""/>
            </a:pPr>
            <a:r>
              <a:rPr lang="tr-TR" sz="3200" dirty="0" smtClean="0"/>
              <a:t>Mal ve mülk sahibi olan insanların, üretime bedensel katkıları bulunmamasına rağmen, üretken olarak kabul edildikleri görülmektedir.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
        <p:nvSpPr>
          <p:cNvPr id="3" name="2 Dikdörtgen"/>
          <p:cNvSpPr/>
          <p:nvPr/>
        </p:nvSpPr>
        <p:spPr>
          <a:xfrm>
            <a:off x="251520" y="836712"/>
            <a:ext cx="8640960"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solidFill>
                  <a:srgbClr val="FF0000"/>
                </a:solidFill>
              </a:rPr>
              <a:t>Bunun anlamı toplumda yaşlı insanın </a:t>
            </a:r>
            <a:r>
              <a:rPr lang="tr-TR" sz="3200" b="1" u="sng" dirty="0" smtClean="0">
                <a:solidFill>
                  <a:srgbClr val="FF0000"/>
                </a:solidFill>
              </a:rPr>
              <a:t>bulunmadığı</a:t>
            </a:r>
            <a:r>
              <a:rPr lang="tr-TR" sz="3200" b="1" dirty="0" smtClean="0">
                <a:solidFill>
                  <a:srgbClr val="FF0000"/>
                </a:solidFill>
              </a:rPr>
              <a:t> değil, ama ölümlerin genellikle gençlik yıllarına rastlamasıydı. </a:t>
            </a:r>
          </a:p>
          <a:p>
            <a:pPr marL="274320" indent="-274320">
              <a:spcBef>
                <a:spcPct val="20000"/>
              </a:spcBef>
              <a:buClr>
                <a:schemeClr val="accent3"/>
              </a:buClr>
              <a:buSzPct val="95000"/>
              <a:buFont typeface="Wingdings 2"/>
              <a:buChar char=""/>
            </a:pPr>
            <a:r>
              <a:rPr lang="tr-TR" sz="3200" dirty="0" smtClean="0"/>
              <a:t>Geriye kalan az sayıdaki yaşlı insan, o dönemlerde mümkün olan en iyi koşullarda yaşayabilenlerdi.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180</a:t>
            </a:fld>
            <a:endParaRPr lang="tr-TR"/>
          </a:p>
        </p:txBody>
      </p:sp>
      <p:sp>
        <p:nvSpPr>
          <p:cNvPr id="3" name="2 Dikdörtgen"/>
          <p:cNvSpPr/>
          <p:nvPr/>
        </p:nvSpPr>
        <p:spPr>
          <a:xfrm>
            <a:off x="323528" y="908720"/>
            <a:ext cx="8568952"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Bunun da anlamı şudur: Mal ve mülk sahibi olmak, hak sahibi olmaktır. </a:t>
            </a:r>
          </a:p>
          <a:p>
            <a:pPr marL="274320" indent="-274320">
              <a:spcBef>
                <a:spcPct val="20000"/>
              </a:spcBef>
              <a:buClr>
                <a:schemeClr val="accent3"/>
              </a:buClr>
              <a:buSzPct val="95000"/>
              <a:buFont typeface="Wingdings 2"/>
              <a:buChar char=""/>
            </a:pPr>
            <a:r>
              <a:rPr lang="tr-TR" sz="3200" dirty="0" smtClean="0"/>
              <a:t>Yaşlıya böyle bir hakkı veren ilkel toplumlarda, yaşlı insanların öldürülme tehlikesiyle karşılaşmadıkları görülür.</a:t>
            </a:r>
          </a:p>
          <a:p>
            <a:pPr marL="274320" indent="-274320">
              <a:spcBef>
                <a:spcPct val="20000"/>
              </a:spcBef>
              <a:buClr>
                <a:schemeClr val="accent3"/>
              </a:buClr>
              <a:buSzPct val="95000"/>
              <a:buFont typeface="Wingdings 2"/>
              <a:buChar char=""/>
            </a:pPr>
            <a:r>
              <a:rPr lang="tr-TR" sz="3200" dirty="0" smtClean="0"/>
              <a:t>Mal sahibi olma hakkı, fiziksel katkıdan muafiyeti sağlayan toplum modellerinden sadece birini teşkil eder.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181</a:t>
            </a:fld>
            <a:endParaRPr lang="tr-TR"/>
          </a:p>
        </p:txBody>
      </p:sp>
      <p:sp>
        <p:nvSpPr>
          <p:cNvPr id="3" name="2 Dikdörtgen"/>
          <p:cNvSpPr/>
          <p:nvPr/>
        </p:nvSpPr>
        <p:spPr>
          <a:xfrm>
            <a:off x="323528" y="836712"/>
            <a:ext cx="8568952" cy="481978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Afrika kıtasında yaşayan birçok kültürde, yaşlılar, akrabalık zinciri içindeki toprak ve diğer malları yönetme yetkisini ellerinde tutarlar.</a:t>
            </a:r>
          </a:p>
          <a:p>
            <a:pPr marL="274320" indent="-274320">
              <a:spcBef>
                <a:spcPct val="20000"/>
              </a:spcBef>
              <a:buClr>
                <a:schemeClr val="accent3"/>
              </a:buClr>
              <a:buSzPct val="95000"/>
              <a:buFont typeface="Wingdings 2"/>
              <a:buChar char=""/>
            </a:pPr>
            <a:r>
              <a:rPr lang="tr-TR" sz="3200" dirty="0" smtClean="0"/>
              <a:t>Bu </a:t>
            </a:r>
            <a:r>
              <a:rPr lang="tr-TR" sz="3200" dirty="0" smtClean="0"/>
              <a:t>yönetim </a:t>
            </a:r>
            <a:r>
              <a:rPr lang="tr-TR" sz="3200" dirty="0" smtClean="0"/>
              <a:t>sistemine, atalarının doğa güçleriyle girdikleri işbirliğinin koruma altına alınması da dahildir. </a:t>
            </a:r>
          </a:p>
          <a:p>
            <a:pPr marL="274320" indent="-274320">
              <a:spcBef>
                <a:spcPct val="20000"/>
              </a:spcBef>
              <a:buClr>
                <a:schemeClr val="accent3"/>
              </a:buClr>
              <a:buSzPct val="95000"/>
              <a:buFont typeface="Wingdings 2"/>
              <a:buChar char=""/>
            </a:pPr>
            <a:r>
              <a:rPr lang="tr-TR" sz="3200" dirty="0" smtClean="0"/>
              <a:t>Bu görevi de yaşlılar yürütür. </a:t>
            </a:r>
          </a:p>
          <a:p>
            <a:pPr marL="274320" indent="-274320">
              <a:spcBef>
                <a:spcPct val="20000"/>
              </a:spcBef>
              <a:buClr>
                <a:schemeClr val="accent3"/>
              </a:buClr>
              <a:buSzPct val="95000"/>
              <a:buFont typeface="Wingdings 2"/>
              <a:buChar char=""/>
            </a:pPr>
            <a:endParaRPr lang="tr-TR" sz="32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182</a:t>
            </a:fld>
            <a:endParaRPr lang="tr-TR"/>
          </a:p>
        </p:txBody>
      </p:sp>
      <p:sp>
        <p:nvSpPr>
          <p:cNvPr id="3" name="2 Dikdörtgen"/>
          <p:cNvSpPr/>
          <p:nvPr/>
        </p:nvSpPr>
        <p:spPr>
          <a:xfrm>
            <a:off x="251520" y="548680"/>
            <a:ext cx="8568952" cy="324396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Büyük bir gayret ve feragatle, birliği korumak ve içine yeni dinsel kültleri entegre etmek de ancak yaşlıların yapabileceği işlerdir.</a:t>
            </a:r>
          </a:p>
          <a:p>
            <a:pPr marL="274320" indent="-274320">
              <a:spcBef>
                <a:spcPct val="20000"/>
              </a:spcBef>
              <a:buClr>
                <a:schemeClr val="accent3"/>
              </a:buClr>
              <a:buSzPct val="95000"/>
              <a:buFont typeface="Wingdings 2"/>
              <a:buChar char=""/>
            </a:pPr>
            <a:r>
              <a:rPr lang="tr-TR" sz="3200" dirty="0" smtClean="0"/>
              <a:t> Öte yandan doğaüstü güçlerin de memnun edilmeleri gerekmektedir.</a:t>
            </a:r>
          </a:p>
          <a:p>
            <a:pPr marL="274320" indent="-274320">
              <a:spcBef>
                <a:spcPct val="20000"/>
              </a:spcBef>
              <a:buClr>
                <a:schemeClr val="accent3"/>
              </a:buClr>
              <a:buSzPct val="95000"/>
            </a:pPr>
            <a:r>
              <a:rPr lang="tr-TR" sz="3200" dirty="0" smtClean="0"/>
              <a: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183</a:t>
            </a:fld>
            <a:endParaRPr lang="tr-TR"/>
          </a:p>
        </p:txBody>
      </p:sp>
      <p:sp>
        <p:nvSpPr>
          <p:cNvPr id="3" name="2 Dikdörtgen"/>
          <p:cNvSpPr/>
          <p:nvPr/>
        </p:nvSpPr>
        <p:spPr>
          <a:xfrm>
            <a:off x="251520" y="764704"/>
            <a:ext cx="8568952"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Bunu da ancak yaşlı kimselerin başarabileceğine inanılır. </a:t>
            </a:r>
          </a:p>
          <a:p>
            <a:pPr marL="274320" indent="-274320">
              <a:spcBef>
                <a:spcPct val="20000"/>
              </a:spcBef>
              <a:buClr>
                <a:schemeClr val="accent3"/>
              </a:buClr>
              <a:buSzPct val="95000"/>
              <a:buFont typeface="Wingdings 2"/>
              <a:buChar char=""/>
            </a:pPr>
            <a:r>
              <a:rPr lang="tr-TR" sz="3200" dirty="0" smtClean="0"/>
              <a:t>Böyle sistemlerde gençler, yaşlılara ait olan toprakları işlemekle yükümlüdürler.</a:t>
            </a:r>
          </a:p>
          <a:p>
            <a:pPr marL="274320" indent="-274320">
              <a:spcBef>
                <a:spcPct val="20000"/>
              </a:spcBef>
              <a:buClr>
                <a:schemeClr val="accent3"/>
              </a:buClr>
              <a:buSzPct val="95000"/>
              <a:buFont typeface="Wingdings 2"/>
              <a:buChar char=""/>
            </a:pPr>
            <a:r>
              <a:rPr lang="tr-TR" sz="3200" dirty="0" smtClean="0"/>
              <a:t>Yaşlılıkta prestij ve saygı elde etmenin diğer yöntemlerinden biri de evlilik çağına gelmiş olan kadınların üzerlerindeki kontrolü elde tutabilmektir.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184</a:t>
            </a:fld>
            <a:endParaRPr lang="tr-TR"/>
          </a:p>
        </p:txBody>
      </p:sp>
      <p:sp>
        <p:nvSpPr>
          <p:cNvPr id="3" name="2 Dikdörtgen"/>
          <p:cNvSpPr/>
          <p:nvPr/>
        </p:nvSpPr>
        <p:spPr>
          <a:xfrm>
            <a:off x="179512" y="620688"/>
            <a:ext cx="8712968" cy="324396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Bunu da genellikle yaşlı erkekler yapar. </a:t>
            </a:r>
          </a:p>
          <a:p>
            <a:pPr marL="274320" indent="-274320">
              <a:spcBef>
                <a:spcPct val="20000"/>
              </a:spcBef>
              <a:buClr>
                <a:schemeClr val="accent3"/>
              </a:buClr>
              <a:buSzPct val="95000"/>
              <a:buFont typeface="Wingdings 2"/>
              <a:buChar char=""/>
            </a:pPr>
            <a:r>
              <a:rPr lang="tr-TR" sz="3200" dirty="0" smtClean="0"/>
              <a:t>İlkel toplumlarda yaşlı erkekler evlilik çağındaki kadınların “sahipleridirler”.</a:t>
            </a:r>
          </a:p>
          <a:p>
            <a:pPr marL="274320" indent="-274320">
              <a:spcBef>
                <a:spcPct val="20000"/>
              </a:spcBef>
              <a:buClr>
                <a:schemeClr val="accent3"/>
              </a:buClr>
              <a:buSzPct val="95000"/>
              <a:buFont typeface="Wingdings 2"/>
              <a:buChar char=""/>
            </a:pPr>
            <a:r>
              <a:rPr lang="tr-TR" sz="3200" b="1" dirty="0" smtClean="0"/>
              <a:t>Talebi bol olan böyle bir “mala” sahip olmak, yaşlı erkeğe toplum nezdinde büyük bir güç kazandırır.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185</a:t>
            </a:fld>
            <a:endParaRPr lang="tr-TR"/>
          </a:p>
        </p:txBody>
      </p:sp>
      <p:sp>
        <p:nvSpPr>
          <p:cNvPr id="3" name="2 Dikdörtgen"/>
          <p:cNvSpPr/>
          <p:nvPr/>
        </p:nvSpPr>
        <p:spPr>
          <a:xfrm>
            <a:off x="179512" y="836712"/>
            <a:ext cx="8712968" cy="397031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Evlilikten önce ve sonra, genç </a:t>
            </a:r>
            <a:r>
              <a:rPr lang="tr-TR" sz="3200" dirty="0" smtClean="0"/>
              <a:t>kadın </a:t>
            </a:r>
            <a:r>
              <a:rPr lang="tr-TR" sz="3200" dirty="0" smtClean="0"/>
              <a:t>“alan” aile, mala sahip olma hakkından vazgeçen yaşlıya, onun bu kaybını gidermek için çeşitli </a:t>
            </a:r>
            <a:r>
              <a:rPr lang="tr-TR" sz="3200" dirty="0" smtClean="0"/>
              <a:t>hediyeler </a:t>
            </a:r>
            <a:r>
              <a:rPr lang="tr-TR" sz="3200" dirty="0" smtClean="0"/>
              <a:t>sunar. </a:t>
            </a:r>
          </a:p>
          <a:p>
            <a:pPr marL="274320" indent="-274320">
              <a:spcBef>
                <a:spcPct val="20000"/>
              </a:spcBef>
              <a:buClr>
                <a:schemeClr val="accent3"/>
              </a:buClr>
              <a:buSzPct val="95000"/>
              <a:buFont typeface="Wingdings 2"/>
              <a:buChar char=""/>
            </a:pPr>
            <a:r>
              <a:rPr lang="tr-TR" sz="3200" dirty="0" smtClean="0"/>
              <a:t>Bu, bizim toplumumuzda artık kaybolmaya başlayan “başlık parası” geleneğini andırmaktadır. </a:t>
            </a:r>
          </a:p>
          <a:p>
            <a:pPr marL="274320" indent="-274320">
              <a:spcBef>
                <a:spcPct val="20000"/>
              </a:spcBef>
              <a:buClr>
                <a:schemeClr val="accent3"/>
              </a:buClr>
              <a:buSzPct val="95000"/>
              <a:buFont typeface="Wingdings 2"/>
              <a:buChar char=""/>
            </a:pPr>
            <a:endParaRPr lang="tr-TR"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186</a:t>
            </a:fld>
            <a:endParaRPr lang="tr-TR"/>
          </a:p>
        </p:txBody>
      </p:sp>
      <p:sp>
        <p:nvSpPr>
          <p:cNvPr id="3" name="2 Dikdörtgen"/>
          <p:cNvSpPr/>
          <p:nvPr/>
        </p:nvSpPr>
        <p:spPr>
          <a:xfrm>
            <a:off x="251520" y="620688"/>
            <a:ext cx="8496944" cy="531222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Evlilik çağındaki kadınların hareketini denetleme ve çok kadınla evlenme hakkı arasında da belli bir bağlantı vardır. </a:t>
            </a:r>
          </a:p>
          <a:p>
            <a:pPr marL="274320" indent="-274320">
              <a:spcBef>
                <a:spcPct val="20000"/>
              </a:spcBef>
              <a:buClr>
                <a:schemeClr val="accent3"/>
              </a:buClr>
              <a:buSzPct val="95000"/>
              <a:buFont typeface="Wingdings 2"/>
              <a:buChar char=""/>
            </a:pPr>
            <a:r>
              <a:rPr lang="tr-TR" sz="3200" dirty="0" smtClean="0"/>
              <a:t>Çocuk ve kadınları çalıştırma hakkına sahip olunmasıyla birlikte çok eşlilik, genç ve yaşlı erkekler arasında güçlü bir ekonomik dengesizliğin doğmasına da yol açabilmektedir.</a:t>
            </a:r>
          </a:p>
          <a:p>
            <a:pPr marL="274320" indent="-274320">
              <a:spcBef>
                <a:spcPct val="20000"/>
              </a:spcBef>
              <a:buClr>
                <a:schemeClr val="accent3"/>
              </a:buClr>
              <a:buSzPct val="95000"/>
            </a:pPr>
            <a:endParaRPr lang="tr-TR" sz="3200" dirty="0" smtClean="0"/>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187</a:t>
            </a:fld>
            <a:endParaRPr lang="tr-TR"/>
          </a:p>
        </p:txBody>
      </p:sp>
      <p:sp>
        <p:nvSpPr>
          <p:cNvPr id="3" name="2 Dikdörtgen"/>
          <p:cNvSpPr/>
          <p:nvPr/>
        </p:nvSpPr>
        <p:spPr>
          <a:xfrm>
            <a:off x="251520" y="620688"/>
            <a:ext cx="8640960" cy="304698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 kimselerin ihtiyacı olan besin maddelerinin güvence altına alınması açısından olaya bakıldığında, mal edinebilme hakkı, iyi yürüyen bir toplumsal kurumsallaşmanın bulunduğuna dair bir işarettir.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188</a:t>
            </a:fld>
            <a:endParaRPr lang="tr-TR"/>
          </a:p>
        </p:txBody>
      </p:sp>
      <p:sp>
        <p:nvSpPr>
          <p:cNvPr id="3" name="2 Dikdörtgen"/>
          <p:cNvSpPr/>
          <p:nvPr/>
        </p:nvSpPr>
        <p:spPr>
          <a:xfrm>
            <a:off x="251520" y="980728"/>
            <a:ext cx="8712968" cy="206210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Eğer yaşlının kendisine ait bir toprağı bulunuyor ve bu toprak, üretimde kullanılıyorsa, buradan elde edilen </a:t>
            </a:r>
            <a:r>
              <a:rPr lang="tr-TR" sz="3200" dirty="0" err="1" smtClean="0"/>
              <a:t>mahsûl</a:t>
            </a:r>
            <a:r>
              <a:rPr lang="tr-TR" sz="3200" dirty="0" smtClean="0"/>
              <a:t>, “yaşlının üretimi” olarak kabul edilir.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189</a:t>
            </a:fld>
            <a:endParaRPr lang="tr-TR"/>
          </a:p>
        </p:txBody>
      </p:sp>
      <p:sp>
        <p:nvSpPr>
          <p:cNvPr id="3" name="2 Dikdörtgen"/>
          <p:cNvSpPr/>
          <p:nvPr/>
        </p:nvSpPr>
        <p:spPr>
          <a:xfrm>
            <a:off x="395536" y="836712"/>
            <a:ext cx="8496944" cy="107721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 Böylece yaşlı çalışmasa da sahip olduğu toprak her iki tarafa da faydalı olmaktadır.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
        <p:nvSpPr>
          <p:cNvPr id="3" name="2 Dikdörtgen"/>
          <p:cNvSpPr/>
          <p:nvPr/>
        </p:nvSpPr>
        <p:spPr>
          <a:xfrm>
            <a:off x="179512" y="404664"/>
            <a:ext cx="8712968" cy="620849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Bunlar arasında o dönemlerin devlet adamları, yüksek rütbeli askerleri, krallar ve </a:t>
            </a:r>
            <a:r>
              <a:rPr lang="tr-TR" sz="3200" dirty="0" err="1" smtClean="0"/>
              <a:t>Sofokles’in</a:t>
            </a:r>
            <a:r>
              <a:rPr lang="tr-TR" sz="3200" dirty="0" smtClean="0"/>
              <a:t> “Kralın sadık dostu” olarak tarif ettiği filozoflar da vardı. </a:t>
            </a:r>
          </a:p>
          <a:p>
            <a:pPr marL="274320" indent="-274320">
              <a:spcBef>
                <a:spcPct val="20000"/>
              </a:spcBef>
              <a:buClr>
                <a:schemeClr val="accent3"/>
              </a:buClr>
              <a:buSzPct val="95000"/>
              <a:buFont typeface="Wingdings 2"/>
              <a:buChar char=""/>
            </a:pPr>
            <a:r>
              <a:rPr lang="tr-TR" sz="3200" b="1" dirty="0" smtClean="0"/>
              <a:t>Yaşlanma olgusunun henüz toplumsal boyutlara ulaşmadığı dönemlerde yaşlılık ve yaşlanma üzerine fikir öne sürenlerin, </a:t>
            </a:r>
            <a:r>
              <a:rPr lang="tr-TR" sz="3200" b="1" u="sng" dirty="0" smtClean="0"/>
              <a:t>kendi yaşlılıkları </a:t>
            </a:r>
            <a:r>
              <a:rPr lang="tr-TR" sz="3200" b="1" dirty="0" smtClean="0"/>
              <a:t>ve </a:t>
            </a:r>
            <a:r>
              <a:rPr lang="tr-TR" sz="3200" b="1" u="sng" dirty="0" smtClean="0"/>
              <a:t>bulundukları toplumsal kesime </a:t>
            </a:r>
            <a:r>
              <a:rPr lang="tr-TR" sz="3200" b="1" dirty="0" smtClean="0"/>
              <a:t>özgü yaşlılık ve yaşlanmayı dile getirdiklerini görülmektedir. </a:t>
            </a:r>
          </a:p>
          <a:p>
            <a:pPr marL="274320" indent="-274320">
              <a:spcBef>
                <a:spcPct val="20000"/>
              </a:spcBef>
              <a:buClr>
                <a:schemeClr val="accent3"/>
              </a:buClr>
              <a:buSzPct val="95000"/>
              <a:buFont typeface="Wingdings 2"/>
              <a:buChar char=""/>
            </a:pPr>
            <a:r>
              <a:rPr lang="tr-TR" sz="3200" dirty="0" smtClean="0"/>
              <a:t>Sokaktaki kölenin yaşlılığından söz eden bir filozofa tarihte rastlandığı görülmemiştir.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864096"/>
          </a:xfrm>
        </p:spPr>
        <p:txBody>
          <a:bodyPr>
            <a:normAutofit/>
          </a:bodyPr>
          <a:lstStyle/>
          <a:p>
            <a:r>
              <a:rPr lang="tr-TR" b="1" dirty="0" smtClean="0"/>
              <a:t>'Statü Geçitleri' ve </a:t>
            </a:r>
            <a:r>
              <a:rPr lang="tr-TR" b="1" dirty="0" smtClean="0"/>
              <a:t>'Kimlik’</a:t>
            </a:r>
            <a:endParaRPr lang="tr-TR" dirty="0"/>
          </a:p>
        </p:txBody>
      </p:sp>
      <p:sp>
        <p:nvSpPr>
          <p:cNvPr id="3" name="2 İçerik Yer Tutucusu"/>
          <p:cNvSpPr>
            <a:spLocks noGrp="1"/>
          </p:cNvSpPr>
          <p:nvPr>
            <p:ph idx="1"/>
          </p:nvPr>
        </p:nvSpPr>
        <p:spPr>
          <a:xfrm>
            <a:off x="457200" y="1484784"/>
            <a:ext cx="8229600" cy="4839816"/>
          </a:xfrm>
        </p:spPr>
        <p:txBody>
          <a:bodyPr>
            <a:normAutofit/>
          </a:bodyPr>
          <a:lstStyle/>
          <a:p>
            <a:r>
              <a:rPr lang="tr-TR" dirty="0" smtClean="0"/>
              <a:t>Tıpkı kendi toplumumuzda olduğu gibi, yaş ve kuşak </a:t>
            </a:r>
            <a:r>
              <a:rPr lang="tr-TR" dirty="0" smtClean="0"/>
              <a:t>sınıflandırmasına </a:t>
            </a:r>
            <a:r>
              <a:rPr lang="tr-TR" dirty="0" smtClean="0"/>
              <a:t>giden toplumsal sistemlerin de, katı bir kronolojik düzene sahip oldukları görülmektedir. </a:t>
            </a:r>
            <a:endParaRPr lang="tr-TR" dirty="0" smtClean="0"/>
          </a:p>
          <a:p>
            <a:r>
              <a:rPr lang="tr-TR" dirty="0" err="1" smtClean="0"/>
              <a:t>Oromo’ların</a:t>
            </a:r>
            <a:r>
              <a:rPr lang="tr-TR" dirty="0" smtClean="0"/>
              <a:t> Geda-Sistemi </a:t>
            </a:r>
            <a:r>
              <a:rPr lang="tr-TR" dirty="0" smtClean="0"/>
              <a:t>bu duruma iyi bir örnek </a:t>
            </a:r>
            <a:r>
              <a:rPr lang="tr-TR" dirty="0" smtClean="0"/>
              <a:t>oluşturur. </a:t>
            </a:r>
          </a:p>
          <a:p>
            <a:r>
              <a:rPr lang="tr-TR" b="1" dirty="0" smtClean="0"/>
              <a:t>Bu </a:t>
            </a:r>
            <a:r>
              <a:rPr lang="tr-TR" b="1" dirty="0" smtClean="0"/>
              <a:t>sistemde yaş </a:t>
            </a:r>
            <a:r>
              <a:rPr lang="tr-TR" b="1" dirty="0" smtClean="0"/>
              <a:t>sınıflandırması </a:t>
            </a:r>
            <a:r>
              <a:rPr lang="tr-TR" b="1" dirty="0" smtClean="0"/>
              <a:t>yaşanılan yılların sayılmasıyla meydana gelmez</a:t>
            </a:r>
            <a:r>
              <a:rPr lang="tr-TR" b="1" dirty="0" smtClean="0"/>
              <a:t>.</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190</a:t>
            </a:fld>
            <a:endParaRPr lang="tr-T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191</a:t>
            </a:fld>
            <a:endParaRPr lang="tr-TR"/>
          </a:p>
        </p:txBody>
      </p:sp>
      <p:sp>
        <p:nvSpPr>
          <p:cNvPr id="3" name="2 Dikdörtgen"/>
          <p:cNvSpPr/>
          <p:nvPr/>
        </p:nvSpPr>
        <p:spPr>
          <a:xfrm>
            <a:off x="395536" y="548680"/>
            <a:ext cx="8424936"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Farklı yaşlardaki insanlar, sekiz yıl orada kalmak şartıyla belirli gruplar içersinde yer alırlar ve toplam beş tane böyle grup vardır. </a:t>
            </a:r>
          </a:p>
          <a:p>
            <a:pPr marL="274320" indent="-274320">
              <a:spcBef>
                <a:spcPct val="20000"/>
              </a:spcBef>
              <a:buClr>
                <a:schemeClr val="accent3"/>
              </a:buClr>
              <a:buSzPct val="95000"/>
              <a:buFont typeface="Wingdings 2"/>
              <a:buChar char=""/>
            </a:pPr>
            <a:r>
              <a:rPr lang="tr-TR" sz="3200" dirty="0" smtClean="0"/>
              <a:t>Beşinci gruptan sonra sistemin tekrarlandığı görülmektedir. </a:t>
            </a:r>
            <a:endParaRPr lang="tr-TR" sz="3200" dirty="0" smtClean="0"/>
          </a:p>
          <a:p>
            <a:pPr marL="274320" indent="-274320">
              <a:spcBef>
                <a:spcPct val="20000"/>
              </a:spcBef>
              <a:buClr>
                <a:schemeClr val="accent3"/>
              </a:buClr>
              <a:buSzPct val="95000"/>
              <a:buFont typeface="Wingdings 2"/>
              <a:buChar char=""/>
            </a:pPr>
            <a:r>
              <a:rPr lang="tr-TR" sz="3200" dirty="0" smtClean="0"/>
              <a:t>Belli </a:t>
            </a:r>
            <a:r>
              <a:rPr lang="tr-TR" sz="3200" dirty="0" smtClean="0"/>
              <a:t>bir grupta kalış süresinin ardından, fertler topluca bir üst sınıfa geçerler  ve bu “sınıf atlama”, geleneksel bir törenle yapılır. </a:t>
            </a:r>
            <a:endParaRPr lang="tr-TR" sz="3200" dirty="0"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192</a:t>
            </a:fld>
            <a:endParaRPr lang="tr-TR"/>
          </a:p>
        </p:txBody>
      </p:sp>
      <p:sp>
        <p:nvSpPr>
          <p:cNvPr id="3" name="2 Dikdörtgen"/>
          <p:cNvSpPr/>
          <p:nvPr/>
        </p:nvSpPr>
        <p:spPr>
          <a:xfrm>
            <a:off x="323528" y="548680"/>
            <a:ext cx="8496944"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sınıf sistemini, Türkiye’nin eski ilkokul sistemiyle karşılaştırmak mümkündür. </a:t>
            </a:r>
          </a:p>
          <a:p>
            <a:pPr marL="274320" indent="-274320">
              <a:spcBef>
                <a:spcPct val="20000"/>
              </a:spcBef>
              <a:buClr>
                <a:schemeClr val="accent3"/>
              </a:buClr>
              <a:buSzPct val="95000"/>
              <a:buFont typeface="Wingdings 2"/>
              <a:buChar char=""/>
            </a:pPr>
            <a:r>
              <a:rPr lang="tr-TR" sz="3200" dirty="0" smtClean="0"/>
              <a:t>İlkokul birinci sınıfa başlayacak çocuğun yedi yaşında olması gerekmektedir. </a:t>
            </a:r>
          </a:p>
          <a:p>
            <a:pPr marL="274320" indent="-274320">
              <a:spcBef>
                <a:spcPct val="20000"/>
              </a:spcBef>
              <a:buClr>
                <a:schemeClr val="accent3"/>
              </a:buClr>
              <a:buSzPct val="95000"/>
              <a:buFont typeface="Wingdings 2"/>
              <a:buChar char=""/>
            </a:pPr>
            <a:r>
              <a:rPr lang="tr-TR" sz="3200" dirty="0" smtClean="0"/>
              <a:t>Bu yüzden birinci sınıftaki çocukların hepsi yedi yaşındadır ve sınıfta kalmazlarsa her yıl toplu halde bir üst sınıfa geçerek, on iki yaşına geldiklerinde ilkokulu bitirmiş olacaklardır.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193</a:t>
            </a:fld>
            <a:endParaRPr lang="tr-TR"/>
          </a:p>
        </p:txBody>
      </p:sp>
      <p:sp>
        <p:nvSpPr>
          <p:cNvPr id="3" name="2 Dikdörtgen"/>
          <p:cNvSpPr/>
          <p:nvPr/>
        </p:nvSpPr>
        <p:spPr>
          <a:xfrm>
            <a:off x="251520" y="836712"/>
            <a:ext cx="8568952" cy="3736407"/>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Geda-sisteminde durum biraz daha değişiktir</a:t>
            </a:r>
            <a:r>
              <a:rPr lang="tr-TR" sz="3200" dirty="0" smtClean="0"/>
              <a:t>.</a:t>
            </a:r>
          </a:p>
          <a:p>
            <a:pPr marL="274320" indent="-274320">
              <a:spcBef>
                <a:spcPct val="20000"/>
              </a:spcBef>
              <a:buClr>
                <a:schemeClr val="accent3"/>
              </a:buClr>
              <a:buSzPct val="95000"/>
              <a:buFont typeface="Wingdings 2"/>
              <a:buChar char=""/>
            </a:pPr>
            <a:r>
              <a:rPr lang="tr-TR" sz="3200" dirty="0" smtClean="0"/>
              <a:t>Bir </a:t>
            </a:r>
            <a:r>
              <a:rPr lang="tr-TR" sz="3200" dirty="0" err="1" smtClean="0"/>
              <a:t>Oromo’nun</a:t>
            </a:r>
            <a:r>
              <a:rPr lang="tr-TR" sz="3200" dirty="0" smtClean="0"/>
              <a:t> birinci sınıfa (gruba) </a:t>
            </a:r>
            <a:r>
              <a:rPr lang="tr-TR" sz="3200" dirty="0" smtClean="0"/>
              <a:t>başlayabilmesi </a:t>
            </a:r>
            <a:r>
              <a:rPr lang="tr-TR" sz="3200" dirty="0" smtClean="0"/>
              <a:t>için, babasının beşinci sınıfı (grubu) terk etmiş </a:t>
            </a:r>
            <a:r>
              <a:rPr lang="tr-TR" sz="3200" dirty="0" smtClean="0"/>
              <a:t>olması </a:t>
            </a:r>
            <a:r>
              <a:rPr lang="tr-TR" sz="3200" dirty="0" smtClean="0"/>
              <a:t>gerekir. </a:t>
            </a:r>
            <a:endParaRPr lang="tr-TR" sz="3200" dirty="0" smtClean="0"/>
          </a:p>
          <a:p>
            <a:pPr marL="274320" indent="-274320">
              <a:spcBef>
                <a:spcPct val="20000"/>
              </a:spcBef>
              <a:buClr>
                <a:schemeClr val="accent3"/>
              </a:buClr>
              <a:buSzPct val="95000"/>
              <a:buFont typeface="Wingdings 2"/>
              <a:buChar char=""/>
            </a:pPr>
            <a:r>
              <a:rPr lang="tr-TR" sz="3200" dirty="0" smtClean="0"/>
              <a:t>Eğer </a:t>
            </a:r>
            <a:r>
              <a:rPr lang="tr-TR" sz="3200" dirty="0" smtClean="0"/>
              <a:t>babası henüz beşinci grubun dışına çıkmış </a:t>
            </a:r>
            <a:r>
              <a:rPr lang="tr-TR" sz="3200" dirty="0" smtClean="0"/>
              <a:t>değilse</a:t>
            </a:r>
            <a:r>
              <a:rPr lang="tr-TR" sz="3200" dirty="0" smtClean="0"/>
              <a:t>, çocuk birinci gruba dahil olamaz. </a:t>
            </a:r>
            <a:endParaRPr lang="tr-TR" sz="3200" dirty="0" smtClean="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194</a:t>
            </a:fld>
            <a:endParaRPr lang="tr-TR"/>
          </a:p>
        </p:txBody>
      </p:sp>
      <p:sp>
        <p:nvSpPr>
          <p:cNvPr id="3" name="2 Dikdörtgen"/>
          <p:cNvSpPr/>
          <p:nvPr/>
        </p:nvSpPr>
        <p:spPr>
          <a:xfrm>
            <a:off x="395536" y="836712"/>
            <a:ext cx="8496944"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kuraldan ötürü, </a:t>
            </a:r>
            <a:r>
              <a:rPr lang="tr-TR" sz="3200" dirty="0" err="1" smtClean="0"/>
              <a:t>Oromo’ların</a:t>
            </a:r>
            <a:r>
              <a:rPr lang="tr-TR" sz="3200" dirty="0" smtClean="0"/>
              <a:t> yaş sınıflarında birbirinden farklı yaştaki insanlar yer alır. </a:t>
            </a:r>
          </a:p>
          <a:p>
            <a:pPr marL="274320" indent="-274320">
              <a:spcBef>
                <a:spcPct val="20000"/>
              </a:spcBef>
              <a:buClr>
                <a:schemeClr val="accent3"/>
              </a:buClr>
              <a:buSzPct val="95000"/>
              <a:buFont typeface="Wingdings 2"/>
              <a:buChar char=""/>
            </a:pPr>
            <a:r>
              <a:rPr lang="tr-TR" sz="3200" dirty="0" smtClean="0"/>
              <a:t>İlkokul örneğindeki gibi, belli bir süre sonra grup elemanları toplu halde bir üst gruba geçerler, öndeki grup ise bir üst yere kayar vs</a:t>
            </a:r>
            <a:r>
              <a:rPr lang="tr-TR" sz="3200" dirty="0" smtClean="0"/>
              <a:t>.</a:t>
            </a:r>
          </a:p>
          <a:p>
            <a:pPr marL="274320" indent="-274320">
              <a:spcBef>
                <a:spcPct val="20000"/>
              </a:spcBef>
              <a:buClr>
                <a:schemeClr val="accent3"/>
              </a:buClr>
              <a:buSzPct val="95000"/>
              <a:buFont typeface="Wingdings 2"/>
              <a:buChar char=""/>
            </a:pPr>
            <a:r>
              <a:rPr lang="tr-TR" sz="3200" dirty="0" smtClean="0"/>
              <a:t> </a:t>
            </a:r>
            <a:r>
              <a:rPr lang="tr-TR" sz="3200" dirty="0" smtClean="0"/>
              <a:t>Ancak bu süre ilkokul sisteminde olduğu gibi bir yıl değil, sekiz  yıldır. </a:t>
            </a:r>
            <a:endParaRPr lang="tr-TR" sz="3200" dirty="0" smtClean="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195</a:t>
            </a:fld>
            <a:endParaRPr lang="tr-TR"/>
          </a:p>
        </p:txBody>
      </p:sp>
      <p:sp>
        <p:nvSpPr>
          <p:cNvPr id="3" name="2 Dikdörtgen"/>
          <p:cNvSpPr/>
          <p:nvPr/>
        </p:nvSpPr>
        <p:spPr>
          <a:xfrm>
            <a:off x="395536" y="764704"/>
            <a:ext cx="8496944" cy="383489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yüzden bir </a:t>
            </a:r>
            <a:r>
              <a:rPr lang="tr-TR" sz="3200" dirty="0" err="1" smtClean="0"/>
              <a:t>Oromo</a:t>
            </a:r>
            <a:r>
              <a:rPr lang="tr-TR" sz="3200" dirty="0" smtClean="0"/>
              <a:t> ancak kırk yıl sonra Geda-sisteminin ilk çemberini tamamlamış olur</a:t>
            </a:r>
            <a:r>
              <a:rPr lang="tr-TR" sz="3200" dirty="0" smtClean="0"/>
              <a:t>.</a:t>
            </a:r>
          </a:p>
          <a:p>
            <a:pPr marL="274320" indent="-274320">
              <a:spcBef>
                <a:spcPct val="20000"/>
              </a:spcBef>
              <a:buClr>
                <a:schemeClr val="accent3"/>
              </a:buClr>
              <a:buSzPct val="95000"/>
              <a:buFont typeface="Wingdings 2"/>
              <a:buChar char=""/>
            </a:pPr>
            <a:r>
              <a:rPr lang="tr-TR" sz="3200" dirty="0" err="1" smtClean="0"/>
              <a:t>Oromo’lar</a:t>
            </a:r>
            <a:r>
              <a:rPr lang="tr-TR" sz="3200" dirty="0" smtClean="0"/>
              <a:t> istedikleri zaman evlenemezler. </a:t>
            </a:r>
            <a:endParaRPr lang="tr-TR" sz="3200" dirty="0" smtClean="0"/>
          </a:p>
          <a:p>
            <a:pPr marL="274320" indent="-274320">
              <a:spcBef>
                <a:spcPct val="20000"/>
              </a:spcBef>
              <a:buClr>
                <a:schemeClr val="accent3"/>
              </a:buClr>
              <a:buSzPct val="95000"/>
              <a:buFont typeface="Wingdings 2"/>
              <a:buChar char=""/>
            </a:pPr>
            <a:r>
              <a:rPr lang="tr-TR" sz="3200" dirty="0" smtClean="0"/>
              <a:t>Evlenecekleri dönemin </a:t>
            </a:r>
            <a:r>
              <a:rPr lang="tr-TR" sz="3200" dirty="0" smtClean="0"/>
              <a:t>yaş ile herhangi bir ilgisi de yoktur. </a:t>
            </a:r>
            <a:endParaRPr lang="tr-TR" sz="3200" dirty="0" smtClean="0"/>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196</a:t>
            </a:fld>
            <a:endParaRPr lang="tr-TR"/>
          </a:p>
        </p:txBody>
      </p:sp>
      <p:sp>
        <p:nvSpPr>
          <p:cNvPr id="3" name="2 Dikdörtgen"/>
          <p:cNvSpPr/>
          <p:nvPr/>
        </p:nvSpPr>
        <p:spPr>
          <a:xfrm>
            <a:off x="251520" y="548680"/>
            <a:ext cx="8496944"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Evlenebilmek için, evlenmeye izin verilen sınıfa dahil olmak gerekir. </a:t>
            </a:r>
          </a:p>
          <a:p>
            <a:pPr marL="274320" indent="-274320">
              <a:spcBef>
                <a:spcPct val="20000"/>
              </a:spcBef>
              <a:buClr>
                <a:schemeClr val="accent3"/>
              </a:buClr>
              <a:buSzPct val="95000"/>
              <a:buFont typeface="Wingdings 2"/>
              <a:buChar char=""/>
            </a:pPr>
            <a:r>
              <a:rPr lang="tr-TR" sz="3200" dirty="0" smtClean="0"/>
              <a:t>Böyle katı bir kural fertler açısından bazı önemli sorunlar yaratmaktadır. </a:t>
            </a:r>
          </a:p>
          <a:p>
            <a:pPr marL="274320" indent="-274320">
              <a:spcBef>
                <a:spcPct val="20000"/>
              </a:spcBef>
              <a:buClr>
                <a:schemeClr val="accent3"/>
              </a:buClr>
              <a:buSzPct val="95000"/>
              <a:buFont typeface="Wingdings 2"/>
              <a:buChar char=""/>
            </a:pPr>
            <a:r>
              <a:rPr lang="tr-TR" sz="3200" dirty="0" smtClean="0"/>
              <a:t>Babası henüz beşinci grubun dışında bulunmuyorsa, çocuğun ilk sınıfa alınamaması evliliklerde gecikmelere yol açmakta ve hatta bazen evlenmeyi imkansızlaştırmaktadır.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197</a:t>
            </a:fld>
            <a:endParaRPr lang="tr-TR"/>
          </a:p>
        </p:txBody>
      </p:sp>
      <p:sp>
        <p:nvSpPr>
          <p:cNvPr id="3" name="2 Dikdörtgen"/>
          <p:cNvSpPr/>
          <p:nvPr/>
        </p:nvSpPr>
        <p:spPr>
          <a:xfrm>
            <a:off x="323528" y="764704"/>
            <a:ext cx="8568952"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Bir kadın, evliliğe izin verilen gruba dahil olmadan önce hamile kalacak olursa, ya düşük yapmak zorundadır veya çocuk dünyaya gelir gelmez öldürülür. </a:t>
            </a:r>
          </a:p>
          <a:p>
            <a:pPr marL="274320" indent="-274320">
              <a:spcBef>
                <a:spcPct val="20000"/>
              </a:spcBef>
              <a:buClr>
                <a:schemeClr val="accent3"/>
              </a:buClr>
              <a:buSzPct val="95000"/>
              <a:buFont typeface="Wingdings 2"/>
              <a:buChar char=""/>
            </a:pPr>
            <a:r>
              <a:rPr lang="tr-TR" sz="3200" dirty="0" smtClean="0"/>
              <a:t>Büyük acı veren düşük yapmalardan korkan birçok kadın, kurtuluşu kaçmakta bulmakta ve ailesini terk etmek zorunda kalmaktadır</a:t>
            </a:r>
            <a:r>
              <a:rPr lang="tr-TR" sz="3200" dirty="0" smtClean="0"/>
              <a:t>.</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198</a:t>
            </a:fld>
            <a:endParaRPr lang="tr-TR"/>
          </a:p>
        </p:txBody>
      </p:sp>
      <p:sp>
        <p:nvSpPr>
          <p:cNvPr id="3" name="2 Dikdörtgen"/>
          <p:cNvSpPr/>
          <p:nvPr/>
        </p:nvSpPr>
        <p:spPr>
          <a:xfrm>
            <a:off x="251520" y="548681"/>
            <a:ext cx="8712968"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Geda sınıflandırma sistemi, fertlerin evlenme şanslarını kimi zaman tamamen ellerinden almakta ve en önemli kapital olarak görülen çocuklarda tekelleşmeye yol açmaktadır. </a:t>
            </a:r>
          </a:p>
          <a:p>
            <a:pPr marL="274320" indent="-274320">
              <a:spcBef>
                <a:spcPct val="20000"/>
              </a:spcBef>
              <a:buClr>
                <a:schemeClr val="accent3"/>
              </a:buClr>
              <a:buSzPct val="95000"/>
              <a:buFont typeface="Wingdings 2"/>
              <a:buChar char=""/>
            </a:pPr>
            <a:r>
              <a:rPr lang="tr-TR" sz="3200" dirty="0" smtClean="0"/>
              <a:t>Bu yüzden toplumun en genç ve en yaşlı kesimi arasında anlaşmazlık ve çatışmaların doğması engellenememektedir.</a:t>
            </a:r>
            <a:endParaRPr lang="tr-TR" sz="3200" dirty="0" smtClean="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29600" cy="1008112"/>
          </a:xfrm>
        </p:spPr>
        <p:txBody>
          <a:bodyPr>
            <a:normAutofit/>
          </a:bodyPr>
          <a:lstStyle/>
          <a:p>
            <a:r>
              <a:rPr lang="tr-TR" b="1" dirty="0" smtClean="0"/>
              <a:t>Yaşlıların İhmali ve Yaşlı </a:t>
            </a:r>
            <a:r>
              <a:rPr lang="tr-TR" b="1" dirty="0" smtClean="0"/>
              <a:t>Katli</a:t>
            </a:r>
            <a:endParaRPr lang="tr-TR" dirty="0"/>
          </a:p>
        </p:txBody>
      </p:sp>
      <p:sp>
        <p:nvSpPr>
          <p:cNvPr id="3" name="2 İçerik Yer Tutucusu"/>
          <p:cNvSpPr>
            <a:spLocks noGrp="1"/>
          </p:cNvSpPr>
          <p:nvPr>
            <p:ph idx="1"/>
          </p:nvPr>
        </p:nvSpPr>
        <p:spPr>
          <a:xfrm>
            <a:off x="457200" y="1628800"/>
            <a:ext cx="8229600" cy="4695800"/>
          </a:xfrm>
        </p:spPr>
        <p:txBody>
          <a:bodyPr>
            <a:normAutofit/>
          </a:bodyPr>
          <a:lstStyle/>
          <a:p>
            <a:r>
              <a:rPr lang="tr-TR" dirty="0" smtClean="0"/>
              <a:t>Modern </a:t>
            </a:r>
            <a:r>
              <a:rPr lang="tr-TR" dirty="0" smtClean="0"/>
              <a:t>toplum insanının dünya görüşü ve toplumsal </a:t>
            </a:r>
            <a:r>
              <a:rPr lang="tr-TR" dirty="0" smtClean="0"/>
              <a:t>koşulları, </a:t>
            </a:r>
            <a:r>
              <a:rPr lang="tr-TR" dirty="0" smtClean="0"/>
              <a:t>ilkel toplum insanınkinden o denli büyük farklılıklar </a:t>
            </a:r>
            <a:r>
              <a:rPr lang="tr-TR" dirty="0" smtClean="0"/>
              <a:t>içermektedir </a:t>
            </a:r>
            <a:r>
              <a:rPr lang="tr-TR" dirty="0" smtClean="0"/>
              <a:t>ki, her iki tarafın da aslında birbirini tam manasıyla </a:t>
            </a:r>
            <a:r>
              <a:rPr lang="tr-TR" dirty="0" smtClean="0"/>
              <a:t>anlayabilmesine </a:t>
            </a:r>
            <a:r>
              <a:rPr lang="tr-TR" dirty="0" smtClean="0"/>
              <a:t>olanak bulunmamaktadır. </a:t>
            </a:r>
            <a:endParaRPr lang="tr-TR" dirty="0" smtClean="0"/>
          </a:p>
          <a:p>
            <a:r>
              <a:rPr lang="tr-TR" dirty="0" smtClean="0"/>
              <a:t>Bilgi </a:t>
            </a:r>
            <a:r>
              <a:rPr lang="tr-TR" dirty="0" smtClean="0"/>
              <a:t>düzeyi her geçen gün biraz daha artan </a:t>
            </a:r>
            <a:r>
              <a:rPr lang="tr-TR" dirty="0" smtClean="0"/>
              <a:t>modern </a:t>
            </a:r>
            <a:r>
              <a:rPr lang="tr-TR" dirty="0" smtClean="0"/>
              <a:t>insanın ilkel toplum insanı h</a:t>
            </a:r>
            <a:r>
              <a:rPr lang="tr-TR" dirty="0" smtClean="0"/>
              <a:t>akkındaki </a:t>
            </a:r>
            <a:r>
              <a:rPr lang="tr-TR" dirty="0" smtClean="0"/>
              <a:t>bilgisi çok kısıtlıdır ve ilkel toplum insanının doğayla iç </a:t>
            </a:r>
            <a:r>
              <a:rPr lang="tr-TR" dirty="0" smtClean="0"/>
              <a:t>içe </a:t>
            </a:r>
            <a:r>
              <a:rPr lang="tr-TR" dirty="0" smtClean="0"/>
              <a:t>ve el ele yaşadığı sanılmaktadır</a:t>
            </a:r>
            <a:r>
              <a:rPr lang="tr-TR" dirty="0" smtClean="0"/>
              <a:t>.</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dirty="0" smtClean="0"/>
              <a:t>İşlenecek Konular</a:t>
            </a:r>
            <a:endParaRPr lang="tr-TR" dirty="0"/>
          </a:p>
        </p:txBody>
      </p:sp>
      <p:sp>
        <p:nvSpPr>
          <p:cNvPr id="3" name="2 İçerik Yer Tutucusu"/>
          <p:cNvSpPr>
            <a:spLocks noGrp="1"/>
          </p:cNvSpPr>
          <p:nvPr>
            <p:ph sz="half" idx="1"/>
          </p:nvPr>
        </p:nvSpPr>
        <p:spPr/>
        <p:txBody>
          <a:bodyPr/>
          <a:lstStyle/>
          <a:p>
            <a:r>
              <a:rPr lang="tr-TR" dirty="0" smtClean="0"/>
              <a:t>1) 19. Yüzyıla Kadar Yaşlılar</a:t>
            </a:r>
          </a:p>
          <a:p>
            <a:r>
              <a:rPr lang="tr-TR" dirty="0" smtClean="0"/>
              <a:t>2) Aile Kavramının Değişimi ve Yaşlı İnsan</a:t>
            </a:r>
            <a:endParaRPr lang="tr-TR" dirty="0"/>
          </a:p>
        </p:txBody>
      </p:sp>
      <p:pic>
        <p:nvPicPr>
          <p:cNvPr id="7" name="6 İçerik Yer Tutucusu" descr="untitled1qy3.jpg"/>
          <p:cNvPicPr>
            <a:picLocks noGrp="1" noChangeAspect="1"/>
          </p:cNvPicPr>
          <p:nvPr>
            <p:ph sz="half" idx="2"/>
          </p:nvPr>
        </p:nvPicPr>
        <p:blipFill>
          <a:blip r:embed="rId2" cstate="print"/>
          <a:stretch>
            <a:fillRect/>
          </a:stretch>
        </p:blipFill>
        <p:spPr>
          <a:xfrm>
            <a:off x="4762500" y="1124744"/>
            <a:ext cx="4129980" cy="5256583"/>
          </a:xfrm>
        </p:spPr>
      </p:pic>
      <p:sp>
        <p:nvSpPr>
          <p:cNvPr id="8" name="7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
        <p:nvSpPr>
          <p:cNvPr id="3" name="2 Dikdörtgen"/>
          <p:cNvSpPr/>
          <p:nvPr/>
        </p:nvSpPr>
        <p:spPr>
          <a:xfrm>
            <a:off x="179512" y="1052736"/>
            <a:ext cx="8784976" cy="413036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Onlar genellikle </a:t>
            </a:r>
            <a:r>
              <a:rPr lang="tr-TR" sz="3200" dirty="0" err="1" smtClean="0"/>
              <a:t>sosyo</a:t>
            </a:r>
            <a:r>
              <a:rPr lang="tr-TR" sz="3200" dirty="0" smtClean="0"/>
              <a:t>-ekonomik statüsü yüksek konumundan ötürü sözü dinlenen ve saygı gören yaşlılardan, onların duygularından, beklentilerinden ve hayallerinden dem vurdular.</a:t>
            </a:r>
          </a:p>
          <a:p>
            <a:pPr marL="274320" indent="-274320">
              <a:spcBef>
                <a:spcPct val="20000"/>
              </a:spcBef>
              <a:buClr>
                <a:schemeClr val="accent3"/>
              </a:buClr>
              <a:buSzPct val="95000"/>
              <a:buFont typeface="Wingdings 2"/>
              <a:buChar char=""/>
            </a:pPr>
            <a:r>
              <a:rPr lang="tr-TR" sz="3200" dirty="0" smtClean="0"/>
              <a:t> Zaten geneli ilgilendirecek bir yaşlılık ve yaşlanmanın varlığı söz konusu olmadığı için de, başka türlüsü beklenemezdi.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200</a:t>
            </a:fld>
            <a:endParaRPr lang="tr-TR"/>
          </a:p>
        </p:txBody>
      </p:sp>
      <p:sp>
        <p:nvSpPr>
          <p:cNvPr id="3" name="2 Dikdörtgen"/>
          <p:cNvSpPr/>
          <p:nvPr/>
        </p:nvSpPr>
        <p:spPr>
          <a:xfrm>
            <a:off x="251520" y="548680"/>
            <a:ext cx="8640960"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 tecrübeli ve bilge bir kabile reisinin yönetiminde çadır veya kulübelerinde barış ve sükunet içinde yaşayan insanların modern insanın çektiği sıkıntılardan habersiz mutlu bir yaşantı sürdüklerine inanılır. </a:t>
            </a:r>
            <a:endParaRPr lang="tr-TR" sz="3200" dirty="0" smtClean="0"/>
          </a:p>
          <a:p>
            <a:pPr marL="274320" indent="-274320">
              <a:spcBef>
                <a:spcPct val="20000"/>
              </a:spcBef>
              <a:buClr>
                <a:schemeClr val="accent3"/>
              </a:buClr>
              <a:buSzPct val="95000"/>
              <a:buFont typeface="Wingdings 2"/>
              <a:buChar char=""/>
            </a:pPr>
            <a:r>
              <a:rPr lang="tr-TR" sz="3200" dirty="0" smtClean="0"/>
              <a:t>Böyle </a:t>
            </a:r>
            <a:r>
              <a:rPr lang="tr-TR" sz="3200" dirty="0" smtClean="0"/>
              <a:t>romantik bir düşüncenin ortaya </a:t>
            </a:r>
            <a:r>
              <a:rPr lang="tr-TR" sz="3200" dirty="0" smtClean="0"/>
              <a:t>çıkmasında</a:t>
            </a:r>
            <a:r>
              <a:rPr lang="tr-TR" sz="3200" dirty="0" smtClean="0"/>
              <a:t>, seyredilen filmlerin ve okunulan romanların mutlaka büyük etkisi vardır. </a:t>
            </a:r>
            <a:endParaRPr lang="tr-TR" sz="3200" dirty="0" smtClean="0"/>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201</a:t>
            </a:fld>
            <a:endParaRPr lang="tr-TR"/>
          </a:p>
        </p:txBody>
      </p:sp>
      <p:sp>
        <p:nvSpPr>
          <p:cNvPr id="3" name="2 Dikdörtgen"/>
          <p:cNvSpPr/>
          <p:nvPr/>
        </p:nvSpPr>
        <p:spPr>
          <a:xfrm>
            <a:off x="323528" y="476672"/>
            <a:ext cx="8424936" cy="590315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Özlemi çekilen ve bir cennet misali olarak algılanan bu hayata gölge düşüren tek unsur, yaşlı insanların “öldürülmeleridir.” </a:t>
            </a:r>
          </a:p>
          <a:p>
            <a:pPr marL="274320" indent="-274320">
              <a:spcBef>
                <a:spcPct val="20000"/>
              </a:spcBef>
              <a:buClr>
                <a:schemeClr val="accent3"/>
              </a:buClr>
              <a:buSzPct val="95000"/>
              <a:buFont typeface="Wingdings 2"/>
              <a:buChar char=""/>
            </a:pPr>
            <a:r>
              <a:rPr lang="tr-TR" sz="3200" dirty="0" smtClean="0"/>
              <a:t>“</a:t>
            </a:r>
            <a:r>
              <a:rPr lang="tr-TR" sz="3200" dirty="0" err="1" smtClean="0"/>
              <a:t>Kamitok</a:t>
            </a:r>
            <a:r>
              <a:rPr lang="tr-TR" sz="3200" dirty="0" smtClean="0"/>
              <a:t>” adı verilen yaşlı insan katline, ilkel toplumların birçoğunda rastlanmaktadır</a:t>
            </a:r>
            <a:r>
              <a:rPr lang="tr-TR" sz="3200" dirty="0" smtClean="0"/>
              <a:t>.</a:t>
            </a:r>
          </a:p>
          <a:p>
            <a:pPr marL="274320" indent="-274320">
              <a:spcBef>
                <a:spcPct val="20000"/>
              </a:spcBef>
              <a:buClr>
                <a:schemeClr val="accent3"/>
              </a:buClr>
              <a:buSzPct val="95000"/>
              <a:buFont typeface="Wingdings 2"/>
              <a:buChar char=""/>
            </a:pPr>
            <a:r>
              <a:rPr lang="tr-TR" sz="3200" dirty="0" err="1" smtClean="0"/>
              <a:t>Kamitokun</a:t>
            </a:r>
            <a:r>
              <a:rPr lang="tr-TR" sz="3200" dirty="0" smtClean="0"/>
              <a:t> farklı uygulama biçimleri bulunur: </a:t>
            </a:r>
            <a:endParaRPr lang="tr-TR" sz="3200" dirty="0" smtClean="0"/>
          </a:p>
          <a:p>
            <a:pPr marL="274320" indent="-274320">
              <a:spcBef>
                <a:spcPct val="20000"/>
              </a:spcBef>
              <a:buClr>
                <a:schemeClr val="accent3"/>
              </a:buClr>
              <a:buSzPct val="95000"/>
              <a:buFont typeface="Wingdings 2"/>
              <a:buChar char=""/>
            </a:pPr>
            <a:r>
              <a:rPr lang="tr-TR" sz="3200" dirty="0" smtClean="0"/>
              <a:t>Diri </a:t>
            </a:r>
            <a:r>
              <a:rPr lang="tr-TR" sz="3200" dirty="0" smtClean="0"/>
              <a:t>diri </a:t>
            </a:r>
            <a:r>
              <a:rPr lang="tr-TR" sz="3200" dirty="0" smtClean="0"/>
              <a:t>gömülme</a:t>
            </a:r>
            <a:r>
              <a:rPr lang="tr-TR" sz="3200" dirty="0" smtClean="0"/>
              <a:t>, açlığa terk edilme, boğularak öldürülme veya kaba </a:t>
            </a:r>
            <a:r>
              <a:rPr lang="tr-TR" sz="3200" dirty="0" smtClean="0"/>
              <a:t>kuvvete </a:t>
            </a:r>
            <a:r>
              <a:rPr lang="tr-TR" sz="3200" dirty="0" smtClean="0"/>
              <a:t>başvurularak öldürme gibi. </a:t>
            </a:r>
            <a:endParaRPr lang="tr-TR" sz="3200" dirty="0" smtClean="0"/>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202</a:t>
            </a:fld>
            <a:endParaRPr lang="tr-TR"/>
          </a:p>
        </p:txBody>
      </p:sp>
      <p:sp>
        <p:nvSpPr>
          <p:cNvPr id="3" name="2 Dikdörtgen"/>
          <p:cNvSpPr/>
          <p:nvPr/>
        </p:nvSpPr>
        <p:spPr>
          <a:xfrm>
            <a:off x="251520" y="404665"/>
            <a:ext cx="8640960" cy="403187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Modern toplum sistemi içinde doğup büyüyen, sosyalleşmesini böyle bir toplumda gerçekleştiren insanlar açısından bakıldığında, vahşice bir davranış olarak nitelendirilebilecek olan yaşlı insan katline ilkel toplumlarda izin verilmesi veya buna hiç olmazsa karşı çıkılmayıp, göz yumulması, ilkel toplum hakkındaki hayallerimizi dizginlemektedir.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203</a:t>
            </a:fld>
            <a:endParaRPr lang="tr-TR"/>
          </a:p>
        </p:txBody>
      </p:sp>
      <p:sp>
        <p:nvSpPr>
          <p:cNvPr id="3" name="2 Dikdörtgen"/>
          <p:cNvSpPr/>
          <p:nvPr/>
        </p:nvSpPr>
        <p:spPr>
          <a:xfrm>
            <a:off x="251520" y="548680"/>
            <a:ext cx="8712968" cy="541071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Ayrıca yaşlılarla alay etmeyi ve bu yolla onu intihara sürüklemeyi de yaşlı insan katli arasına katabiliriz</a:t>
            </a:r>
            <a:r>
              <a:rPr lang="tr-TR" sz="3200" b="1" dirty="0" smtClean="0"/>
              <a:t>.</a:t>
            </a:r>
          </a:p>
          <a:p>
            <a:pPr marL="274320" indent="-274320">
              <a:spcBef>
                <a:spcPct val="20000"/>
              </a:spcBef>
              <a:buClr>
                <a:schemeClr val="accent3"/>
              </a:buClr>
              <a:buSzPct val="95000"/>
              <a:buFont typeface="Wingdings 2"/>
              <a:buChar char=""/>
            </a:pPr>
            <a:r>
              <a:rPr lang="tr-TR" sz="3200" dirty="0" err="1" smtClean="0"/>
              <a:t>Çukşenler</a:t>
            </a:r>
            <a:r>
              <a:rPr lang="tr-TR" sz="3200" dirty="0" smtClean="0"/>
              <a:t> Sibirya’da yaşayan ilkel bir toplumdur. </a:t>
            </a:r>
            <a:endParaRPr lang="tr-TR" sz="3200" dirty="0" smtClean="0"/>
          </a:p>
          <a:p>
            <a:pPr marL="274320" indent="-274320">
              <a:spcBef>
                <a:spcPct val="20000"/>
              </a:spcBef>
              <a:buClr>
                <a:schemeClr val="accent3"/>
              </a:buClr>
              <a:buSzPct val="95000"/>
              <a:buFont typeface="Wingdings 2"/>
              <a:buChar char=""/>
            </a:pPr>
            <a:r>
              <a:rPr lang="tr-TR" sz="3200" dirty="0" smtClean="0"/>
              <a:t>Bağımlı </a:t>
            </a:r>
            <a:r>
              <a:rPr lang="tr-TR" sz="3200" dirty="0" smtClean="0"/>
              <a:t>hale </a:t>
            </a:r>
            <a:r>
              <a:rPr lang="tr-TR" sz="3200" dirty="0" smtClean="0"/>
              <a:t>gelen </a:t>
            </a:r>
            <a:r>
              <a:rPr lang="tr-TR" sz="3200" dirty="0" smtClean="0"/>
              <a:t>insanların öldürülmelerine ya aile meclisi karar verir, ya da bu olay yaşlının kendi arzusu doğrultusunda gerçekleştirilir</a:t>
            </a:r>
            <a:r>
              <a:rPr lang="tr-TR" sz="3200" dirty="0" smtClean="0"/>
              <a:t>.</a:t>
            </a:r>
          </a:p>
          <a:p>
            <a:pPr marL="274320" indent="-274320">
              <a:spcBef>
                <a:spcPct val="20000"/>
              </a:spcBef>
              <a:buClr>
                <a:schemeClr val="accent3"/>
              </a:buClr>
              <a:buSzPct val="95000"/>
              <a:buFont typeface="Wingdings 2"/>
              <a:buChar char=""/>
            </a:pPr>
            <a:endParaRPr lang="tr-TR" sz="3200" dirty="0" smtClean="0"/>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204</a:t>
            </a:fld>
            <a:endParaRPr lang="tr-TR"/>
          </a:p>
        </p:txBody>
      </p:sp>
      <p:sp>
        <p:nvSpPr>
          <p:cNvPr id="3" name="2 Dikdörtgen"/>
          <p:cNvSpPr/>
          <p:nvPr/>
        </p:nvSpPr>
        <p:spPr>
          <a:xfrm>
            <a:off x="179512" y="548680"/>
            <a:ext cx="8784976" cy="432733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“Aile meclisi” yaşlının ne zaman ve hangi yöntemle öldürüleceğine ilişkin bir karar alır.</a:t>
            </a:r>
          </a:p>
          <a:p>
            <a:pPr marL="274320" indent="-274320">
              <a:spcBef>
                <a:spcPct val="20000"/>
              </a:spcBef>
              <a:buClr>
                <a:schemeClr val="accent3"/>
              </a:buClr>
              <a:buSzPct val="95000"/>
              <a:buFont typeface="Wingdings 2"/>
              <a:buChar char=""/>
            </a:pPr>
            <a:r>
              <a:rPr lang="tr-TR" sz="3200" dirty="0" smtClean="0"/>
              <a:t> Öldürme şenliği düzenlenir ve bu şenliğe yaşlının kendisi de katılır. </a:t>
            </a:r>
          </a:p>
          <a:p>
            <a:pPr marL="274320" indent="-274320">
              <a:spcBef>
                <a:spcPct val="20000"/>
              </a:spcBef>
              <a:buClr>
                <a:schemeClr val="accent3"/>
              </a:buClr>
              <a:buSzPct val="95000"/>
              <a:buFont typeface="Wingdings 2"/>
              <a:buChar char=""/>
            </a:pPr>
            <a:r>
              <a:rPr lang="tr-TR" sz="3200" dirty="0" smtClean="0"/>
              <a:t>Ölüm şenliğinin kurbanı öldürüleceğine ne üzülür, ne de kızar. </a:t>
            </a:r>
          </a:p>
          <a:p>
            <a:pPr marL="274320" indent="-274320">
              <a:spcBef>
                <a:spcPct val="20000"/>
              </a:spcBef>
              <a:buClr>
                <a:schemeClr val="accent3"/>
              </a:buClr>
              <a:buSzPct val="95000"/>
              <a:buFont typeface="Wingdings 2"/>
              <a:buChar char=""/>
            </a:pPr>
            <a:r>
              <a:rPr lang="tr-TR" sz="3200" dirty="0" smtClean="0"/>
              <a:t>Tam tersine, kurban olarak seçilmek onun için büyük bir şereftir</a:t>
            </a:r>
            <a:r>
              <a:rPr lang="tr-TR" sz="3200" dirty="0" smtClean="0"/>
              <a:t>.</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205</a:t>
            </a:fld>
            <a:endParaRPr lang="tr-TR"/>
          </a:p>
        </p:txBody>
      </p:sp>
      <p:sp>
        <p:nvSpPr>
          <p:cNvPr id="3" name="2 Dikdörtgen"/>
          <p:cNvSpPr/>
          <p:nvPr/>
        </p:nvSpPr>
        <p:spPr>
          <a:xfrm>
            <a:off x="251520" y="548680"/>
            <a:ext cx="8640960" cy="462280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Başka bir Sibirya halkı olan Yakutlarda da, yaşlıların eskiden öldürüldükleri, fakat artık öldürmenin ortadan kalktığı ve buna karşın bugün yaşlıları ihmal ederek ölüme terk etme yönteminin seçildiği bilinmektedir. </a:t>
            </a:r>
          </a:p>
          <a:p>
            <a:pPr marL="274320" indent="-274320">
              <a:spcBef>
                <a:spcPct val="20000"/>
              </a:spcBef>
              <a:buClr>
                <a:schemeClr val="accent3"/>
              </a:buClr>
              <a:buSzPct val="95000"/>
              <a:buFont typeface="Wingdings 2"/>
              <a:buChar char=""/>
            </a:pPr>
            <a:r>
              <a:rPr lang="tr-TR" sz="3200" dirty="0" smtClean="0"/>
              <a:t>Yaşlının ihmal edilmesi, kendisiyle ilgilenilmemesi ve bunun sonunda meydana gelen ölümün ailenin ekonomik durumuyla herhangi bir bağlantısı yoktur.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206</a:t>
            </a:fld>
            <a:endParaRPr lang="tr-TR"/>
          </a:p>
        </p:txBody>
      </p:sp>
      <p:sp>
        <p:nvSpPr>
          <p:cNvPr id="3" name="2 Dikdörtgen"/>
          <p:cNvSpPr/>
          <p:nvPr/>
        </p:nvSpPr>
        <p:spPr>
          <a:xfrm>
            <a:off x="251520" y="764704"/>
            <a:ext cx="8712968"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Fakir ailelerde olduğu gibi, zengin ailelerde de “yaşlı ihmaline” rastlanmaktadır.</a:t>
            </a:r>
          </a:p>
          <a:p>
            <a:pPr marL="274320" indent="-274320">
              <a:spcBef>
                <a:spcPct val="20000"/>
              </a:spcBef>
              <a:buClr>
                <a:schemeClr val="accent3"/>
              </a:buClr>
              <a:buSzPct val="95000"/>
              <a:buFont typeface="Wingdings 2"/>
              <a:buChar char=""/>
            </a:pPr>
            <a:r>
              <a:rPr lang="tr-TR" sz="3200" dirty="0" smtClean="0"/>
              <a:t>Hangi yaşlılar öldürülmekte veya ihmal edilmektedirler? </a:t>
            </a:r>
          </a:p>
          <a:p>
            <a:pPr marL="274320" indent="-274320">
              <a:spcBef>
                <a:spcPct val="20000"/>
              </a:spcBef>
              <a:buClr>
                <a:schemeClr val="accent3"/>
              </a:buClr>
              <a:buSzPct val="95000"/>
              <a:buFont typeface="Wingdings 2"/>
              <a:buChar char=""/>
            </a:pPr>
            <a:r>
              <a:rPr lang="tr-TR" sz="3200" dirty="0" smtClean="0"/>
              <a:t>Yaşlı insanın öldürülmesine izin veren toplumlarda toplumun öngördüğü tanımlamaya göre kim “yaşlıysa” ölüm adayları da bu insanlar arasından seçilmektedir.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207</a:t>
            </a:fld>
            <a:endParaRPr lang="tr-TR"/>
          </a:p>
        </p:txBody>
      </p:sp>
      <p:sp>
        <p:nvSpPr>
          <p:cNvPr id="3" name="2 Dikdörtgen"/>
          <p:cNvSpPr/>
          <p:nvPr/>
        </p:nvSpPr>
        <p:spPr>
          <a:xfrm>
            <a:off x="251520" y="548680"/>
            <a:ext cx="8640960" cy="541071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Yaşlılık, mutlaka biyolojik yaş olarak tanımlanmaz.</a:t>
            </a:r>
          </a:p>
          <a:p>
            <a:pPr marL="274320" indent="-274320">
              <a:spcBef>
                <a:spcPct val="20000"/>
              </a:spcBef>
              <a:buClr>
                <a:schemeClr val="accent3"/>
              </a:buClr>
              <a:buSzPct val="95000"/>
              <a:buFont typeface="Wingdings 2"/>
              <a:buChar char=""/>
            </a:pPr>
            <a:r>
              <a:rPr lang="tr-TR" sz="3200" dirty="0" smtClean="0"/>
              <a:t> Kim toplumda bağımlı hale gelmişse, o yaşlıdır ve öldürülebilir. </a:t>
            </a:r>
          </a:p>
          <a:p>
            <a:pPr marL="274320" indent="-274320">
              <a:spcBef>
                <a:spcPct val="20000"/>
              </a:spcBef>
              <a:buClr>
                <a:schemeClr val="accent3"/>
              </a:buClr>
              <a:buSzPct val="95000"/>
              <a:buFont typeface="Wingdings 2"/>
              <a:buChar char=""/>
            </a:pPr>
            <a:r>
              <a:rPr lang="tr-TR" sz="3200" dirty="0" smtClean="0"/>
              <a:t>Bağımlılığın hangi biyolojik yaşta başladığı hiçbir önem taşımamaktadır</a:t>
            </a:r>
            <a:r>
              <a:rPr lang="tr-TR" sz="3200" dirty="0" smtClean="0"/>
              <a:t>.</a:t>
            </a:r>
          </a:p>
          <a:p>
            <a:pPr marL="274320" indent="-274320">
              <a:spcBef>
                <a:spcPct val="20000"/>
              </a:spcBef>
              <a:buClr>
                <a:schemeClr val="accent3"/>
              </a:buClr>
              <a:buSzPct val="95000"/>
              <a:buFont typeface="Wingdings 2"/>
              <a:buChar char=""/>
            </a:pPr>
            <a:r>
              <a:rPr lang="tr-TR" sz="3200" dirty="0" err="1" smtClean="0"/>
              <a:t>Çukşen</a:t>
            </a:r>
            <a:r>
              <a:rPr lang="tr-TR" sz="3200" dirty="0" smtClean="0"/>
              <a:t> örneğinde de görüldüğü gibi, yaşlıların öldürülmesi, onlara verilen değerin azlığından ötürü değildir. </a:t>
            </a:r>
            <a:endParaRPr lang="tr-TR" sz="3200" dirty="0" smtClean="0"/>
          </a:p>
          <a:p>
            <a:pPr marL="274320" indent="-274320">
              <a:spcBef>
                <a:spcPct val="20000"/>
              </a:spcBef>
              <a:buClr>
                <a:schemeClr val="accent3"/>
              </a:buClr>
              <a:buSzPct val="95000"/>
              <a:buFont typeface="Wingdings 2"/>
              <a:buChar char=""/>
            </a:pPr>
            <a:endParaRPr lang="tr-TR" sz="32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208</a:t>
            </a:fld>
            <a:endParaRPr lang="tr-TR"/>
          </a:p>
        </p:txBody>
      </p:sp>
      <p:sp>
        <p:nvSpPr>
          <p:cNvPr id="3" name="2 Dikdörtgen"/>
          <p:cNvSpPr/>
          <p:nvPr/>
        </p:nvSpPr>
        <p:spPr>
          <a:xfrm>
            <a:off x="251520" y="476672"/>
            <a:ext cx="8568952" cy="324396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Yaşlı bunu bir “şeref’ olarak kabul ettiğine göre, öldürülme, yaşlı insana verilen üstün değerden de olabilir. </a:t>
            </a:r>
          </a:p>
          <a:p>
            <a:pPr marL="274320" indent="-274320">
              <a:spcBef>
                <a:spcPct val="20000"/>
              </a:spcBef>
              <a:buClr>
                <a:schemeClr val="accent3"/>
              </a:buClr>
              <a:buSzPct val="95000"/>
              <a:buFont typeface="Wingdings 2"/>
              <a:buChar char=""/>
            </a:pPr>
            <a:r>
              <a:rPr lang="tr-TR" sz="3200" dirty="0" smtClean="0"/>
              <a:t>Ancak öldürme olaylarının nedenleri arasında da ayırım yapmakta fayda vardır. </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209</a:t>
            </a:fld>
            <a:endParaRPr lang="tr-TR"/>
          </a:p>
        </p:txBody>
      </p:sp>
      <p:sp>
        <p:nvSpPr>
          <p:cNvPr id="3" name="2 Dikdörtgen"/>
          <p:cNvSpPr/>
          <p:nvPr/>
        </p:nvSpPr>
        <p:spPr>
          <a:xfrm>
            <a:off x="179512" y="620688"/>
            <a:ext cx="8568952" cy="265303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Bazı yaşlılar kendilerine verilen değerden ötürü öldürülmektedirler. </a:t>
            </a:r>
          </a:p>
          <a:p>
            <a:pPr marL="274320" indent="-274320">
              <a:spcBef>
                <a:spcPct val="20000"/>
              </a:spcBef>
              <a:buClr>
                <a:schemeClr val="accent3"/>
              </a:buClr>
              <a:buSzPct val="95000"/>
              <a:buFont typeface="Wingdings 2"/>
              <a:buChar char=""/>
            </a:pPr>
            <a:r>
              <a:rPr lang="tr-TR" sz="3200" dirty="0" smtClean="0"/>
              <a:t>Ama ölüm zamanını kaçırdıklarına inanılan yaşlıların, şerefli bir ölüm tattıkları söylenemez.</a:t>
            </a:r>
            <a:endParaRPr lang="tr-T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
        <p:nvSpPr>
          <p:cNvPr id="3" name="2 Dikdörtgen"/>
          <p:cNvSpPr/>
          <p:nvPr/>
        </p:nvSpPr>
        <p:spPr>
          <a:xfrm>
            <a:off x="467544" y="476672"/>
            <a:ext cx="8424936" cy="255454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Eğer gerçekten söylendiği gibi genç nesiller kendilerine saygı göstermişlerse, o gençler de yine o kesimden gelen ve büyük olasılıkla yaşam süresi diğerlerine göre uzun olması beklenenler arasında yer alıyorlardı.</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210</a:t>
            </a:fld>
            <a:endParaRPr lang="tr-TR"/>
          </a:p>
        </p:txBody>
      </p:sp>
      <p:sp>
        <p:nvSpPr>
          <p:cNvPr id="3" name="2 Dikdörtgen"/>
          <p:cNvSpPr/>
          <p:nvPr/>
        </p:nvSpPr>
        <p:spPr>
          <a:xfrm>
            <a:off x="251520" y="764704"/>
            <a:ext cx="8568952" cy="298543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Her ilkel toplumda yaşlı insanlar öldürülüyor diye bir kural yok tabii. </a:t>
            </a:r>
          </a:p>
          <a:p>
            <a:pPr marL="274320" indent="-274320">
              <a:spcBef>
                <a:spcPct val="20000"/>
              </a:spcBef>
              <a:buClr>
                <a:schemeClr val="accent3"/>
              </a:buClr>
              <a:buSzPct val="95000"/>
              <a:buFont typeface="Wingdings 2"/>
              <a:buChar char=""/>
            </a:pPr>
            <a:r>
              <a:rPr lang="tr-TR" sz="3200" dirty="0" smtClean="0"/>
              <a:t>Bu yüzden hangi faktörlerin yaşlı öldürmelerine yol açtıkları üzerine birkaç söz söylemekte de fayda vardır. </a:t>
            </a:r>
          </a:p>
          <a:p>
            <a:pPr marL="274320" indent="-274320">
              <a:spcBef>
                <a:spcPct val="20000"/>
              </a:spcBef>
              <a:buClr>
                <a:schemeClr val="accent3"/>
              </a:buClr>
              <a:buSzPct val="95000"/>
              <a:buFont typeface="Wingdings 2"/>
              <a:buChar char=""/>
            </a:pPr>
            <a:endParaRPr lang="tr-TR" dirty="0" smtClean="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211</a:t>
            </a:fld>
            <a:endParaRPr lang="tr-TR"/>
          </a:p>
        </p:txBody>
      </p:sp>
      <p:sp>
        <p:nvSpPr>
          <p:cNvPr id="3" name="2 Dikdörtgen"/>
          <p:cNvSpPr/>
          <p:nvPr/>
        </p:nvSpPr>
        <p:spPr>
          <a:xfrm>
            <a:off x="323528" y="692696"/>
            <a:ext cx="8640960"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Bazılarına göre, yaşlı insanların öldürülmelerinin ardında, ilkel toplumların doğa ile iç içe yaşamaları bulunur ve bu toplumlar doğanın kurallarını uygularlar. </a:t>
            </a:r>
          </a:p>
          <a:p>
            <a:pPr marL="274320" indent="-274320">
              <a:spcBef>
                <a:spcPct val="20000"/>
              </a:spcBef>
              <a:buClr>
                <a:schemeClr val="accent3"/>
              </a:buClr>
              <a:buSzPct val="95000"/>
              <a:buFont typeface="Wingdings 2"/>
              <a:buChar char=""/>
            </a:pPr>
            <a:r>
              <a:rPr lang="tr-TR" sz="3200" dirty="0" smtClean="0"/>
              <a:t>Yani, güçlünün güçsüzü yok </a:t>
            </a:r>
            <a:r>
              <a:rPr lang="tr-TR" sz="3200" dirty="0" smtClean="0"/>
              <a:t>ettiğini </a:t>
            </a:r>
            <a:r>
              <a:rPr lang="tr-TR" sz="3200" dirty="0" smtClean="0"/>
              <a:t>gören ilkel toplum insanı, bunu yaşlısında da uygulamaktadır. </a:t>
            </a:r>
            <a:endParaRPr lang="tr-TR" sz="3200" dirty="0" smtClean="0"/>
          </a:p>
          <a:p>
            <a:pPr marL="274320" indent="-274320">
              <a:spcBef>
                <a:spcPct val="20000"/>
              </a:spcBef>
              <a:buClr>
                <a:schemeClr val="accent3"/>
              </a:buClr>
              <a:buSzPct val="95000"/>
              <a:buFont typeface="Wingdings 2"/>
              <a:buChar char=""/>
            </a:pPr>
            <a:endParaRPr lang="tr-TR" sz="3200"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212</a:t>
            </a:fld>
            <a:endParaRPr lang="tr-TR"/>
          </a:p>
        </p:txBody>
      </p:sp>
      <p:sp>
        <p:nvSpPr>
          <p:cNvPr id="3" name="2 Dikdörtgen"/>
          <p:cNvSpPr/>
          <p:nvPr/>
        </p:nvSpPr>
        <p:spPr>
          <a:xfrm>
            <a:off x="251520" y="548680"/>
            <a:ext cx="8712968" cy="406880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görüşün doğruluğundan şüphe etmek gerekir. </a:t>
            </a:r>
          </a:p>
          <a:p>
            <a:pPr marL="274320" indent="-274320">
              <a:spcBef>
                <a:spcPct val="20000"/>
              </a:spcBef>
              <a:buClr>
                <a:schemeClr val="accent3"/>
              </a:buClr>
              <a:buSzPct val="95000"/>
              <a:buFont typeface="Wingdings 2"/>
              <a:buChar char=""/>
            </a:pPr>
            <a:r>
              <a:rPr lang="tr-TR" sz="3200" dirty="0" smtClean="0"/>
              <a:t>Yapılan bilimsel araştırmalardan elde edilen sonuçlar da bu görüşü desteklememektedirler. </a:t>
            </a:r>
          </a:p>
          <a:p>
            <a:pPr marL="274320" indent="-274320">
              <a:spcBef>
                <a:spcPct val="20000"/>
              </a:spcBef>
              <a:buClr>
                <a:schemeClr val="accent3"/>
              </a:buClr>
              <a:buSzPct val="95000"/>
              <a:buFont typeface="Wingdings 2"/>
              <a:buChar char=""/>
            </a:pPr>
            <a:r>
              <a:rPr lang="tr-TR" sz="3200" dirty="0" err="1" smtClean="0"/>
              <a:t>Elwert’e</a:t>
            </a:r>
            <a:r>
              <a:rPr lang="tr-TR" sz="3200" dirty="0" smtClean="0"/>
              <a:t> göre, yaşlı insanların öldürülmesi, toplumun değişmeyen demirbaşları arasındadır.</a:t>
            </a:r>
          </a:p>
          <a:p>
            <a:pPr marL="274320" indent="-274320">
              <a:spcBef>
                <a:spcPct val="20000"/>
              </a:spcBef>
              <a:buClr>
                <a:schemeClr val="accent3"/>
              </a:buClr>
              <a:buSzPct val="95000"/>
              <a:buFont typeface="Wingdings 2"/>
              <a:buChar char=""/>
            </a:pPr>
            <a:r>
              <a:rPr lang="tr-TR" dirty="0" smtClean="0"/>
              <a:t>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213</a:t>
            </a:fld>
            <a:endParaRPr lang="tr-TR"/>
          </a:p>
        </p:txBody>
      </p:sp>
      <p:sp>
        <p:nvSpPr>
          <p:cNvPr id="3" name="2 Dikdörtgen"/>
          <p:cNvSpPr/>
          <p:nvPr/>
        </p:nvSpPr>
        <p:spPr>
          <a:xfrm>
            <a:off x="251520" y="620688"/>
            <a:ext cx="8712968"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Besin maddelerinin yaşlılara aktarımı, toplumun vazgeçilmez fonksiyonel bir ihtiyacı değildir. </a:t>
            </a:r>
          </a:p>
          <a:p>
            <a:pPr marL="274320" indent="-274320">
              <a:spcBef>
                <a:spcPct val="20000"/>
              </a:spcBef>
              <a:buClr>
                <a:schemeClr val="accent3"/>
              </a:buClr>
              <a:buSzPct val="95000"/>
              <a:buFont typeface="Wingdings 2"/>
              <a:buChar char=""/>
            </a:pPr>
            <a:r>
              <a:rPr lang="tr-TR" sz="3200" dirty="0" smtClean="0"/>
              <a:t>İlkel toplumlarda “yaşlı insana bakılması gerekir” diye bir kural bulunmaz</a:t>
            </a:r>
            <a:r>
              <a:rPr lang="tr-TR" sz="3200" dirty="0" smtClean="0"/>
              <a:t>. </a:t>
            </a:r>
          </a:p>
          <a:p>
            <a:pPr marL="274320" indent="-274320">
              <a:spcBef>
                <a:spcPct val="20000"/>
              </a:spcBef>
              <a:buClr>
                <a:schemeClr val="accent3"/>
              </a:buClr>
              <a:buSzPct val="95000"/>
              <a:buFont typeface="Wingdings 2"/>
              <a:buChar char=""/>
            </a:pPr>
            <a:r>
              <a:rPr lang="tr-TR" sz="3200" dirty="0" smtClean="0"/>
              <a:t>Bu </a:t>
            </a:r>
            <a:r>
              <a:rPr lang="tr-TR" sz="3200" dirty="0" smtClean="0"/>
              <a:t>kural özellikle kişisel çıkarları aşan ve her yaşa bir fonksiyon öngören toplumsal düzenin </a:t>
            </a:r>
            <a:r>
              <a:rPr lang="tr-TR" sz="3200" dirty="0" smtClean="0"/>
              <a:t>varlığına </a:t>
            </a:r>
            <a:r>
              <a:rPr lang="tr-TR" sz="3200" dirty="0" smtClean="0"/>
              <a:t>bağlıdır</a:t>
            </a:r>
            <a:r>
              <a:rPr lang="tr-TR" sz="3200" dirty="0" smtClean="0"/>
              <a:t>.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214</a:t>
            </a:fld>
            <a:endParaRPr lang="tr-TR"/>
          </a:p>
        </p:txBody>
      </p:sp>
      <p:sp>
        <p:nvSpPr>
          <p:cNvPr id="3" name="2 Dikdörtgen"/>
          <p:cNvSpPr/>
          <p:nvPr/>
        </p:nvSpPr>
        <p:spPr>
          <a:xfrm>
            <a:off x="251520" y="692696"/>
            <a:ext cx="8640960" cy="432733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Bazı toplumlar yaşlısını öldürmeyi değil, onu görmezlikten gelerek “ihmal” etme yöntemini tercih etmektedir</a:t>
            </a:r>
            <a:r>
              <a:rPr lang="tr-TR" sz="3200" dirty="0" smtClean="0"/>
              <a:t>.</a:t>
            </a:r>
          </a:p>
          <a:p>
            <a:pPr marL="274320" indent="-274320">
              <a:spcBef>
                <a:spcPct val="20000"/>
              </a:spcBef>
              <a:buClr>
                <a:schemeClr val="accent3"/>
              </a:buClr>
              <a:buSzPct val="95000"/>
              <a:buFont typeface="Wingdings 2"/>
              <a:buChar char=""/>
            </a:pPr>
            <a:r>
              <a:rPr lang="tr-TR" sz="3200" dirty="0" smtClean="0"/>
              <a:t> </a:t>
            </a:r>
            <a:r>
              <a:rPr lang="tr-TR" sz="3200" dirty="0" smtClean="0"/>
              <a:t>Yaşlıların ihmal edilmesinin toplumsal bir norm olması mümkündür. </a:t>
            </a:r>
            <a:endParaRPr lang="tr-TR" sz="3200" dirty="0" smtClean="0"/>
          </a:p>
          <a:p>
            <a:pPr marL="274320" indent="-274320">
              <a:spcBef>
                <a:spcPct val="20000"/>
              </a:spcBef>
              <a:buClr>
                <a:schemeClr val="accent3"/>
              </a:buClr>
              <a:buSzPct val="95000"/>
              <a:buFont typeface="Wingdings 2"/>
              <a:buChar char=""/>
            </a:pPr>
            <a:r>
              <a:rPr lang="tr-TR" sz="3200" dirty="0" smtClean="0"/>
              <a:t>Buradaki </a:t>
            </a:r>
            <a:r>
              <a:rPr lang="tr-TR" sz="3200" dirty="0" smtClean="0"/>
              <a:t>amaç, mutlaka yaşlıyı öldürmek veya onu ölüme terk </a:t>
            </a:r>
            <a:r>
              <a:rPr lang="tr-TR" sz="3200" dirty="0" smtClean="0"/>
              <a:t>etmek </a:t>
            </a:r>
            <a:r>
              <a:rPr lang="tr-TR" sz="3200" dirty="0" smtClean="0"/>
              <a:t>değildir</a:t>
            </a:r>
            <a:r>
              <a:rPr lang="tr-TR" sz="3200" dirty="0" smtClean="0"/>
              <a:t>.</a:t>
            </a:r>
          </a:p>
          <a:p>
            <a:pPr marL="274320" indent="-274320">
              <a:spcBef>
                <a:spcPct val="20000"/>
              </a:spcBef>
              <a:buClr>
                <a:schemeClr val="accent3"/>
              </a:buClr>
              <a:buSzPct val="95000"/>
              <a:buFont typeface="Wingdings 2"/>
              <a:buChar char=""/>
            </a:pPr>
            <a:r>
              <a:rPr lang="tr-TR" sz="3200" dirty="0" smtClean="0"/>
              <a:t> </a:t>
            </a:r>
            <a:endParaRPr lang="tr-TR" sz="3200" dirty="0" smtClean="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215</a:t>
            </a:fld>
            <a:endParaRPr lang="tr-TR"/>
          </a:p>
        </p:txBody>
      </p:sp>
      <p:sp>
        <p:nvSpPr>
          <p:cNvPr id="3" name="2 Dikdörtgen"/>
          <p:cNvSpPr/>
          <p:nvPr/>
        </p:nvSpPr>
        <p:spPr>
          <a:xfrm>
            <a:off x="467544" y="692696"/>
            <a:ext cx="8352928" cy="413036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Fakat özellikle yaban avcılığıyla geçimini sürdüren toplumlarda insanlar belli bir bölgede ikamet etmez ve sürekli hareket halinde yaşarlar. </a:t>
            </a:r>
          </a:p>
          <a:p>
            <a:pPr marL="274320" indent="-274320">
              <a:spcBef>
                <a:spcPct val="20000"/>
              </a:spcBef>
              <a:buClr>
                <a:schemeClr val="accent3"/>
              </a:buClr>
              <a:buSzPct val="95000"/>
              <a:buFont typeface="Wingdings 2"/>
              <a:buChar char=""/>
            </a:pPr>
            <a:r>
              <a:rPr lang="tr-TR" sz="3200" dirty="0" smtClean="0"/>
              <a:t>Bu yüzden toplumsal normların ne denli uygulandığını, hangilerinin ihmal edildiğini veya hangilerinin çiğnendiğini kontrol etmek de güçleşir.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216</a:t>
            </a:fld>
            <a:endParaRPr lang="tr-TR"/>
          </a:p>
        </p:txBody>
      </p:sp>
      <p:sp>
        <p:nvSpPr>
          <p:cNvPr id="3" name="2 Dikdörtgen"/>
          <p:cNvSpPr/>
          <p:nvPr/>
        </p:nvSpPr>
        <p:spPr>
          <a:xfrm>
            <a:off x="323528" y="620689"/>
            <a:ext cx="8496944"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Öte yandan </a:t>
            </a:r>
            <a:r>
              <a:rPr lang="tr-TR" sz="3200" dirty="0" smtClean="0"/>
              <a:t>insanların </a:t>
            </a:r>
            <a:r>
              <a:rPr lang="tr-TR" sz="3200" dirty="0" smtClean="0"/>
              <a:t>bir arada yaşamalarına engel teşkil eden toplumsal düzen işleyişi bireylerin fiziksel durumlarının kontrolünü de engellemektedir. </a:t>
            </a:r>
          </a:p>
          <a:p>
            <a:pPr marL="274320" indent="-274320">
              <a:spcBef>
                <a:spcPct val="20000"/>
              </a:spcBef>
              <a:buClr>
                <a:schemeClr val="accent3"/>
              </a:buClr>
              <a:buSzPct val="95000"/>
              <a:buFont typeface="Wingdings 2"/>
              <a:buChar char=""/>
            </a:pPr>
            <a:r>
              <a:rPr lang="tr-TR" sz="3200" dirty="0" smtClean="0"/>
              <a:t>Bu yüzden, toplumsal normların kişiden kişiye değişebilen bir biçimde yorumlanma ve uygulanma ihtimali de artmaktadır</a:t>
            </a:r>
            <a:r>
              <a:rPr lang="tr-TR" sz="3200" dirty="0" smtClean="0"/>
              <a:t>.</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217</a:t>
            </a:fld>
            <a:endParaRPr lang="tr-TR"/>
          </a:p>
        </p:txBody>
      </p:sp>
      <p:sp>
        <p:nvSpPr>
          <p:cNvPr id="3" name="2 Dikdörtgen"/>
          <p:cNvSpPr/>
          <p:nvPr/>
        </p:nvSpPr>
        <p:spPr>
          <a:xfrm>
            <a:off x="395536" y="548680"/>
            <a:ext cx="8568952"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Kuzey Amerika’da yaşayan </a:t>
            </a:r>
            <a:r>
              <a:rPr lang="tr-TR" sz="3200" dirty="0" err="1" smtClean="0"/>
              <a:t>Dakotaların</a:t>
            </a:r>
            <a:r>
              <a:rPr lang="tr-TR" sz="3200" dirty="0" smtClean="0"/>
              <a:t> toplumsal normları, fertlerin birbirleriyle yardımlaşmalarını öngörmektedir. </a:t>
            </a:r>
          </a:p>
          <a:p>
            <a:pPr marL="274320" indent="-274320">
              <a:spcBef>
                <a:spcPct val="20000"/>
              </a:spcBef>
              <a:buClr>
                <a:schemeClr val="accent3"/>
              </a:buClr>
              <a:buSzPct val="95000"/>
              <a:buFont typeface="Wingdings 2"/>
              <a:buChar char=""/>
            </a:pPr>
            <a:r>
              <a:rPr lang="tr-TR" sz="3200" dirty="0" smtClean="0"/>
              <a:t>Yapılan araştırmalar bu sosyal kuralın her zaman rağbet görmediğini, gerekirse çiğnendiğini ortaya koymuştur.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218</a:t>
            </a:fld>
            <a:endParaRPr lang="tr-TR"/>
          </a:p>
        </p:txBody>
      </p:sp>
      <p:sp>
        <p:nvSpPr>
          <p:cNvPr id="3" name="2 Dikdörtgen"/>
          <p:cNvSpPr/>
          <p:nvPr/>
        </p:nvSpPr>
        <p:spPr>
          <a:xfrm>
            <a:off x="179512" y="476672"/>
            <a:ext cx="8712968" cy="462280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Yardımlaşmayı yaşlılara karşı uygulamak istemeyen gençlerin fırsat yakaladıkları zaman yaşlıları öldürdükleri ve böylece toplumun önemli bir kuralını çiğnedikleri de saptanmıştır.</a:t>
            </a:r>
          </a:p>
          <a:p>
            <a:pPr marL="274320" indent="-274320">
              <a:spcBef>
                <a:spcPct val="20000"/>
              </a:spcBef>
              <a:buClr>
                <a:schemeClr val="accent3"/>
              </a:buClr>
              <a:buSzPct val="95000"/>
              <a:buFont typeface="Wingdings 2"/>
              <a:buChar char=""/>
            </a:pPr>
            <a:r>
              <a:rPr lang="tr-TR" sz="3200" dirty="0" smtClean="0"/>
              <a:t> Sadece </a:t>
            </a:r>
            <a:r>
              <a:rPr lang="tr-TR" sz="3200" dirty="0" err="1" smtClean="0"/>
              <a:t>Dakotalarda</a:t>
            </a:r>
            <a:r>
              <a:rPr lang="tr-TR" sz="3200" dirty="0" smtClean="0"/>
              <a:t> değil, başka kültürlerde de toplumsal normların yorumlanış ve uygulanışlarında bireyler geniş bir serbesti alanına sahiptirler</a:t>
            </a:r>
            <a:r>
              <a:rPr lang="tr-TR" sz="3200" dirty="0" smtClean="0"/>
              <a:t>.</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219</a:t>
            </a:fld>
            <a:endParaRPr lang="tr-TR"/>
          </a:p>
        </p:txBody>
      </p:sp>
      <p:sp>
        <p:nvSpPr>
          <p:cNvPr id="3" name="2 Dikdörtgen"/>
          <p:cNvSpPr/>
          <p:nvPr/>
        </p:nvSpPr>
        <p:spPr>
          <a:xfrm>
            <a:off x="179512" y="548680"/>
            <a:ext cx="8712968" cy="334245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Birçok ilkel toplumda da yaşlı insana saygı duyulması </a:t>
            </a:r>
            <a:r>
              <a:rPr lang="tr-TR" sz="3200" dirty="0" smtClean="0"/>
              <a:t>gerektiği </a:t>
            </a:r>
            <a:r>
              <a:rPr lang="tr-TR" sz="3200" dirty="0" smtClean="0"/>
              <a:t>fikri bulunmaktadır. </a:t>
            </a:r>
          </a:p>
          <a:p>
            <a:pPr marL="274320" indent="-274320">
              <a:spcBef>
                <a:spcPct val="20000"/>
              </a:spcBef>
              <a:buClr>
                <a:schemeClr val="accent3"/>
              </a:buClr>
              <a:buSzPct val="95000"/>
              <a:buFont typeface="Wingdings 2"/>
              <a:buChar char=""/>
            </a:pPr>
            <a:r>
              <a:rPr lang="tr-TR" sz="3200" dirty="0" smtClean="0"/>
              <a:t>Ancak bu fikir idealize edilmiş bir fikirdir. </a:t>
            </a:r>
          </a:p>
          <a:p>
            <a:pPr marL="274320" indent="-274320">
              <a:spcBef>
                <a:spcPct val="20000"/>
              </a:spcBef>
              <a:buClr>
                <a:schemeClr val="accent3"/>
              </a:buClr>
              <a:buSzPct val="95000"/>
              <a:buFont typeface="Wingdings 2"/>
              <a:buChar char=""/>
            </a:pPr>
            <a:r>
              <a:rPr lang="tr-TR" sz="3200" dirty="0" smtClean="0"/>
              <a:t>Zaman ve ortama göre farklı şekillerde yorumlanabilir.</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
        <p:nvSpPr>
          <p:cNvPr id="3" name="2 Dikdörtgen"/>
          <p:cNvSpPr/>
          <p:nvPr/>
        </p:nvSpPr>
        <p:spPr>
          <a:xfrm>
            <a:off x="611560" y="404664"/>
            <a:ext cx="8280920" cy="353943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 insandan ve onun saygınlığından söz eden, bilinen ilk edebi eser İÖ 8. yüzyılda yaşadığı tahmin edilen, eski Yunan edebiyatının ünlü destan şiirlerinden </a:t>
            </a:r>
            <a:r>
              <a:rPr lang="tr-TR" sz="3200" dirty="0" err="1" smtClean="0"/>
              <a:t>İlyada</a:t>
            </a:r>
            <a:r>
              <a:rPr lang="tr-TR" sz="3200" dirty="0" smtClean="0"/>
              <a:t> ve </a:t>
            </a:r>
            <a:r>
              <a:rPr lang="tr-TR" sz="3200" dirty="0" err="1" smtClean="0"/>
              <a:t>Odysseia’nın</a:t>
            </a:r>
            <a:r>
              <a:rPr lang="tr-TR" sz="3200" dirty="0" smtClean="0"/>
              <a:t> yazarı Homeros’un </a:t>
            </a:r>
            <a:r>
              <a:rPr lang="tr-TR" sz="3200" dirty="0" err="1" smtClean="0"/>
              <a:t>İlyada’da</a:t>
            </a:r>
            <a:r>
              <a:rPr lang="tr-TR" sz="3200" dirty="0" smtClean="0"/>
              <a:t> yaşlı </a:t>
            </a:r>
            <a:r>
              <a:rPr lang="tr-TR" sz="3200" dirty="0" err="1" smtClean="0"/>
              <a:t>Nestor</a:t>
            </a:r>
            <a:r>
              <a:rPr lang="tr-TR" sz="3200" dirty="0" smtClean="0"/>
              <a:t> aracılığı ile aşırı biçimde olumlu bir yaşlı görüntüsü çizmiş olmasıdır.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220</a:t>
            </a:fld>
            <a:endParaRPr lang="tr-TR"/>
          </a:p>
        </p:txBody>
      </p:sp>
      <p:sp>
        <p:nvSpPr>
          <p:cNvPr id="3" name="2 Dikdörtgen"/>
          <p:cNvSpPr/>
          <p:nvPr/>
        </p:nvSpPr>
        <p:spPr>
          <a:xfrm>
            <a:off x="179512" y="476672"/>
            <a:ext cx="8712968" cy="265303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Örnek olarak Çin’i gösterebiliriz. </a:t>
            </a:r>
          </a:p>
          <a:p>
            <a:pPr marL="274320" indent="-274320">
              <a:spcBef>
                <a:spcPct val="20000"/>
              </a:spcBef>
              <a:buClr>
                <a:schemeClr val="accent3"/>
              </a:buClr>
              <a:buSzPct val="95000"/>
              <a:buFont typeface="Wingdings 2"/>
              <a:buChar char=""/>
            </a:pPr>
            <a:r>
              <a:rPr lang="tr-TR" sz="3200" dirty="0" smtClean="0"/>
              <a:t>Yapılan araştırmalar Çin’de yaşlı insana karşı büyük bir saygı duyulmasını öngören toplumsal kuralların bulunduğunu ortaya koymuştur</a:t>
            </a:r>
            <a:r>
              <a:rPr lang="tr-TR" sz="3200" dirty="0" smtClean="0"/>
              <a:t>. </a:t>
            </a:r>
            <a:endParaRPr lang="tr-TR" sz="3200" dirty="0" smtClean="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221</a:t>
            </a:fld>
            <a:endParaRPr lang="tr-TR"/>
          </a:p>
        </p:txBody>
      </p:sp>
      <p:sp>
        <p:nvSpPr>
          <p:cNvPr id="3" name="2 Dikdörtgen"/>
          <p:cNvSpPr/>
          <p:nvPr/>
        </p:nvSpPr>
        <p:spPr>
          <a:xfrm>
            <a:off x="323528" y="764705"/>
            <a:ext cx="8568952"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Ancak hammadde ve besin sıkıntısı çekilen dönemlerde bu önemli toplumsal normdan büyük sapmaların olduğu da saptanmıştır. </a:t>
            </a:r>
          </a:p>
          <a:p>
            <a:pPr marL="274320" indent="-274320">
              <a:spcBef>
                <a:spcPct val="20000"/>
              </a:spcBef>
              <a:buClr>
                <a:schemeClr val="accent3"/>
              </a:buClr>
              <a:buSzPct val="95000"/>
              <a:buFont typeface="Wingdings 2"/>
              <a:buChar char=""/>
            </a:pPr>
            <a:r>
              <a:rPr lang="tr-TR" sz="3200" dirty="0" smtClean="0"/>
              <a:t>Sıkıntılı dönemlerde zengin kesimde yaşlıya hala büyük bir saygı gösterilmeye devam edildiği halde, fakir kesimde bunun tersi durumlara rastlanıldığı, ancak bu durumun hiçbir zaman açıkça </a:t>
            </a:r>
            <a:r>
              <a:rPr lang="tr-TR" sz="3200" smtClean="0"/>
              <a:t>telaffuz </a:t>
            </a:r>
            <a:r>
              <a:rPr lang="tr-TR" sz="3200" smtClean="0"/>
              <a:t>edilmediği </a:t>
            </a:r>
            <a:r>
              <a:rPr lang="tr-TR" sz="3200" dirty="0" smtClean="0"/>
              <a:t>ortaya çıkarılmıştır.</a:t>
            </a:r>
          </a:p>
          <a:p>
            <a:pPr marL="274320" indent="-274320">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29600" cy="720080"/>
          </a:xfrm>
        </p:spPr>
        <p:txBody>
          <a:bodyPr>
            <a:normAutofit fontScale="90000"/>
          </a:bodyPr>
          <a:lstStyle/>
          <a:p>
            <a:pPr algn="ctr"/>
            <a:r>
              <a:rPr lang="tr-TR" b="1" dirty="0" smtClean="0"/>
              <a:t>Yaşlı </a:t>
            </a:r>
            <a:r>
              <a:rPr lang="tr-TR" b="1" dirty="0" smtClean="0"/>
              <a:t>Takibi</a:t>
            </a:r>
            <a:endParaRPr lang="tr-TR" dirty="0"/>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222</a:t>
            </a:fld>
            <a:endParaRPr lang="tr-T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223</a:t>
            </a:fld>
            <a:endParaRPr lang="tr-TR"/>
          </a:p>
        </p:txBody>
      </p:sp>
      <p:sp>
        <p:nvSpPr>
          <p:cNvPr id="3" name="2 Dikdörtgen"/>
          <p:cNvSpPr/>
          <p:nvPr/>
        </p:nvSpPr>
        <p:spPr>
          <a:xfrm>
            <a:off x="323528" y="1124744"/>
            <a:ext cx="8280920" cy="4031873"/>
          </a:xfrm>
          <a:prstGeom prst="rect">
            <a:avLst/>
          </a:prstGeom>
        </p:spPr>
        <p:txBody>
          <a:bodyPr wrap="square">
            <a:spAutoFit/>
          </a:bodyPr>
          <a:lstStyle/>
          <a:p>
            <a:pPr marL="274320" indent="-274320" algn="ctr">
              <a:buClr>
                <a:schemeClr val="accent3"/>
              </a:buClr>
              <a:buSzPct val="95000"/>
            </a:pPr>
            <a:r>
              <a:rPr lang="tr-TR" sz="3200" dirty="0" smtClean="0">
                <a:solidFill>
                  <a:srgbClr val="00B050"/>
                </a:solidFill>
                <a:latin typeface="Algerian" pitchFamily="82" charset="0"/>
              </a:rPr>
              <a:t>DEVAM EDECEKKKK…………</a:t>
            </a:r>
            <a:r>
              <a:rPr lang="tr-TR" sz="3200" dirty="0" smtClean="0">
                <a:solidFill>
                  <a:srgbClr val="00B050"/>
                </a:solidFill>
                <a:latin typeface="Algerian" pitchFamily="82" charset="0"/>
                <a:sym typeface="Wingdings" pitchFamily="2" charset="2"/>
              </a:rPr>
              <a:t></a:t>
            </a:r>
          </a:p>
          <a:p>
            <a:pPr marL="274320" indent="-274320" algn="ctr">
              <a:buClr>
                <a:schemeClr val="accent3"/>
              </a:buClr>
              <a:buSzPct val="95000"/>
            </a:pPr>
            <a:endParaRPr lang="tr-TR" sz="3200" dirty="0" smtClean="0">
              <a:sym typeface="Wingdings" pitchFamily="2" charset="2"/>
            </a:endParaRPr>
          </a:p>
          <a:p>
            <a:pPr marL="274320" indent="-274320" algn="ctr">
              <a:buClr>
                <a:schemeClr val="accent3"/>
              </a:buClr>
              <a:buSzPct val="95000"/>
            </a:pPr>
            <a:endParaRPr lang="tr-TR" sz="3200" dirty="0" smtClean="0">
              <a:sym typeface="Wingdings" pitchFamily="2" charset="2"/>
            </a:endParaRPr>
          </a:p>
          <a:p>
            <a:pPr marL="274320" indent="-274320" algn="ctr">
              <a:buClr>
                <a:schemeClr val="accent3"/>
              </a:buClr>
              <a:buSzPct val="95000"/>
            </a:pPr>
            <a:r>
              <a:rPr lang="tr-TR" sz="3200" dirty="0" smtClean="0">
                <a:solidFill>
                  <a:srgbClr val="FF0000"/>
                </a:solidFill>
                <a:latin typeface="Baskerville Old Face" pitchFamily="18" charset="0"/>
                <a:sym typeface="Wingdings" pitchFamily="2" charset="2"/>
              </a:rPr>
              <a:t>TEŞEKKÜRLER………! </a:t>
            </a:r>
          </a:p>
          <a:p>
            <a:pPr marL="274320" indent="-274320" algn="ctr">
              <a:buClr>
                <a:schemeClr val="accent3"/>
              </a:buClr>
              <a:buSzPct val="95000"/>
            </a:pPr>
            <a:endParaRPr lang="tr-TR" sz="3200" dirty="0" smtClean="0">
              <a:latin typeface="Baskerville Old Face" pitchFamily="18" charset="0"/>
              <a:sym typeface="Wingdings" pitchFamily="2" charset="2"/>
            </a:endParaRPr>
          </a:p>
          <a:p>
            <a:pPr marL="274320" indent="-274320" algn="ctr">
              <a:buClr>
                <a:schemeClr val="accent3"/>
              </a:buClr>
              <a:buSzPct val="95000"/>
            </a:pPr>
            <a:endParaRPr lang="tr-TR" sz="3200" dirty="0" smtClean="0">
              <a:latin typeface="Baskerville Old Face" pitchFamily="18" charset="0"/>
              <a:sym typeface="Wingdings" pitchFamily="2" charset="2"/>
            </a:endParaRPr>
          </a:p>
          <a:p>
            <a:pPr marL="274320" indent="-274320" algn="ctr">
              <a:buClr>
                <a:schemeClr val="accent3"/>
              </a:buClr>
              <a:buSzPct val="95000"/>
            </a:pPr>
            <a:r>
              <a:rPr lang="tr-TR" sz="3200" dirty="0" smtClean="0">
                <a:latin typeface="Baskerville Old Face" pitchFamily="18" charset="0"/>
              </a:rPr>
              <a:t> </a:t>
            </a:r>
          </a:p>
          <a:p>
            <a:pPr marL="274320" indent="-274320" algn="ctr">
              <a:buClr>
                <a:schemeClr val="accent3"/>
              </a:buClr>
              <a:buSzPct val="95000"/>
            </a:pPr>
            <a:endParaRPr lang="tr-TR" sz="3200" dirty="0" smtClean="0">
              <a:latin typeface="Baskerville Old Face" pitchFamily="18" charset="0"/>
            </a:endParaRPr>
          </a:p>
        </p:txBody>
      </p:sp>
      <p:pic>
        <p:nvPicPr>
          <p:cNvPr id="102402" name="Picture 2" descr="C:\Users\zuhal\Desktop\2011_2012 BAHAR Dersleri\Yaşlılık Sosyolojisi\Fotoğraflar\2001555769008479420rshw0.jpg"/>
          <p:cNvPicPr>
            <a:picLocks noChangeAspect="1" noChangeArrowheads="1"/>
          </p:cNvPicPr>
          <p:nvPr/>
        </p:nvPicPr>
        <p:blipFill>
          <a:blip r:embed="rId2" cstate="print"/>
          <a:srcRect/>
          <a:stretch>
            <a:fillRect/>
          </a:stretch>
        </p:blipFill>
        <p:spPr bwMode="auto">
          <a:xfrm>
            <a:off x="1763688" y="3284983"/>
            <a:ext cx="6192688" cy="324036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sp>
        <p:nvSpPr>
          <p:cNvPr id="3" name="2 Dikdörtgen"/>
          <p:cNvSpPr/>
          <p:nvPr/>
        </p:nvSpPr>
        <p:spPr>
          <a:xfrm>
            <a:off x="251520" y="332656"/>
            <a:ext cx="8712968" cy="452431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Günümüzden yaklaşık 2800 yıl önce kaleme alınmış bir destandaki yaşlı kahraman hakkında söylenenlerden hareket edilerek, o dönemlerde toplumun geneli tarafından kabul gören olumlu bir yaşlı insan ideolojisinin var olduğu kanısına varılmış ve </a:t>
            </a:r>
            <a:r>
              <a:rPr lang="tr-TR" sz="3200" b="1" dirty="0" smtClean="0"/>
              <a:t>yaşlıların eskiden adeta bir cennette yaşadıkları fikri ortaya atılmıştı.</a:t>
            </a:r>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
        <p:nvSpPr>
          <p:cNvPr id="3" name="2 Dikdörtgen"/>
          <p:cNvSpPr/>
          <p:nvPr/>
        </p:nvSpPr>
        <p:spPr>
          <a:xfrm>
            <a:off x="467544" y="692696"/>
            <a:ext cx="8424936" cy="265303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solidFill>
                  <a:srgbClr val="FF0000"/>
                </a:solidFill>
              </a:rPr>
              <a:t>Platon</a:t>
            </a:r>
            <a:r>
              <a:rPr lang="tr-TR" sz="3200" dirty="0" smtClean="0"/>
              <a:t> </a:t>
            </a:r>
            <a:r>
              <a:rPr lang="tr-TR" sz="3200" i="1" dirty="0" smtClean="0"/>
              <a:t>(İÖ 427-347)</a:t>
            </a:r>
            <a:r>
              <a:rPr lang="tr-TR" sz="3200" dirty="0" smtClean="0"/>
              <a:t> yaşlanmanın kişiye özgü bir süreç olduğundan söz etmekteydi. </a:t>
            </a:r>
          </a:p>
          <a:p>
            <a:pPr marL="274320" indent="-274320">
              <a:spcBef>
                <a:spcPct val="20000"/>
              </a:spcBef>
              <a:buClr>
                <a:schemeClr val="accent3"/>
              </a:buClr>
              <a:buSzPct val="95000"/>
              <a:buFont typeface="Wingdings 2"/>
              <a:buChar char=""/>
            </a:pPr>
            <a:r>
              <a:rPr lang="tr-TR" sz="3200" dirty="0" smtClean="0"/>
              <a:t>Her kim gençlik ve orta yaşlılık yıllarında görevlerini tam anlamıyla yerine getirirse, yaşlılıktan korkmasına hiç gerek kalmazdı.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
        <p:nvSpPr>
          <p:cNvPr id="3" name="2 Dikdörtgen"/>
          <p:cNvSpPr/>
          <p:nvPr/>
        </p:nvSpPr>
        <p:spPr>
          <a:xfrm>
            <a:off x="251520" y="404664"/>
            <a:ext cx="8640960" cy="324396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Bilinçli yaşanılan bir gençlik ve orta yaşlılık, yaşlılığa hazırlanmanın en iyi yoluydu. </a:t>
            </a:r>
          </a:p>
          <a:p>
            <a:pPr marL="274320" indent="-274320">
              <a:spcBef>
                <a:spcPct val="20000"/>
              </a:spcBef>
              <a:buClr>
                <a:schemeClr val="accent3"/>
              </a:buClr>
              <a:buSzPct val="95000"/>
              <a:buFont typeface="Wingdings 2"/>
              <a:buChar char=""/>
            </a:pPr>
            <a:r>
              <a:rPr lang="tr-TR" sz="3200" dirty="0" smtClean="0"/>
              <a:t>Bilgelik ve huzur kapılarını açabilecek tek doğru davranış buydu.</a:t>
            </a:r>
          </a:p>
          <a:p>
            <a:pPr marL="274320" indent="-274320">
              <a:spcBef>
                <a:spcPct val="20000"/>
              </a:spcBef>
              <a:buClr>
                <a:schemeClr val="accent3"/>
              </a:buClr>
              <a:buSzPct val="95000"/>
              <a:buFont typeface="Wingdings 2"/>
              <a:buChar char=""/>
            </a:pPr>
            <a:r>
              <a:rPr lang="tr-TR" sz="3200" b="1" dirty="0" smtClean="0"/>
              <a:t>Yaşlanma sürecine sosyal çevrenin etki edebileceğini Platon </a:t>
            </a:r>
            <a:r>
              <a:rPr lang="tr-TR" sz="3200" b="1" u="sng" dirty="0" smtClean="0"/>
              <a:t>düşünememişti.</a:t>
            </a:r>
            <a:r>
              <a:rPr lang="tr-TR" sz="3200" b="1"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
        <p:nvSpPr>
          <p:cNvPr id="3" name="2 Dikdörtgen"/>
          <p:cNvSpPr/>
          <p:nvPr/>
        </p:nvSpPr>
        <p:spPr>
          <a:xfrm>
            <a:off x="323528" y="476672"/>
            <a:ext cx="8568952" cy="463267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Günümüzde de yaygın olan bu görüşün yaklaşık 2400 yıllık bir mazisi bulunduğunu, böylece Platon’un bize kadar ulaşan fikirlerinden görmüş oluyoruz.</a:t>
            </a:r>
          </a:p>
          <a:p>
            <a:pPr marL="274320" indent="-274320">
              <a:spcBef>
                <a:spcPct val="20000"/>
              </a:spcBef>
              <a:buClr>
                <a:schemeClr val="accent3"/>
              </a:buClr>
              <a:buSzPct val="95000"/>
              <a:buFont typeface="Wingdings 2"/>
              <a:buChar char=""/>
            </a:pPr>
            <a:r>
              <a:rPr lang="tr-TR" sz="3200" dirty="0" smtClean="0"/>
              <a:t>O zamanlar çok az insana nasip olan </a:t>
            </a:r>
            <a:r>
              <a:rPr lang="tr-TR" sz="3200" b="1" dirty="0" smtClean="0"/>
              <a:t>81 yaşına </a:t>
            </a:r>
            <a:r>
              <a:rPr lang="tr-TR" sz="3200" dirty="0" smtClean="0"/>
              <a:t>kadar yaşama mutluluğuna erişen </a:t>
            </a:r>
            <a:r>
              <a:rPr lang="tr-TR" sz="3200" dirty="0" smtClean="0">
                <a:solidFill>
                  <a:srgbClr val="FF0000"/>
                </a:solidFill>
              </a:rPr>
              <a:t>Platon</a:t>
            </a:r>
            <a:r>
              <a:rPr lang="tr-TR" sz="3200" dirty="0" smtClean="0"/>
              <a:t>, tamamen idealize edilmiş bir yaşlı görüntüsü çizmektedir. </a:t>
            </a:r>
          </a:p>
          <a:p>
            <a:pPr marL="274320" indent="-274320">
              <a:lnSpc>
                <a:spcPct val="80000"/>
              </a:lnSpc>
              <a:spcBef>
                <a:spcPct val="20000"/>
              </a:spcBef>
              <a:buClr>
                <a:schemeClr val="accent3"/>
              </a:buClr>
              <a:buSzPct val="95000"/>
              <a:buFont typeface="Wingdings 2"/>
              <a:buChar char=""/>
            </a:pPr>
            <a:endParaRPr lang="tr-T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
        <p:nvSpPr>
          <p:cNvPr id="3" name="2 Dikdörtgen"/>
          <p:cNvSpPr/>
          <p:nvPr/>
        </p:nvSpPr>
        <p:spPr>
          <a:xfrm>
            <a:off x="575048" y="692696"/>
            <a:ext cx="8568952" cy="413036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Onları üstün zekalı, bilge ve dengeli karar verme yeteneğine sahip insanlar olarak tanımlamakta ve bu tür özelliklerin, yaşlılığın “doğasında” bulunduğunu iddia etmektedir.</a:t>
            </a:r>
          </a:p>
          <a:p>
            <a:pPr marL="274320" indent="-274320">
              <a:spcBef>
                <a:spcPct val="20000"/>
              </a:spcBef>
              <a:buClr>
                <a:schemeClr val="accent3"/>
              </a:buClr>
              <a:buSzPct val="95000"/>
              <a:buFont typeface="Wingdings 2"/>
              <a:buChar char=""/>
            </a:pPr>
            <a:r>
              <a:rPr lang="tr-TR" sz="3200" dirty="0" smtClean="0"/>
              <a:t>Gençlere öğüt verebilecek en ideal insanların da yaşlılar olduğunu belirtir. </a:t>
            </a:r>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
        <p:nvSpPr>
          <p:cNvPr id="3" name="2 Dikdörtgen"/>
          <p:cNvSpPr/>
          <p:nvPr/>
        </p:nvSpPr>
        <p:spPr>
          <a:xfrm>
            <a:off x="251520" y="404664"/>
            <a:ext cx="8640960" cy="315535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89 yaşına dek yaşamış olan </a:t>
            </a:r>
            <a:r>
              <a:rPr lang="tr-TR" sz="3200" dirty="0" err="1" smtClean="0">
                <a:solidFill>
                  <a:srgbClr val="FF0000"/>
                </a:solidFill>
              </a:rPr>
              <a:t>Sophokles</a:t>
            </a:r>
            <a:r>
              <a:rPr lang="tr-TR" sz="3200" dirty="0" smtClean="0"/>
              <a:t> de yaşlı insanı tıpkı Platon gibi bilge olarak tanımlar, öğütlerine kulak verilmesini ister. </a:t>
            </a:r>
          </a:p>
          <a:p>
            <a:pPr marL="274320" indent="-274320">
              <a:spcBef>
                <a:spcPct val="20000"/>
              </a:spcBef>
              <a:buClr>
                <a:schemeClr val="accent3"/>
              </a:buClr>
              <a:buSzPct val="95000"/>
              <a:buFont typeface="Wingdings 2"/>
              <a:buChar char=""/>
            </a:pPr>
            <a:r>
              <a:rPr lang="tr-TR" sz="3200" b="1" dirty="0" smtClean="0"/>
              <a:t>Platon ve </a:t>
            </a:r>
            <a:r>
              <a:rPr lang="tr-TR" sz="3200" b="1" dirty="0" err="1" smtClean="0"/>
              <a:t>Sophokles’in</a:t>
            </a:r>
            <a:r>
              <a:rPr lang="tr-TR" sz="3200" b="1" dirty="0" smtClean="0"/>
              <a:t> tarif ettikleri “ideal” yaşlı, ne dün ne de bugün, aslında hiç yaşamadı.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
        <p:nvSpPr>
          <p:cNvPr id="3" name="2 Dikdörtgen"/>
          <p:cNvSpPr/>
          <p:nvPr/>
        </p:nvSpPr>
        <p:spPr>
          <a:xfrm>
            <a:off x="467544" y="620688"/>
            <a:ext cx="8352928"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Bunlar belki öyle olması istenen birer öneri, belki filozofların kendilerini algılayış biçimleri ve belki de zaman içinde ulaştıkları konumu kaybetmemek için verilen bir mücadeleydi.</a:t>
            </a:r>
          </a:p>
          <a:p>
            <a:pPr marL="274320" indent="-274320">
              <a:spcBef>
                <a:spcPct val="20000"/>
              </a:spcBef>
              <a:buClr>
                <a:schemeClr val="accent3"/>
              </a:buClr>
              <a:buSzPct val="95000"/>
              <a:buFont typeface="Wingdings 2"/>
              <a:buChar char=""/>
            </a:pPr>
            <a:r>
              <a:rPr lang="tr-TR" sz="3200" b="1" dirty="0" smtClean="0"/>
              <a:t>“Yasalar” </a:t>
            </a:r>
            <a:r>
              <a:rPr lang="tr-TR" sz="3200" dirty="0" smtClean="0"/>
              <a:t>adlı eserinde </a:t>
            </a:r>
            <a:r>
              <a:rPr lang="tr-TR" sz="3200" dirty="0" smtClean="0">
                <a:solidFill>
                  <a:srgbClr val="FF0000"/>
                </a:solidFill>
              </a:rPr>
              <a:t>Platon</a:t>
            </a:r>
            <a:r>
              <a:rPr lang="tr-TR" sz="3200" dirty="0" smtClean="0"/>
              <a:t>, yaşlılara ilgi gösterilmesini ve korunmalarını istemektedir.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sz="half" idx="1"/>
          </p:nvPr>
        </p:nvSpPr>
        <p:spPr/>
        <p:txBody>
          <a:bodyPr>
            <a:normAutofit fontScale="62500" lnSpcReduction="20000"/>
          </a:bodyPr>
          <a:lstStyle/>
          <a:p>
            <a:pPr marL="274320" indent="-274320">
              <a:buClr>
                <a:schemeClr val="accent3"/>
              </a:buClr>
              <a:buSzPct val="95000"/>
              <a:buFont typeface="Wingdings 2"/>
              <a:buChar char=""/>
            </a:pPr>
            <a:r>
              <a:rPr lang="tr-TR" sz="5500" dirty="0" smtClean="0"/>
              <a:t>Antikçağdan kalan eserleri inceleyen bazı araştırmacılar, bundan 2000-2500 yıl önce yaşlı insanın </a:t>
            </a:r>
            <a:r>
              <a:rPr lang="tr-TR" sz="5500" b="1" i="1" dirty="0" smtClean="0"/>
              <a:t>‘</a:t>
            </a:r>
            <a:r>
              <a:rPr lang="tr-TR" sz="5500" b="1" i="1" dirty="0" err="1" smtClean="0"/>
              <a:t>Altınçağı’nı</a:t>
            </a:r>
            <a:r>
              <a:rPr lang="tr-TR" sz="5500" dirty="0" smtClean="0"/>
              <a:t>  yaşadığı görüşünde birleşmiştirler. </a:t>
            </a:r>
          </a:p>
          <a:p>
            <a:endParaRPr lang="tr-TR" dirty="0"/>
          </a:p>
        </p:txBody>
      </p:sp>
      <p:pic>
        <p:nvPicPr>
          <p:cNvPr id="6" name="5 İçerik Yer Tutucusu" descr="yasliye9.jpg"/>
          <p:cNvPicPr>
            <a:picLocks noGrp="1" noChangeAspect="1"/>
          </p:cNvPicPr>
          <p:nvPr>
            <p:ph sz="half" idx="2"/>
          </p:nvPr>
        </p:nvPicPr>
        <p:blipFill>
          <a:blip r:embed="rId2" cstate="print"/>
          <a:stretch>
            <a:fillRect/>
          </a:stretch>
        </p:blipFill>
        <p:spPr>
          <a:xfrm>
            <a:off x="4648200" y="1268761"/>
            <a:ext cx="4038600" cy="4828272"/>
          </a:xfrm>
        </p:spPr>
      </p:pic>
      <p:sp>
        <p:nvSpPr>
          <p:cNvPr id="7" name="6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
        <p:nvSpPr>
          <p:cNvPr id="3" name="2 Dikdörtgen"/>
          <p:cNvSpPr/>
          <p:nvPr/>
        </p:nvSpPr>
        <p:spPr>
          <a:xfrm>
            <a:off x="395536" y="476672"/>
            <a:ext cx="8568952" cy="472129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Önce tarif ettiği yaşlı insan görüntüsüyle hiç bağdaşmayan tezatlık içeren bir istek bu! </a:t>
            </a:r>
          </a:p>
          <a:p>
            <a:pPr marL="274320" indent="-274320">
              <a:spcBef>
                <a:spcPct val="20000"/>
              </a:spcBef>
              <a:buClr>
                <a:schemeClr val="accent3"/>
              </a:buClr>
              <a:buSzPct val="95000"/>
              <a:buFont typeface="Wingdings 2"/>
              <a:buChar char=""/>
            </a:pPr>
            <a:r>
              <a:rPr lang="tr-TR" sz="3200" dirty="0" smtClean="0"/>
              <a:t>Çünkü saygın, bilge ve kralların bile vazgeçemedikleri yaşlıların, korunmaya ve yardıma muhtaç olduklarından söz ediliyor. </a:t>
            </a:r>
          </a:p>
          <a:p>
            <a:pPr marL="274320" indent="-274320">
              <a:spcBef>
                <a:spcPct val="20000"/>
              </a:spcBef>
              <a:buClr>
                <a:schemeClr val="accent3"/>
              </a:buClr>
              <a:buSzPct val="95000"/>
              <a:buFont typeface="Wingdings 2"/>
              <a:buChar char=""/>
            </a:pPr>
            <a:r>
              <a:rPr lang="tr-TR" sz="3200" b="1" dirty="0" smtClean="0"/>
              <a:t>Böylece ideal ile gerçek durum arasındaki farkı, bu cümleden yakalıyor ve insanlığın son iki bin yıllık dönem içersinde manen gerileme göstermediğine tanık oluyoruz.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
        <p:nvSpPr>
          <p:cNvPr id="3" name="2 Dikdörtgen"/>
          <p:cNvSpPr/>
          <p:nvPr/>
        </p:nvSpPr>
        <p:spPr>
          <a:xfrm>
            <a:off x="251520" y="332656"/>
            <a:ext cx="8640960"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solidFill>
                  <a:srgbClr val="FF0000"/>
                </a:solidFill>
              </a:rPr>
              <a:t>Platon</a:t>
            </a:r>
            <a:r>
              <a:rPr lang="tr-TR" sz="3200" dirty="0" smtClean="0"/>
              <a:t> ve </a:t>
            </a:r>
            <a:r>
              <a:rPr lang="tr-TR" sz="3200" dirty="0" err="1" smtClean="0">
                <a:solidFill>
                  <a:srgbClr val="FF0000"/>
                </a:solidFill>
              </a:rPr>
              <a:t>Sophokles’</a:t>
            </a:r>
            <a:r>
              <a:rPr lang="tr-TR" sz="3200" dirty="0" err="1" smtClean="0"/>
              <a:t>ten</a:t>
            </a:r>
            <a:r>
              <a:rPr lang="tr-TR" sz="3200" dirty="0" smtClean="0"/>
              <a:t> daha gerçekçi, fakat büyük önyargılarla dolu bir </a:t>
            </a:r>
            <a:r>
              <a:rPr lang="tr-TR" sz="3200" dirty="0" smtClean="0">
                <a:solidFill>
                  <a:srgbClr val="FF0000"/>
                </a:solidFill>
              </a:rPr>
              <a:t>Aristoteles</a:t>
            </a:r>
            <a:r>
              <a:rPr lang="tr-TR" sz="3200" dirty="0" smtClean="0"/>
              <a:t> (İÖ 384-322), </a:t>
            </a:r>
            <a:r>
              <a:rPr lang="tr-TR" sz="3200" b="1" dirty="0" smtClean="0"/>
              <a:t>“</a:t>
            </a:r>
            <a:r>
              <a:rPr lang="tr-TR" sz="3200" b="1" dirty="0" err="1" smtClean="0"/>
              <a:t>Rhethorik</a:t>
            </a:r>
            <a:r>
              <a:rPr lang="tr-TR" sz="3200" b="1" dirty="0" smtClean="0"/>
              <a:t>” </a:t>
            </a:r>
            <a:r>
              <a:rPr lang="tr-TR" sz="3200" dirty="0" smtClean="0"/>
              <a:t>adlı eserinde yaşlılığı tamamen olumsuz yönleriyle tarif ediyor. </a:t>
            </a:r>
          </a:p>
          <a:p>
            <a:pPr marL="274320" indent="-274320">
              <a:spcBef>
                <a:spcPct val="20000"/>
              </a:spcBef>
              <a:buClr>
                <a:schemeClr val="accent3"/>
              </a:buClr>
              <a:buSzPct val="95000"/>
              <a:buFont typeface="Wingdings 2"/>
              <a:buChar char=""/>
            </a:pPr>
            <a:r>
              <a:rPr lang="tr-TR" sz="3200" dirty="0" smtClean="0"/>
              <a:t>Yaşlılığın fiziksel belirtileri olarak, zeka gerilemeleri ve toplumda yaşlı insana değer verilmeyişini dile getiriyor.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
        <p:nvSpPr>
          <p:cNvPr id="3" name="2 Dikdörtgen"/>
          <p:cNvSpPr/>
          <p:nvPr/>
        </p:nvSpPr>
        <p:spPr>
          <a:xfrm>
            <a:off x="395536" y="476672"/>
            <a:ext cx="8496944"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Ona göre yaşlı insan, kavgacı ve geçimsiz, yaşlıya karşı duyulacak acıma duygusu ise bir zayıflıktı. </a:t>
            </a:r>
          </a:p>
          <a:p>
            <a:pPr marL="274320" indent="-274320">
              <a:spcBef>
                <a:spcPct val="20000"/>
              </a:spcBef>
              <a:buClr>
                <a:schemeClr val="accent3"/>
              </a:buClr>
              <a:buSzPct val="95000"/>
              <a:buFont typeface="Wingdings 2"/>
              <a:buChar char=""/>
            </a:pPr>
            <a:r>
              <a:rPr lang="tr-TR" sz="3200" dirty="0" smtClean="0"/>
              <a:t>Aristoteles’in yaşlılık ve hastalık arasında kurmuş olduğu ilişki de, Antikçağ insanının yaşlılık hakkında ne kadar farklı görüşlere sahip ve görüşler arasındaki mesafenin ne kadar fazla olabildiğini açıkça göstermektedir. </a:t>
            </a:r>
          </a:p>
          <a:p>
            <a:pPr marL="274320" indent="-274320">
              <a:spcBef>
                <a:spcPct val="20000"/>
              </a:spcBef>
              <a:buClr>
                <a:schemeClr val="accent3"/>
              </a:buClr>
              <a:buSzPct val="95000"/>
              <a:buFont typeface="Wingdings 2"/>
              <a:buChar char=""/>
            </a:pPr>
            <a:r>
              <a:rPr lang="tr-TR" sz="3200" dirty="0" smtClean="0">
                <a:solidFill>
                  <a:srgbClr val="FF0000"/>
                </a:solidFill>
              </a:rPr>
              <a:t>Aristoteles</a:t>
            </a:r>
            <a:r>
              <a:rPr lang="tr-TR" sz="3200" dirty="0" smtClean="0"/>
              <a:t>, “</a:t>
            </a:r>
            <a:r>
              <a:rPr lang="tr-TR" sz="3200" i="1" dirty="0" smtClean="0"/>
              <a:t>hastalığın erken gelen bir yaşlılık, yaşlılığın ise doğal bir hastalık olduğuna”</a:t>
            </a:r>
            <a:r>
              <a:rPr lang="tr-TR" sz="3200" dirty="0" smtClean="0"/>
              <a:t> inanıyordu.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33</a:t>
            </a:fld>
            <a:endParaRPr lang="tr-TR"/>
          </a:p>
        </p:txBody>
      </p:sp>
      <p:sp>
        <p:nvSpPr>
          <p:cNvPr id="3" name="2 Dikdörtgen"/>
          <p:cNvSpPr/>
          <p:nvPr/>
        </p:nvSpPr>
        <p:spPr>
          <a:xfrm>
            <a:off x="395536" y="1052736"/>
            <a:ext cx="8496944" cy="3145476"/>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Tabii Aristoteles’in bu fikri, hastalık olgusuyla ilgilenmeyi meslek edinmiş olan insanların gözünden kaçmadı. </a:t>
            </a:r>
          </a:p>
          <a:p>
            <a:pPr marL="274320" indent="-274320">
              <a:spcBef>
                <a:spcPct val="20000"/>
              </a:spcBef>
              <a:buClr>
                <a:schemeClr val="accent3"/>
              </a:buClr>
              <a:buSzPct val="95000"/>
              <a:buFont typeface="Wingdings 2"/>
              <a:buChar char=""/>
            </a:pPr>
            <a:r>
              <a:rPr lang="tr-TR" sz="3200" dirty="0" smtClean="0"/>
              <a:t>Tıp tarihine bakıldığında </a:t>
            </a:r>
            <a:r>
              <a:rPr lang="tr-TR" sz="3200" dirty="0" err="1" smtClean="0"/>
              <a:t>Pergamonlu</a:t>
            </a:r>
            <a:r>
              <a:rPr lang="tr-TR" sz="3200" dirty="0" smtClean="0"/>
              <a:t> Galen’in (İS 129-199) bu görüşe şiddetle karşı çıktığını görüyoruz.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34</a:t>
            </a:fld>
            <a:endParaRPr lang="tr-TR"/>
          </a:p>
        </p:txBody>
      </p:sp>
      <p:sp>
        <p:nvSpPr>
          <p:cNvPr id="3" name="2 Dikdörtgen"/>
          <p:cNvSpPr/>
          <p:nvPr/>
        </p:nvSpPr>
        <p:spPr>
          <a:xfrm>
            <a:off x="251520" y="548681"/>
            <a:ext cx="8640960" cy="462280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Hastalığın “doğaya karşı” bir süreç olduğunu belirten Galen, yaşlanmanın doğallığına dikkat çekmiş ve mantık ustası Aristoteles’in de mantık hatasına düşebildiğini göstermişti. </a:t>
            </a:r>
          </a:p>
          <a:p>
            <a:pPr marL="274320" indent="-274320">
              <a:spcBef>
                <a:spcPct val="20000"/>
              </a:spcBef>
              <a:buClr>
                <a:schemeClr val="accent3"/>
              </a:buClr>
              <a:buSzPct val="95000"/>
              <a:buFont typeface="Wingdings 2"/>
              <a:buChar char=""/>
            </a:pPr>
            <a:r>
              <a:rPr lang="tr-TR" sz="3200" dirty="0" smtClean="0"/>
              <a:t>Ama ilk başarılı kalp naklini gerçekleştiren ünlü Güney Afrikalı cerrah </a:t>
            </a:r>
            <a:r>
              <a:rPr lang="tr-TR" sz="3200" dirty="0" err="1" smtClean="0"/>
              <a:t>Christian</a:t>
            </a:r>
            <a:r>
              <a:rPr lang="tr-TR" sz="3200" dirty="0" smtClean="0"/>
              <a:t> </a:t>
            </a:r>
            <a:r>
              <a:rPr lang="tr-TR" sz="3200" dirty="0" err="1" smtClean="0"/>
              <a:t>Bemard</a:t>
            </a:r>
            <a:r>
              <a:rPr lang="tr-TR" sz="3200" dirty="0" smtClean="0"/>
              <a:t> (1922- 2001) Alman dergisi </a:t>
            </a:r>
            <a:r>
              <a:rPr lang="tr-TR" sz="3200" dirty="0" err="1" smtClean="0"/>
              <a:t>Stem’e</a:t>
            </a:r>
            <a:r>
              <a:rPr lang="tr-TR" sz="3200" dirty="0" smtClean="0"/>
              <a:t> verdiği bir demeçte </a:t>
            </a:r>
            <a:r>
              <a:rPr lang="tr-TR" sz="3200" b="1" dirty="0" smtClean="0"/>
              <a:t>“Yaşlanma benim için bir hastalıktır” diyerek, tekrar bizi 2000 yıl geri götürüyordu</a:t>
            </a:r>
            <a:r>
              <a:rPr lang="tr-TR" sz="3200" dirty="0" smtClean="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35</a:t>
            </a:fld>
            <a:endParaRPr lang="tr-TR"/>
          </a:p>
        </p:txBody>
      </p:sp>
      <p:sp>
        <p:nvSpPr>
          <p:cNvPr id="3" name="2 Dikdörtgen"/>
          <p:cNvSpPr/>
          <p:nvPr/>
        </p:nvSpPr>
        <p:spPr>
          <a:xfrm>
            <a:off x="251520" y="404665"/>
            <a:ext cx="8892480" cy="304698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Filozof, hatip ve devlet adamı </a:t>
            </a:r>
            <a:r>
              <a:rPr lang="tr-TR" sz="3200" dirty="0" smtClean="0">
                <a:solidFill>
                  <a:srgbClr val="FF0000"/>
                </a:solidFill>
              </a:rPr>
              <a:t>Seneca</a:t>
            </a:r>
            <a:r>
              <a:rPr lang="tr-TR" sz="3200" dirty="0" smtClean="0"/>
              <a:t>’nın eski Roma döneminde, yani bundan yaklaşık 2000 yıl önce söylediği sözlerden, o dönemde yaşlılar hakkındaki düşüncelerin Platon, </a:t>
            </a:r>
            <a:r>
              <a:rPr lang="tr-TR" sz="3200" dirty="0" err="1" smtClean="0"/>
              <a:t>Sophokles</a:t>
            </a:r>
            <a:r>
              <a:rPr lang="tr-TR" sz="3200" dirty="0" smtClean="0"/>
              <a:t> veya </a:t>
            </a:r>
            <a:r>
              <a:rPr lang="tr-TR" sz="3200" dirty="0" err="1" smtClean="0"/>
              <a:t>Cicero’nun</a:t>
            </a:r>
            <a:r>
              <a:rPr lang="tr-TR" sz="3200" dirty="0" smtClean="0"/>
              <a:t> hayalinde tasavvur ettikleriyle bağdaşmadığını görüyoruz.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36</a:t>
            </a:fld>
            <a:endParaRPr lang="tr-TR"/>
          </a:p>
        </p:txBody>
      </p:sp>
      <p:sp>
        <p:nvSpPr>
          <p:cNvPr id="3" name="2 Dikdörtgen"/>
          <p:cNvSpPr/>
          <p:nvPr/>
        </p:nvSpPr>
        <p:spPr>
          <a:xfrm>
            <a:off x="395536" y="476672"/>
            <a:ext cx="8496944" cy="501675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solidFill>
                  <a:srgbClr val="FF0000"/>
                </a:solidFill>
              </a:rPr>
              <a:t>Seneca</a:t>
            </a:r>
            <a:r>
              <a:rPr lang="tr-TR" sz="3200" dirty="0" smtClean="0"/>
              <a:t> bir gün kölesine eziyet eden bir adamı görünce </a:t>
            </a:r>
            <a:r>
              <a:rPr lang="tr-TR" sz="3200" i="1" dirty="0" smtClean="0"/>
              <a:t>“Kölesine eziyet eden aslında kendisini alçaltır”</a:t>
            </a:r>
            <a:r>
              <a:rPr lang="tr-TR" sz="3200" dirty="0" smtClean="0"/>
              <a:t> derken, aynı Seneca kendi evinin önünde nöbet tutan bir yaşlı köleye gözü ilişince, kahyasına seslenerek, “</a:t>
            </a:r>
            <a:r>
              <a:rPr lang="tr-TR" sz="3200" i="1" dirty="0" smtClean="0"/>
              <a:t>Bu enkaz da nereden çıktı? Onu kapı ağzına yerleştirmekle ne de iyi etmişsin. Sanki yakında evi terk edecek ve dinleneceği son yuvasına taşınacakmış gibi bir hali var! Yaşayan bu ölüyü nereden bulup getirdin?</a:t>
            </a:r>
            <a:r>
              <a:rPr lang="tr-TR" sz="3200" dirty="0" smtClean="0"/>
              <a:t>” diyebilmiştir.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37</a:t>
            </a:fld>
            <a:endParaRPr lang="tr-TR"/>
          </a:p>
        </p:txBody>
      </p:sp>
      <p:sp>
        <p:nvSpPr>
          <p:cNvPr id="3" name="2 Dikdörtgen"/>
          <p:cNvSpPr/>
          <p:nvPr/>
        </p:nvSpPr>
        <p:spPr>
          <a:xfrm>
            <a:off x="251520" y="476673"/>
            <a:ext cx="8712968" cy="4130361"/>
          </a:xfrm>
          <a:prstGeom prst="rect">
            <a:avLst/>
          </a:prstGeom>
        </p:spPr>
        <p:txBody>
          <a:bodyPr wrap="square">
            <a:spAutoFit/>
          </a:bodyPr>
          <a:lstStyle/>
          <a:p>
            <a:pPr marL="274320" indent="-274320">
              <a:lnSpc>
                <a:spcPct val="80000"/>
              </a:lnSpc>
              <a:spcBef>
                <a:spcPct val="20000"/>
              </a:spcBef>
              <a:buClr>
                <a:schemeClr val="accent3"/>
              </a:buClr>
              <a:buSzPct val="95000"/>
              <a:buFont typeface="Wingdings 2"/>
              <a:buChar char=""/>
            </a:pPr>
            <a:r>
              <a:rPr lang="tr-TR" sz="3200" dirty="0" err="1" smtClean="0">
                <a:solidFill>
                  <a:srgbClr val="FF0000"/>
                </a:solidFill>
              </a:rPr>
              <a:t>Senaca</a:t>
            </a:r>
            <a:r>
              <a:rPr lang="tr-TR" sz="3200" dirty="0" err="1" smtClean="0"/>
              <a:t>’nın</a:t>
            </a:r>
            <a:r>
              <a:rPr lang="tr-TR" sz="3200" dirty="0" smtClean="0"/>
              <a:t> sözlerini işiten kölenin, “</a:t>
            </a:r>
            <a:r>
              <a:rPr lang="tr-TR" sz="3200" i="1" dirty="0" smtClean="0"/>
              <a:t>Efendim! Beni tanımadınız mı? Ben </a:t>
            </a:r>
            <a:r>
              <a:rPr lang="tr-TR" sz="3200" i="1" dirty="0" err="1" smtClean="0"/>
              <a:t>Felicio’yum</a:t>
            </a:r>
            <a:r>
              <a:rPr lang="tr-TR" sz="3200" i="1" dirty="0" smtClean="0"/>
              <a:t>. Küçükken birlikte oyunlar oynamıştık</a:t>
            </a:r>
            <a:r>
              <a:rPr lang="tr-TR" sz="3200" dirty="0" smtClean="0"/>
              <a:t>” demesinden anlaşılan odur ki, yaşıtı olan bir köleyi “yaşlı” olarak nitelendiren ve onu bir ayağı çukurda biri olarak algılayan Seneca, bulunduğu sosyal konumundan aldığı güvence ve sağladığı maddi ve manevi imkanlardan ötürü “kendisini” yaşlı kategorisine dahil etmemektedir.</a:t>
            </a:r>
          </a:p>
          <a:p>
            <a:pPr marL="274320" indent="-274320">
              <a:lnSpc>
                <a:spcPct val="80000"/>
              </a:lnSpc>
              <a:spcBef>
                <a:spcPct val="20000"/>
              </a:spcBef>
              <a:buClr>
                <a:schemeClr val="accent3"/>
              </a:buClr>
              <a:buSzPct val="95000"/>
              <a:buFont typeface="Wingdings 2"/>
              <a:buChar char=""/>
            </a:pPr>
            <a:endParaRPr lang="tr-T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38</a:t>
            </a:fld>
            <a:endParaRPr lang="tr-TR"/>
          </a:p>
        </p:txBody>
      </p:sp>
      <p:sp>
        <p:nvSpPr>
          <p:cNvPr id="3" name="2 Dikdörtgen"/>
          <p:cNvSpPr/>
          <p:nvPr/>
        </p:nvSpPr>
        <p:spPr>
          <a:xfrm>
            <a:off x="323528" y="548680"/>
            <a:ext cx="8496944" cy="5716052"/>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Günümüzde de aynı olgunun bir başka türüne yaşlılıkta cinsellik konusunda rastlamaktayız.</a:t>
            </a:r>
          </a:p>
          <a:p>
            <a:pPr marL="274320" indent="-274320">
              <a:spcBef>
                <a:spcPct val="20000"/>
              </a:spcBef>
              <a:buClr>
                <a:schemeClr val="accent3"/>
              </a:buClr>
              <a:buSzPct val="95000"/>
              <a:buFont typeface="Wingdings 2"/>
              <a:buChar char=""/>
            </a:pPr>
            <a:r>
              <a:rPr lang="tr-TR" sz="3200" dirty="0" smtClean="0"/>
              <a:t> Kadınlar belli bir yaştan sonra </a:t>
            </a:r>
            <a:r>
              <a:rPr lang="tr-TR" sz="3200" dirty="0" err="1" smtClean="0"/>
              <a:t>sosyo</a:t>
            </a:r>
            <a:r>
              <a:rPr lang="tr-TR" sz="3200" dirty="0" smtClean="0"/>
              <a:t>-ekonomik durumları yüksek de olsa, karşı cinsin ilgisini çekmeyi başaramazken, erkeklerde durum daha farklı gelişiyor. </a:t>
            </a:r>
          </a:p>
          <a:p>
            <a:pPr marL="274320" indent="-274320">
              <a:spcBef>
                <a:spcPct val="20000"/>
              </a:spcBef>
              <a:buClr>
                <a:schemeClr val="accent3"/>
              </a:buClr>
              <a:buSzPct val="95000"/>
              <a:buFont typeface="Wingdings 2"/>
              <a:buChar char=""/>
            </a:pPr>
            <a:r>
              <a:rPr lang="tr-TR" sz="3200" dirty="0" smtClean="0"/>
              <a:t>Aradaki yaş farkının büyük olduğu birçok evlilikte, </a:t>
            </a:r>
            <a:r>
              <a:rPr lang="tr-TR" sz="3200" dirty="0" err="1" smtClean="0"/>
              <a:t>sosyo</a:t>
            </a:r>
            <a:r>
              <a:rPr lang="tr-TR" sz="3200" dirty="0" smtClean="0"/>
              <a:t>-ekonomik durumu yüksek olan bir erkeğin, kendisinden oldukça genç bir kadınla evlendiği görülebiliyor.</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39</a:t>
            </a:fld>
            <a:endParaRPr lang="tr-TR"/>
          </a:p>
        </p:txBody>
      </p:sp>
      <p:sp>
        <p:nvSpPr>
          <p:cNvPr id="3" name="2 Dikdörtgen"/>
          <p:cNvSpPr/>
          <p:nvPr/>
        </p:nvSpPr>
        <p:spPr>
          <a:xfrm>
            <a:off x="251520" y="404664"/>
            <a:ext cx="8496944"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Yaşlanma süreciyle ayrıntılı bir şekilde ilgilenmiş olan </a:t>
            </a:r>
            <a:r>
              <a:rPr lang="tr-TR" sz="3200" dirty="0" err="1" smtClean="0">
                <a:solidFill>
                  <a:srgbClr val="FF0000"/>
                </a:solidFill>
              </a:rPr>
              <a:t>Cicero’</a:t>
            </a:r>
            <a:r>
              <a:rPr lang="tr-TR" sz="3200" dirty="0" err="1" smtClean="0"/>
              <a:t>nun</a:t>
            </a:r>
            <a:r>
              <a:rPr lang="tr-TR" sz="3200" dirty="0" smtClean="0"/>
              <a:t> (İÖ 106-43), yaşlanan insanda oluşan ruhsal ve sosyal değişimlere değinmiştir.</a:t>
            </a:r>
          </a:p>
          <a:p>
            <a:pPr marL="274320" indent="-274320">
              <a:spcBef>
                <a:spcPct val="20000"/>
              </a:spcBef>
              <a:buClr>
                <a:schemeClr val="accent3"/>
              </a:buClr>
              <a:buSzPct val="95000"/>
              <a:buFont typeface="Wingdings 2"/>
              <a:buChar char=""/>
            </a:pPr>
            <a:r>
              <a:rPr lang="tr-TR" sz="3200" dirty="0" smtClean="0"/>
              <a:t> İleri yaşlılıkta meydana gelen zihinsel değişimlere çeşitli örnekler veren </a:t>
            </a:r>
            <a:r>
              <a:rPr lang="tr-TR" sz="3200" dirty="0" err="1" smtClean="0"/>
              <a:t>Cicero’ya</a:t>
            </a:r>
            <a:r>
              <a:rPr lang="tr-TR" sz="3200" dirty="0" smtClean="0"/>
              <a:t> göre, insan yaşlılığında da başarılara imza atabilecek kapasiteye sahiptir.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908720"/>
            <a:ext cx="8568952" cy="2603790"/>
          </a:xfrm>
          <a:prstGeom prst="rect">
            <a:avLst/>
          </a:prstGeom>
        </p:spPr>
        <p:txBody>
          <a:bodyPr wrap="square">
            <a:spAutoFit/>
          </a:bodyPr>
          <a:lstStyle/>
          <a:p>
            <a:pPr marL="274320" indent="-274320">
              <a:lnSpc>
                <a:spcPct val="80000"/>
              </a:lnSpc>
              <a:spcBef>
                <a:spcPct val="20000"/>
              </a:spcBef>
              <a:buClr>
                <a:schemeClr val="accent3"/>
              </a:buClr>
              <a:buSzPct val="95000"/>
              <a:buFont typeface="Wingdings 2"/>
              <a:buChar char=""/>
            </a:pPr>
            <a:r>
              <a:rPr lang="tr-TR" sz="3400" dirty="0" smtClean="0"/>
              <a:t>Sokrates’in öğrencisi Platon’un yaşlı insan üzerine söyledikleri o kadar güzeldi ki, bu araştırmacılar o dönemlere duydukları özlemi dile getirirken, günümüzde yaşamaktan duydukları pişmanlığın sızı ve sancısını yüreklerinde hissettiler. </a:t>
            </a:r>
          </a:p>
        </p:txBody>
      </p:sp>
      <p:sp>
        <p:nvSpPr>
          <p:cNvPr id="3" name="2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40</a:t>
            </a:fld>
            <a:endParaRPr lang="tr-TR"/>
          </a:p>
        </p:txBody>
      </p:sp>
      <p:sp>
        <p:nvSpPr>
          <p:cNvPr id="3" name="2 Dikdörtgen"/>
          <p:cNvSpPr/>
          <p:nvPr/>
        </p:nvSpPr>
        <p:spPr>
          <a:xfrm>
            <a:off x="323528" y="548680"/>
            <a:ext cx="8568952" cy="5115246"/>
          </a:xfrm>
          <a:prstGeom prst="rect">
            <a:avLst/>
          </a:prstGeom>
        </p:spPr>
        <p:txBody>
          <a:bodyPr wrap="square">
            <a:spAutoFit/>
          </a:bodyPr>
          <a:lstStyle/>
          <a:p>
            <a:pPr marL="274320" indent="-274320">
              <a:lnSpc>
                <a:spcPct val="80000"/>
              </a:lnSpc>
              <a:spcBef>
                <a:spcPct val="20000"/>
              </a:spcBef>
              <a:buClr>
                <a:schemeClr val="accent3"/>
              </a:buClr>
              <a:buSzPct val="95000"/>
              <a:buFont typeface="Wingdings 2"/>
              <a:buChar char=""/>
            </a:pPr>
            <a:r>
              <a:rPr lang="tr-TR" sz="3200" dirty="0" err="1" smtClean="0">
                <a:solidFill>
                  <a:srgbClr val="FF0000"/>
                </a:solidFill>
              </a:rPr>
              <a:t>Cicero’nun</a:t>
            </a:r>
            <a:r>
              <a:rPr lang="tr-TR" sz="3200" dirty="0" smtClean="0"/>
              <a:t> modern </a:t>
            </a:r>
            <a:r>
              <a:rPr lang="tr-TR" sz="3200" dirty="0" err="1" smtClean="0"/>
              <a:t>Gerontoloji’de</a:t>
            </a:r>
            <a:r>
              <a:rPr lang="tr-TR" sz="3200" dirty="0" smtClean="0"/>
              <a:t> de kabul gören bu fikri, yaşları 80’in üzerine çıkan şahsiyetleri örnek göstererek desteklemesi, onun yaşlılığa ve yaşlanma sürecine verdiği önemi ortaya koymaktadır. </a:t>
            </a:r>
          </a:p>
          <a:p>
            <a:pPr marL="274320" indent="-274320">
              <a:lnSpc>
                <a:spcPct val="80000"/>
              </a:lnSpc>
              <a:spcBef>
                <a:spcPct val="20000"/>
              </a:spcBef>
              <a:buClr>
                <a:schemeClr val="accent3"/>
              </a:buClr>
              <a:buSzPct val="95000"/>
              <a:buFont typeface="Wingdings 2"/>
              <a:buChar char=""/>
            </a:pPr>
            <a:r>
              <a:rPr lang="tr-TR" sz="3200" b="1" dirty="0" smtClean="0"/>
              <a:t>Özenle ve üzerine basarak belirttiği en önemli faktör, ömür boyu çalışmaktır. </a:t>
            </a:r>
          </a:p>
          <a:p>
            <a:pPr marL="274320" indent="-274320">
              <a:lnSpc>
                <a:spcPct val="80000"/>
              </a:lnSpc>
              <a:spcBef>
                <a:spcPct val="20000"/>
              </a:spcBef>
              <a:buClr>
                <a:schemeClr val="accent3"/>
              </a:buClr>
              <a:buSzPct val="95000"/>
              <a:buFont typeface="Wingdings 2"/>
              <a:buChar char=""/>
            </a:pPr>
            <a:r>
              <a:rPr lang="tr-TR" sz="3200" dirty="0" smtClean="0"/>
              <a:t>O, buna </a:t>
            </a:r>
            <a:r>
              <a:rPr lang="tr-TR" sz="3200" b="1" dirty="0" smtClean="0"/>
              <a:t>“alıştırma” </a:t>
            </a:r>
            <a:r>
              <a:rPr lang="tr-TR" sz="3200" dirty="0" smtClean="0"/>
              <a:t>demiş ve her türlü yetenek ve becerinin alıştırma yapılarak gelişeceğini ve alıştırmaların sürekli olması gerektiğini vurgulamıştır.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41</a:t>
            </a:fld>
            <a:endParaRPr lang="tr-TR"/>
          </a:p>
        </p:txBody>
      </p:sp>
      <p:sp>
        <p:nvSpPr>
          <p:cNvPr id="3" name="2 Dikdörtgen"/>
          <p:cNvSpPr/>
          <p:nvPr/>
        </p:nvSpPr>
        <p:spPr>
          <a:xfrm>
            <a:off x="395536" y="476673"/>
            <a:ext cx="8568952" cy="5016758"/>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Ünlü bir piyanist günde kaç saat alıştırma yaptığı sorusuna, “</a:t>
            </a:r>
            <a:r>
              <a:rPr lang="tr-TR" sz="3200" i="1" dirty="0" smtClean="0"/>
              <a:t>eğer bir gün çalışmazsam kendim, iki gün çalışmazsam yakın çevrem, üç gün çalışmazsam bütün seyirci aradaki farkı sezer</a:t>
            </a:r>
            <a:r>
              <a:rPr lang="tr-TR" sz="3200" dirty="0" smtClean="0"/>
              <a:t>” derken, yaşamın ileri safhalarına kadar yeteneklerin korunabilmesi için, çalışmanın büyük önemine dikkat çekmiştir.</a:t>
            </a:r>
          </a:p>
          <a:p>
            <a:pPr marL="274320" lvl="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42</a:t>
            </a:fld>
            <a:endParaRPr lang="tr-TR"/>
          </a:p>
        </p:txBody>
      </p:sp>
      <p:sp>
        <p:nvSpPr>
          <p:cNvPr id="3" name="2 Dikdörtgen"/>
          <p:cNvSpPr/>
          <p:nvPr/>
        </p:nvSpPr>
        <p:spPr>
          <a:xfrm>
            <a:off x="179512" y="260648"/>
            <a:ext cx="8712968" cy="6888039"/>
          </a:xfrm>
          <a:prstGeom prst="rect">
            <a:avLst/>
          </a:prstGeom>
        </p:spPr>
        <p:txBody>
          <a:bodyPr wrap="square">
            <a:spAutoFit/>
          </a:bodyPr>
          <a:lstStyle/>
          <a:p>
            <a:pPr marL="274320" indent="-274320">
              <a:lnSpc>
                <a:spcPct val="80000"/>
              </a:lnSpc>
              <a:spcBef>
                <a:spcPct val="20000"/>
              </a:spcBef>
              <a:buClr>
                <a:schemeClr val="accent3"/>
              </a:buClr>
              <a:buSzPct val="95000"/>
              <a:buFont typeface="Wingdings 2"/>
              <a:buChar char=""/>
            </a:pPr>
            <a:r>
              <a:rPr lang="tr-TR" sz="3200" dirty="0" err="1" smtClean="0">
                <a:solidFill>
                  <a:srgbClr val="FF0000"/>
                </a:solidFill>
              </a:rPr>
              <a:t>Cicero</a:t>
            </a:r>
            <a:r>
              <a:rPr lang="tr-TR" sz="3200" dirty="0" smtClean="0"/>
              <a:t>, antikçağın ileri görüşlü bir filozofu olduğunu, </a:t>
            </a:r>
            <a:r>
              <a:rPr lang="tr-TR" sz="3200" b="1" dirty="0" smtClean="0"/>
              <a:t>yaşlanma sürecini ters yönde etkileyen dört ana unsuru </a:t>
            </a:r>
            <a:r>
              <a:rPr lang="tr-TR" sz="3200" dirty="0" smtClean="0"/>
              <a:t>belirlerken de göstermiştir. Bunlar:</a:t>
            </a:r>
          </a:p>
          <a:p>
            <a:pPr marL="274320" lvl="0" indent="-274320">
              <a:lnSpc>
                <a:spcPct val="80000"/>
              </a:lnSpc>
              <a:spcBef>
                <a:spcPct val="20000"/>
              </a:spcBef>
              <a:buClr>
                <a:schemeClr val="accent3"/>
              </a:buClr>
              <a:buSzPct val="95000"/>
            </a:pPr>
            <a:r>
              <a:rPr lang="tr-TR" sz="3200" dirty="0" smtClean="0"/>
              <a:t>1. Verimli bir uğraştan mahrum bırakılarak, pasifliğe mahkum edilmek,</a:t>
            </a:r>
          </a:p>
          <a:p>
            <a:pPr marL="274320" indent="-274320">
              <a:lnSpc>
                <a:spcPct val="80000"/>
              </a:lnSpc>
              <a:spcBef>
                <a:spcPct val="20000"/>
              </a:spcBef>
              <a:buClr>
                <a:schemeClr val="accent3"/>
              </a:buClr>
              <a:buSzPct val="95000"/>
            </a:pPr>
            <a:r>
              <a:rPr lang="tr-TR" sz="3200" dirty="0" smtClean="0"/>
              <a:t>2. Bedensel güç kaybı ve şikayetlerin başlaması,</a:t>
            </a:r>
          </a:p>
          <a:p>
            <a:pPr marL="274320" lvl="0" indent="-274320">
              <a:lnSpc>
                <a:spcPct val="80000"/>
              </a:lnSpc>
              <a:spcBef>
                <a:spcPct val="20000"/>
              </a:spcBef>
              <a:buClr>
                <a:schemeClr val="accent3"/>
              </a:buClr>
              <a:buSzPct val="95000"/>
            </a:pPr>
            <a:r>
              <a:rPr lang="tr-TR" sz="3200" dirty="0" smtClean="0"/>
              <a:t>3. Yaşam zevkinden mahrum edilme, yaşamın hoş olan tecrübe ve sevinçlerinden dışlanma,</a:t>
            </a:r>
          </a:p>
          <a:p>
            <a:pPr marL="274320" indent="-274320">
              <a:lnSpc>
                <a:spcPct val="80000"/>
              </a:lnSpc>
              <a:spcBef>
                <a:spcPct val="20000"/>
              </a:spcBef>
              <a:buClr>
                <a:schemeClr val="accent3"/>
              </a:buClr>
              <a:buSzPct val="95000"/>
            </a:pPr>
            <a:r>
              <a:rPr lang="tr-TR" sz="3200" dirty="0" smtClean="0"/>
              <a:t>4. Ölümün yakınlığını bilinçli olarak hissetmektir. </a:t>
            </a:r>
          </a:p>
          <a:p>
            <a:pPr marL="274320" indent="-274320">
              <a:lnSpc>
                <a:spcPct val="80000"/>
              </a:lnSpc>
              <a:spcBef>
                <a:spcPct val="20000"/>
              </a:spcBef>
              <a:buClr>
                <a:schemeClr val="accent3"/>
              </a:buClr>
              <a:buSzPct val="95000"/>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pPr>
            <a:endParaRPr lang="tr-TR" sz="3200" dirty="0" smtClean="0"/>
          </a:p>
          <a:p>
            <a:pPr marL="274320" indent="-274320">
              <a:lnSpc>
                <a:spcPct val="80000"/>
              </a:lnSpc>
              <a:spcBef>
                <a:spcPct val="20000"/>
              </a:spcBef>
              <a:buClr>
                <a:schemeClr val="accent3"/>
              </a:buClr>
              <a:buSzPct val="95000"/>
            </a:pPr>
            <a:endParaRPr lang="tr-TR" sz="3200" dirty="0" smtClean="0"/>
          </a:p>
          <a:p>
            <a:pPr marL="274320" indent="-274320">
              <a:lnSpc>
                <a:spcPct val="80000"/>
              </a:lnSpc>
              <a:spcBef>
                <a:spcPct val="20000"/>
              </a:spcBef>
              <a:buClr>
                <a:schemeClr val="accent3"/>
              </a:buClr>
              <a:buSzPct val="95000"/>
            </a:pPr>
            <a:endParaRPr lang="tr-TR" sz="32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43</a:t>
            </a:fld>
            <a:endParaRPr lang="tr-TR"/>
          </a:p>
        </p:txBody>
      </p:sp>
      <p:sp>
        <p:nvSpPr>
          <p:cNvPr id="3" name="2 Dikdörtgen"/>
          <p:cNvSpPr/>
          <p:nvPr/>
        </p:nvSpPr>
        <p:spPr>
          <a:xfrm>
            <a:off x="179512" y="332656"/>
            <a:ext cx="8640960" cy="413036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“İhtiyarlıkta, etrafınızı saran gençliğin, sizden bir şeyler öğrenmek istemesinden daha hoş bir şey olabilir mi!" diyen </a:t>
            </a:r>
            <a:r>
              <a:rPr lang="tr-TR" sz="3200" dirty="0" err="1" smtClean="0">
                <a:solidFill>
                  <a:srgbClr val="FF0000"/>
                </a:solidFill>
              </a:rPr>
              <a:t>Cicero</a:t>
            </a:r>
            <a:r>
              <a:rPr lang="tr-TR" sz="3200" dirty="0" smtClean="0"/>
              <a:t>, yaşlanan insanın üzerinde sosyal çevrenin üstlendiği role ve yaşlanma sürecindeki etkisine de parmak basmıştır. </a:t>
            </a:r>
          </a:p>
          <a:p>
            <a:pPr marL="274320" indent="-274320">
              <a:spcBef>
                <a:spcPct val="20000"/>
              </a:spcBef>
              <a:buClr>
                <a:schemeClr val="accent3"/>
              </a:buClr>
              <a:buSzPct val="95000"/>
              <a:buFont typeface="Wingdings 2"/>
              <a:buChar char=""/>
            </a:pPr>
            <a:r>
              <a:rPr lang="tr-TR" sz="3200" dirty="0" smtClean="0"/>
              <a:t>Ama aynı zamanda kuşakların birbirlerine olan ihtiyaçlarına da.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44</a:t>
            </a:fld>
            <a:endParaRPr lang="tr-TR"/>
          </a:p>
        </p:txBody>
      </p:sp>
      <p:sp>
        <p:nvSpPr>
          <p:cNvPr id="3" name="2 Dikdörtgen"/>
          <p:cNvSpPr/>
          <p:nvPr/>
        </p:nvSpPr>
        <p:spPr>
          <a:xfrm>
            <a:off x="323528" y="548681"/>
            <a:ext cx="8640960" cy="4448013"/>
          </a:xfrm>
          <a:prstGeom prst="rect">
            <a:avLst/>
          </a:prstGeom>
        </p:spPr>
        <p:txBody>
          <a:bodyPr wrap="square">
            <a:spAutoFit/>
          </a:bodyPr>
          <a:lstStyle/>
          <a:p>
            <a:pPr marL="274320" indent="-274320">
              <a:lnSpc>
                <a:spcPct val="150000"/>
              </a:lnSpc>
              <a:spcBef>
                <a:spcPct val="20000"/>
              </a:spcBef>
              <a:buClr>
                <a:schemeClr val="accent3"/>
              </a:buClr>
              <a:buSzPct val="95000"/>
              <a:buFont typeface="Wingdings 2"/>
              <a:buChar char=""/>
            </a:pPr>
            <a:r>
              <a:rPr lang="tr-TR" sz="3200" dirty="0" smtClean="0"/>
              <a:t>Genç ve yaşlı kuşağın arasındaki tutkalı, yaşam tecrübeleri olarak görmüş ve hayatının son virajına giren insanlara mutluluk ve huzur veren olayın, </a:t>
            </a:r>
            <a:r>
              <a:rPr lang="tr-TR" sz="3200" b="1" dirty="0" smtClean="0"/>
              <a:t>gençliğin yaşlıya göstereceği saygı ve sözlerine vereceği değerle ölçülebileceğini belirtmiştir.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45</a:t>
            </a:fld>
            <a:endParaRPr lang="tr-TR"/>
          </a:p>
        </p:txBody>
      </p:sp>
      <p:sp>
        <p:nvSpPr>
          <p:cNvPr id="3" name="2 Dikdörtgen"/>
          <p:cNvSpPr/>
          <p:nvPr/>
        </p:nvSpPr>
        <p:spPr>
          <a:xfrm>
            <a:off x="251520" y="404664"/>
            <a:ext cx="8712968" cy="265303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Zihinlerimizde çizdiği resim, toplumdan soyutlanmamış bir yaşlıdır. </a:t>
            </a:r>
          </a:p>
          <a:p>
            <a:pPr marL="274320" indent="-274320">
              <a:spcBef>
                <a:spcPct val="20000"/>
              </a:spcBef>
              <a:buClr>
                <a:schemeClr val="accent3"/>
              </a:buClr>
              <a:buSzPct val="95000"/>
              <a:buFont typeface="Wingdings 2"/>
              <a:buChar char=""/>
            </a:pPr>
            <a:r>
              <a:rPr lang="tr-TR" sz="3200" dirty="0" smtClean="0"/>
              <a:t>Hayatın başlangıcında olan gençler, yaşlıyı aralarına almış ve onu can kulağıyla dinlemektedirler.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46</a:t>
            </a:fld>
            <a:endParaRPr lang="tr-TR"/>
          </a:p>
        </p:txBody>
      </p:sp>
      <p:sp>
        <p:nvSpPr>
          <p:cNvPr id="3" name="2 Dikdörtgen"/>
          <p:cNvSpPr/>
          <p:nvPr/>
        </p:nvSpPr>
        <p:spPr>
          <a:xfrm>
            <a:off x="323528" y="404664"/>
            <a:ext cx="8496944" cy="2554545"/>
          </a:xfrm>
          <a:prstGeom prst="rect">
            <a:avLst/>
          </a:prstGeom>
        </p:spPr>
        <p:txBody>
          <a:bodyPr wrap="square">
            <a:spAutoFit/>
          </a:bodyPr>
          <a:lstStyle/>
          <a:p>
            <a:pPr marL="274320" indent="-274320">
              <a:lnSpc>
                <a:spcPct val="80000"/>
              </a:lnSpc>
              <a:spcBef>
                <a:spcPct val="20000"/>
              </a:spcBef>
              <a:buClr>
                <a:schemeClr val="accent3"/>
              </a:buClr>
              <a:buSzPct val="95000"/>
              <a:buFont typeface="Wingdings 2"/>
              <a:buChar char=""/>
            </a:pPr>
            <a:r>
              <a:rPr lang="tr-TR" sz="3200" dirty="0" err="1" smtClean="0"/>
              <a:t>Cicero’nun</a:t>
            </a:r>
            <a:r>
              <a:rPr lang="tr-TR" sz="3200" dirty="0" smtClean="0"/>
              <a:t> hayalinde kurduğu bu ideal resme, ne o gün ne de bugün genel anlamda rastlanabilmiştir. </a:t>
            </a:r>
          </a:p>
          <a:p>
            <a:pPr marL="274320" indent="-274320">
              <a:lnSpc>
                <a:spcPct val="80000"/>
              </a:lnSpc>
              <a:spcBef>
                <a:spcPct val="20000"/>
              </a:spcBef>
              <a:buClr>
                <a:schemeClr val="accent3"/>
              </a:buClr>
              <a:buSzPct val="95000"/>
              <a:buFont typeface="Wingdings 2"/>
              <a:buChar char=""/>
            </a:pPr>
            <a:r>
              <a:rPr lang="tr-TR" sz="3200" dirty="0" smtClean="0"/>
              <a:t>Genç ve yaşlı nesiller arasındaki ilişki hep belli bir gerilime maruz kalmış, bazen bu durum aşırı boyutlara da ulaşabilmiştir.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47</a:t>
            </a:fld>
            <a:endParaRPr lang="tr-TR"/>
          </a:p>
        </p:txBody>
      </p:sp>
      <p:sp>
        <p:nvSpPr>
          <p:cNvPr id="3" name="2 Dikdörtgen"/>
          <p:cNvSpPr/>
          <p:nvPr/>
        </p:nvSpPr>
        <p:spPr>
          <a:xfrm>
            <a:off x="251520" y="908720"/>
            <a:ext cx="8712968" cy="452431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Eğer bugün Avrupa ülkelerinde ve AB </a:t>
            </a:r>
            <a:r>
              <a:rPr lang="tr-TR" sz="3200" dirty="0" err="1" smtClean="0"/>
              <a:t>D’de</a:t>
            </a:r>
            <a:r>
              <a:rPr lang="tr-TR" sz="3200" dirty="0" smtClean="0"/>
              <a:t> kuşakların arasında bir çatışmanın bulunduğundan söz ediliyorsa, yaşlı insanlar kendi akrabaları tarafından bir hastane veya bir mağazanın önüne boynunda bir şilt asılı olarak terk ediliyorsa, bu durum</a:t>
            </a:r>
            <a:r>
              <a:rPr lang="tr-TR" sz="3200" b="1" dirty="0" smtClean="0"/>
              <a:t>, genç ve yaşlı nesiller arasındaki ilişkinin ne kadar dibe çöktüğünün bir kanıtıdır.</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48</a:t>
            </a:fld>
            <a:endParaRPr lang="tr-TR"/>
          </a:p>
        </p:txBody>
      </p:sp>
      <p:sp>
        <p:nvSpPr>
          <p:cNvPr id="3" name="2 Dikdörtgen"/>
          <p:cNvSpPr/>
          <p:nvPr/>
        </p:nvSpPr>
        <p:spPr>
          <a:xfrm>
            <a:off x="395536" y="404664"/>
            <a:ext cx="8424936" cy="452431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Kaybolan yılların ardından ağıtlar yakma yerine, bulunduğu konumla barışık olmayı tercih etmesi ve acınılmayı bekleyen zavallı bir ihtiyar olmaktansa, çalışarak elde edilecek bilinçli bir yaşlanmayı öneriyor olması, bütün idealize edilmiş düşüncelerine rağmen </a:t>
            </a:r>
            <a:r>
              <a:rPr lang="tr-TR" sz="3200" b="1" dirty="0" err="1" smtClean="0"/>
              <a:t>Cicero</a:t>
            </a:r>
            <a:r>
              <a:rPr lang="tr-TR" sz="3200" dirty="0" err="1" smtClean="0"/>
              <a:t>’nun</a:t>
            </a:r>
            <a:r>
              <a:rPr lang="tr-TR" sz="3200" dirty="0" smtClean="0"/>
              <a:t> </a:t>
            </a:r>
            <a:r>
              <a:rPr lang="tr-TR" sz="3200" b="1" dirty="0" smtClean="0"/>
              <a:t>yaşlılık ve yaşlanmayı, daha gerçekçi bir perspektif içinde değerlendirebildiğini gösteriyor.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49</a:t>
            </a:fld>
            <a:endParaRPr lang="tr-TR"/>
          </a:p>
        </p:txBody>
      </p:sp>
      <p:sp>
        <p:nvSpPr>
          <p:cNvPr id="3" name="2 Dikdörtgen"/>
          <p:cNvSpPr/>
          <p:nvPr/>
        </p:nvSpPr>
        <p:spPr>
          <a:xfrm>
            <a:off x="395536" y="620688"/>
            <a:ext cx="8496944" cy="255454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Binlerce yıllık bir geçmişin derinliklerinden kopup, bize kadar ulaşan mesajı ise, </a:t>
            </a:r>
            <a:r>
              <a:rPr lang="tr-TR" sz="3200" b="1" dirty="0" smtClean="0"/>
              <a:t>yaşlılıkta yaşam kalitesini belirleyen bir tek faktörün bulunmadığı ve daha ziyade bir faktörler yumağından söz edilebileceğidir.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sz="half" idx="1"/>
          </p:nvPr>
        </p:nvSpPr>
        <p:spPr>
          <a:xfrm>
            <a:off x="179512" y="1268760"/>
            <a:ext cx="3960440" cy="4857403"/>
          </a:xfrm>
        </p:spPr>
        <p:txBody>
          <a:bodyPr>
            <a:normAutofit/>
          </a:bodyPr>
          <a:lstStyle/>
          <a:p>
            <a:r>
              <a:rPr lang="tr-TR" dirty="0" smtClean="0"/>
              <a:t>İnsanlık, geçen birkaç bin yıllık zaman içinde </a:t>
            </a:r>
            <a:r>
              <a:rPr lang="tr-TR" b="1" i="1" dirty="0" smtClean="0"/>
              <a:t>manevi değerlerinden </a:t>
            </a:r>
            <a:r>
              <a:rPr lang="tr-TR" dirty="0" smtClean="0"/>
              <a:t>önemli kayıplar vermiş, </a:t>
            </a:r>
            <a:r>
              <a:rPr lang="tr-TR" b="1" i="1" dirty="0" smtClean="0"/>
              <a:t>modernleştikçe</a:t>
            </a:r>
            <a:r>
              <a:rPr lang="tr-TR" dirty="0" smtClean="0"/>
              <a:t> ön plana </a:t>
            </a:r>
            <a:r>
              <a:rPr lang="tr-TR" b="1" i="1" dirty="0" smtClean="0"/>
              <a:t>maddiyat</a:t>
            </a:r>
            <a:r>
              <a:rPr lang="tr-TR" dirty="0" smtClean="0"/>
              <a:t> çıkmış ve “bilge” yaşlısının cılız sesine kulak vermeyi unutmuştur. </a:t>
            </a:r>
          </a:p>
          <a:p>
            <a:endParaRPr lang="tr-TR" dirty="0"/>
          </a:p>
        </p:txBody>
      </p:sp>
      <p:pic>
        <p:nvPicPr>
          <p:cNvPr id="6" name="5 İçerik Yer Tutucusu" descr="Civciv Ailesi.bmp"/>
          <p:cNvPicPr>
            <a:picLocks noGrp="1" noChangeAspect="1"/>
          </p:cNvPicPr>
          <p:nvPr>
            <p:ph sz="half" idx="2"/>
          </p:nvPr>
        </p:nvPicPr>
        <p:blipFill>
          <a:blip r:embed="rId2" cstate="print"/>
          <a:stretch>
            <a:fillRect/>
          </a:stretch>
        </p:blipFill>
        <p:spPr>
          <a:xfrm>
            <a:off x="4427984" y="1196752"/>
            <a:ext cx="4536504" cy="4608512"/>
          </a:xfrm>
        </p:spPr>
      </p:pic>
      <p:sp>
        <p:nvSpPr>
          <p:cNvPr id="7" name="6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fontScale="90000"/>
          </a:bodyPr>
          <a:lstStyle/>
          <a:p>
            <a:r>
              <a:rPr lang="tr-TR" b="1" dirty="0" smtClean="0"/>
              <a:t>19. Yüzyıla Kadar Yaşlılar</a:t>
            </a:r>
            <a:endParaRPr lang="tr-TR" dirty="0"/>
          </a:p>
        </p:txBody>
      </p:sp>
      <p:sp>
        <p:nvSpPr>
          <p:cNvPr id="3" name="2 İçerik Yer Tutucusu"/>
          <p:cNvSpPr>
            <a:spLocks noGrp="1"/>
          </p:cNvSpPr>
          <p:nvPr>
            <p:ph sz="half" idx="1"/>
          </p:nvPr>
        </p:nvSpPr>
        <p:spPr>
          <a:xfrm>
            <a:off x="457200" y="1268760"/>
            <a:ext cx="4038600" cy="4857403"/>
          </a:xfrm>
        </p:spPr>
        <p:txBody>
          <a:bodyPr/>
          <a:lstStyle/>
          <a:p>
            <a:pPr marL="274320" indent="-274320">
              <a:lnSpc>
                <a:spcPct val="80000"/>
              </a:lnSpc>
              <a:buClr>
                <a:schemeClr val="accent3"/>
              </a:buClr>
              <a:buSzPct val="95000"/>
              <a:buFont typeface="Wingdings 2"/>
              <a:buChar char=""/>
            </a:pPr>
            <a:r>
              <a:rPr lang="tr-TR" sz="3200" dirty="0" smtClean="0"/>
              <a:t>Çağa ve ülkeye göre, yaşlılara karşı toplumun takındığı tutum ve tavırlar, güneşli mi yoksa bulutlu mu olacağına karar veremeyen, bir açıp bir kapayan hava gibi değişim göstermiştir. </a:t>
            </a:r>
          </a:p>
          <a:p>
            <a:endParaRPr lang="tr-TR" dirty="0"/>
          </a:p>
        </p:txBody>
      </p:sp>
      <p:pic>
        <p:nvPicPr>
          <p:cNvPr id="7" name="6 İçerik Yer Tutucusu" descr="7518338kj7.jpg"/>
          <p:cNvPicPr>
            <a:picLocks noGrp="1" noChangeAspect="1"/>
          </p:cNvPicPr>
          <p:nvPr>
            <p:ph sz="half" idx="2"/>
          </p:nvPr>
        </p:nvPicPr>
        <p:blipFill>
          <a:blip r:embed="rId2" cstate="print"/>
          <a:stretch>
            <a:fillRect/>
          </a:stretch>
        </p:blipFill>
        <p:spPr>
          <a:xfrm>
            <a:off x="4648200" y="1196752"/>
            <a:ext cx="4316288" cy="4608512"/>
          </a:xfrm>
        </p:spPr>
      </p:pic>
      <p:sp>
        <p:nvSpPr>
          <p:cNvPr id="5" name="4 Slayt Numarası Yer Tutucusu"/>
          <p:cNvSpPr>
            <a:spLocks noGrp="1"/>
          </p:cNvSpPr>
          <p:nvPr>
            <p:ph type="sldNum" sz="quarter" idx="12"/>
          </p:nvPr>
        </p:nvSpPr>
        <p:spPr/>
        <p:txBody>
          <a:bodyPr/>
          <a:lstStyle/>
          <a:p>
            <a:fld id="{B1DEFA8C-F947-479F-BE07-76B6B3F80BF1}" type="slidenum">
              <a:rPr lang="tr-TR" smtClean="0"/>
              <a:pPr/>
              <a:t>50</a:t>
            </a:fld>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51</a:t>
            </a:fld>
            <a:endParaRPr lang="tr-TR"/>
          </a:p>
        </p:txBody>
      </p:sp>
      <p:sp>
        <p:nvSpPr>
          <p:cNvPr id="3" name="2 Dikdörtgen"/>
          <p:cNvSpPr/>
          <p:nvPr/>
        </p:nvSpPr>
        <p:spPr>
          <a:xfrm>
            <a:off x="179512" y="332656"/>
            <a:ext cx="8784976" cy="5706177"/>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Yaşlı insanın saygınlığı güçlü değişimlere maruz kalmış ve bazen dramatik boyutlara kadar ulaştığı olmuştur. </a:t>
            </a:r>
          </a:p>
          <a:p>
            <a:pPr marL="274320" indent="-274320">
              <a:spcBef>
                <a:spcPct val="20000"/>
              </a:spcBef>
              <a:buClr>
                <a:schemeClr val="accent3"/>
              </a:buClr>
              <a:buSzPct val="95000"/>
              <a:buFont typeface="Wingdings 2"/>
              <a:buChar char=""/>
            </a:pPr>
            <a:r>
              <a:rPr lang="tr-TR" sz="3200" dirty="0" smtClean="0"/>
              <a:t>Güncel yaşamda gördüğü ilgi ve itibar, </a:t>
            </a:r>
            <a:r>
              <a:rPr lang="tr-TR" sz="3200" b="1" dirty="0" smtClean="0"/>
              <a:t>her çağda, ait olduğu toplumsal sınıfa, cinsiyetine ve mal varlığına bağlı kalmıştır.</a:t>
            </a:r>
          </a:p>
          <a:p>
            <a:pPr marL="274320" indent="-274320">
              <a:spcBef>
                <a:spcPct val="20000"/>
              </a:spcBef>
              <a:buClr>
                <a:schemeClr val="accent3"/>
              </a:buClr>
              <a:buSzPct val="95000"/>
              <a:buFont typeface="Wingdings 2"/>
              <a:buChar char=""/>
            </a:pPr>
            <a:r>
              <a:rPr lang="tr-TR" sz="3200" b="1" dirty="0" smtClean="0"/>
              <a:t>16. ve 17. </a:t>
            </a:r>
            <a:r>
              <a:rPr lang="tr-TR" sz="3200" dirty="0" smtClean="0"/>
              <a:t>yüzyıllarda bedensel güç kaybına uğrayan kişilere “yaşlı” denmiş, </a:t>
            </a:r>
            <a:r>
              <a:rPr lang="tr-TR" sz="3200" b="1" dirty="0" smtClean="0"/>
              <a:t>“yaşlılık” takvimsel yaşla ölçülen bir yaşam dönemi hiç olmamıştır.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52</a:t>
            </a:fld>
            <a:endParaRPr lang="tr-TR"/>
          </a:p>
        </p:txBody>
      </p:sp>
      <p:sp>
        <p:nvSpPr>
          <p:cNvPr id="3" name="2 Dikdörtgen"/>
          <p:cNvSpPr/>
          <p:nvPr/>
        </p:nvSpPr>
        <p:spPr>
          <a:xfrm>
            <a:off x="251520" y="404664"/>
            <a:ext cx="8712968"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Kendisini yaşlı gören ve hisseden ve aile içindeki yetkilerini genç kuşaklara devreden yaşlı kabul edilmiştir. </a:t>
            </a:r>
          </a:p>
          <a:p>
            <a:pPr marL="274320" indent="-274320">
              <a:spcBef>
                <a:spcPct val="20000"/>
              </a:spcBef>
              <a:buClr>
                <a:schemeClr val="accent3"/>
              </a:buClr>
              <a:buSzPct val="95000"/>
              <a:buFont typeface="Wingdings 2"/>
              <a:buChar char=""/>
            </a:pPr>
            <a:r>
              <a:rPr lang="tr-TR" sz="3200" dirty="0" smtClean="0"/>
              <a:t>Bu arada giyim kuşama bağlı olarak da yaşlı ile genç ayrımı yapılmıştır. </a:t>
            </a:r>
          </a:p>
          <a:p>
            <a:pPr marL="274320" indent="-274320">
              <a:spcBef>
                <a:spcPct val="20000"/>
              </a:spcBef>
              <a:buClr>
                <a:schemeClr val="accent3"/>
              </a:buClr>
              <a:buSzPct val="95000"/>
              <a:buFont typeface="Wingdings 2"/>
              <a:buChar char=""/>
            </a:pPr>
            <a:r>
              <a:rPr lang="tr-TR" sz="3200" dirty="0" smtClean="0"/>
              <a:t>Duyguların aynası olarak kabul gören kıyafet, bugün olduğu gibi o gün de topluma iletilen mesajdı. </a:t>
            </a:r>
          </a:p>
          <a:p>
            <a:pPr marL="274320" lvl="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53</a:t>
            </a:fld>
            <a:endParaRPr lang="tr-TR"/>
          </a:p>
        </p:txBody>
      </p:sp>
      <p:sp>
        <p:nvSpPr>
          <p:cNvPr id="3" name="2 Dikdörtgen"/>
          <p:cNvSpPr/>
          <p:nvPr/>
        </p:nvSpPr>
        <p:spPr>
          <a:xfrm>
            <a:off x="251520" y="404664"/>
            <a:ext cx="8568952" cy="5115246"/>
          </a:xfrm>
          <a:prstGeom prst="rect">
            <a:avLst/>
          </a:prstGeom>
        </p:spPr>
        <p:txBody>
          <a:bodyPr wrap="square">
            <a:spAutoFit/>
          </a:bodyPr>
          <a:lstStyle/>
          <a:p>
            <a:pPr marL="274320" lvl="0" indent="-274320">
              <a:spcBef>
                <a:spcPct val="20000"/>
              </a:spcBef>
              <a:buClr>
                <a:schemeClr val="accent3"/>
              </a:buClr>
              <a:buSzPct val="95000"/>
              <a:buFont typeface="Wingdings 2"/>
              <a:buChar char=""/>
            </a:pPr>
            <a:r>
              <a:rPr lang="tr-TR" sz="3200" b="1" dirty="0" smtClean="0"/>
              <a:t>20. yüzyılın başlarına kadar yaşlılık bir </a:t>
            </a:r>
            <a:r>
              <a:rPr lang="tr-TR" sz="3200" b="1" u="sng" dirty="0" smtClean="0"/>
              <a:t>hastalık olarak görülmüyordu</a:t>
            </a:r>
            <a:r>
              <a:rPr lang="tr-TR" sz="3200" b="1" dirty="0" smtClean="0"/>
              <a:t> ama sakatlıkla eş anlam taşıyordu ve biyolojik faktörlere bakılarak sakatlığın derecesinde karar kılınıyordu. </a:t>
            </a:r>
          </a:p>
          <a:p>
            <a:pPr marL="274320" lvl="0" indent="-274320">
              <a:spcBef>
                <a:spcPct val="20000"/>
              </a:spcBef>
              <a:buClr>
                <a:schemeClr val="accent3"/>
              </a:buClr>
              <a:buSzPct val="95000"/>
              <a:buFont typeface="Wingdings 2"/>
              <a:buChar char=""/>
            </a:pPr>
            <a:r>
              <a:rPr lang="tr-TR" sz="3200" dirty="0" smtClean="0"/>
              <a:t>Daha sonraki dönemlerde yaşlılığın sosyal içerikli bir olgu olduğu düşüncesi, toplumsal bilincin içine yerleşmeye ve kabul görmeye başladı ve emeklilik sigortasının yürürlüğe konmasıyla  birlikte artık yaşlılık, </a:t>
            </a:r>
            <a:r>
              <a:rPr lang="tr-TR" sz="3200" b="1" dirty="0" smtClean="0"/>
              <a:t>takvimsel yaşla belirlenen bir yaşam dönemine dönüştü.</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54</a:t>
            </a:fld>
            <a:endParaRPr lang="tr-TR"/>
          </a:p>
        </p:txBody>
      </p:sp>
      <p:sp>
        <p:nvSpPr>
          <p:cNvPr id="3" name="2 Dikdörtgen"/>
          <p:cNvSpPr/>
          <p:nvPr/>
        </p:nvSpPr>
        <p:spPr>
          <a:xfrm>
            <a:off x="323528" y="404664"/>
            <a:ext cx="8640960" cy="5125121"/>
          </a:xfrm>
          <a:prstGeom prst="rect">
            <a:avLst/>
          </a:prstGeom>
        </p:spPr>
        <p:txBody>
          <a:bodyPr wrap="square">
            <a:spAutoFit/>
          </a:bodyPr>
          <a:lstStyle/>
          <a:p>
            <a:pPr marL="274320" lvl="0" indent="-274320">
              <a:spcBef>
                <a:spcPct val="20000"/>
              </a:spcBef>
              <a:buClr>
                <a:schemeClr val="accent3"/>
              </a:buClr>
              <a:buSzPct val="95000"/>
              <a:buFont typeface="Wingdings 2"/>
              <a:buChar char=""/>
            </a:pPr>
            <a:r>
              <a:rPr lang="tr-TR" sz="3200" b="1" dirty="0" smtClean="0"/>
              <a:t>16. ve 17. </a:t>
            </a:r>
            <a:r>
              <a:rPr lang="tr-TR" sz="3200" dirty="0" smtClean="0"/>
              <a:t>yüzyıllarda yaşlı insanlar, toplumun diğer bireyleriyle eşit ve aynı haklara sahip tam üyeleri olarak kabul edilmediler. </a:t>
            </a:r>
          </a:p>
          <a:p>
            <a:pPr marL="274320" indent="-274320">
              <a:spcBef>
                <a:spcPct val="20000"/>
              </a:spcBef>
              <a:buClr>
                <a:schemeClr val="accent3"/>
              </a:buClr>
              <a:buSzPct val="95000"/>
              <a:buFont typeface="Wingdings 2"/>
              <a:buChar char=""/>
            </a:pPr>
            <a:r>
              <a:rPr lang="tr-TR" sz="3200" dirty="0" smtClean="0"/>
              <a:t>Tiyatro sahnelerinde ve gerçek yaşamda o dönemlerin yaşlısı kimseye pek zararı dokunmayan, ama bir faydası da olmayan, bir yük olmaktan başka hiçbir işe yaramayan ve durmadan şikayetlerini dile getiren dırdırcı bir varlıktan ibaret olarak kabul edilmekteydi.</a:t>
            </a:r>
          </a:p>
          <a:p>
            <a:pPr marL="274320" lvl="0" indent="-274320">
              <a:lnSpc>
                <a:spcPct val="80000"/>
              </a:lnSpc>
              <a:spcBef>
                <a:spcPct val="20000"/>
              </a:spcBef>
              <a:buClr>
                <a:schemeClr val="accent3"/>
              </a:buClr>
              <a:buSzPct val="95000"/>
              <a:buFont typeface="Wingdings 2"/>
              <a:buChar char=""/>
            </a:pPr>
            <a:endParaRPr lang="tr-TR"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55</a:t>
            </a:fld>
            <a:endParaRPr lang="tr-TR"/>
          </a:p>
        </p:txBody>
      </p:sp>
      <p:sp>
        <p:nvSpPr>
          <p:cNvPr id="3" name="2 Dikdörtgen"/>
          <p:cNvSpPr/>
          <p:nvPr/>
        </p:nvSpPr>
        <p:spPr>
          <a:xfrm>
            <a:off x="323528" y="548681"/>
            <a:ext cx="8568952" cy="403187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Antikçağın sözde saygı değer yaşlı görüntüsü, dini inanç çerçevesi içinde korunmasına korundu ve uzun bir dönem canlı kalması sağlandı, ancak bu ideoloji hayatın katı gerçekleri içinde yer almayı, Antikçağda olduğu gibi, 16-17. yüzyıllar arasında kalan dönemde de başaramadı.</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56</a:t>
            </a:fld>
            <a:endParaRPr lang="tr-TR"/>
          </a:p>
        </p:txBody>
      </p:sp>
      <p:sp>
        <p:nvSpPr>
          <p:cNvPr id="3" name="2 Dikdörtgen"/>
          <p:cNvSpPr/>
          <p:nvPr/>
        </p:nvSpPr>
        <p:spPr>
          <a:xfrm>
            <a:off x="395536" y="692696"/>
            <a:ext cx="8496944"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t>Yaşlılık, ölümün ilk basamağı olarak algılandı ve dönemin edebi eserlerinde dile getirilirken, tüm acımasızlığı ve çirkin yönleriyle anlatıldı. </a:t>
            </a:r>
          </a:p>
          <a:p>
            <a:pPr marL="274320" indent="-274320">
              <a:spcBef>
                <a:spcPct val="20000"/>
              </a:spcBef>
              <a:buClr>
                <a:schemeClr val="accent3"/>
              </a:buClr>
              <a:buSzPct val="95000"/>
              <a:buFont typeface="Wingdings 2"/>
              <a:buChar char=""/>
            </a:pPr>
            <a:r>
              <a:rPr lang="tr-TR" sz="3200" b="1" dirty="0" smtClean="0"/>
              <a:t>Yaşlı, toplumun istenmeyen insanı, ölümün habercisi, faydasız ve ürpertici bir varlığıydı.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57</a:t>
            </a:fld>
            <a:endParaRPr lang="tr-TR"/>
          </a:p>
        </p:txBody>
      </p:sp>
      <p:sp>
        <p:nvSpPr>
          <p:cNvPr id="3" name="2 Dikdörtgen"/>
          <p:cNvSpPr/>
          <p:nvPr/>
        </p:nvSpPr>
        <p:spPr>
          <a:xfrm>
            <a:off x="323528" y="404664"/>
            <a:ext cx="8640960" cy="6306983"/>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Görmezlikten gelinmeli, onlara acınmamalı ve hele saygı, hiç duyulmamalıydı.</a:t>
            </a:r>
          </a:p>
          <a:p>
            <a:pPr marL="274320" indent="-274320">
              <a:spcBef>
                <a:spcPct val="20000"/>
              </a:spcBef>
              <a:buClr>
                <a:schemeClr val="accent3"/>
              </a:buClr>
              <a:buSzPct val="95000"/>
              <a:buFont typeface="Wingdings 2"/>
              <a:buChar char=""/>
            </a:pPr>
            <a:r>
              <a:rPr lang="tr-TR" sz="3200" dirty="0" smtClean="0"/>
              <a:t> Bunak ve mantıksız, bedenen güçsüz olan yaşlılar, toplumu sömüren birer asalaktan başka bir şey olamazlardı. </a:t>
            </a:r>
          </a:p>
          <a:p>
            <a:pPr marL="274320" indent="-274320">
              <a:spcBef>
                <a:spcPct val="20000"/>
              </a:spcBef>
              <a:buClr>
                <a:schemeClr val="accent3"/>
              </a:buClr>
              <a:buSzPct val="95000"/>
              <a:buFont typeface="Wingdings 2"/>
              <a:buChar char=""/>
            </a:pPr>
            <a:r>
              <a:rPr lang="tr-TR" sz="3200" dirty="0" smtClean="0"/>
              <a:t>Bedeninden kuvvet, beyninden zeka fışkıran genç erkeklerdi örnek alınması gerekenler, kullanılmaktan eskimiş yaşlılar değil.</a:t>
            </a:r>
          </a:p>
          <a:p>
            <a:pPr marL="274320" indent="-274320">
              <a:spcBef>
                <a:spcPct val="20000"/>
              </a:spcBef>
              <a:buClr>
                <a:schemeClr val="accent3"/>
              </a:buClr>
              <a:buSzPct val="95000"/>
              <a:buFont typeface="Wingdings 2"/>
              <a:buChar char=""/>
            </a:pPr>
            <a:r>
              <a:rPr lang="tr-TR" sz="3200" dirty="0" smtClean="0"/>
              <a:t>Savaşlardan ve salgın hastalıklardan bunalmış bir halkın, zaten yakında ölecek olan yaşlı insanla ilgilenmesine gerek yoktu.</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58</a:t>
            </a:fld>
            <a:endParaRPr lang="tr-TR"/>
          </a:p>
        </p:txBody>
      </p:sp>
      <p:sp>
        <p:nvSpPr>
          <p:cNvPr id="3" name="2 Dikdörtgen"/>
          <p:cNvSpPr/>
          <p:nvPr/>
        </p:nvSpPr>
        <p:spPr>
          <a:xfrm>
            <a:off x="179512" y="404664"/>
            <a:ext cx="8784976" cy="591302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 Kısa süren yaşamın tadına varmak, her anını doyasıya yaşamak, yemek-içmek, cinsellikte doyuma ulaşmak... </a:t>
            </a:r>
          </a:p>
          <a:p>
            <a:pPr marL="274320" indent="-274320">
              <a:spcBef>
                <a:spcPct val="20000"/>
              </a:spcBef>
              <a:buClr>
                <a:schemeClr val="accent3"/>
              </a:buClr>
              <a:buSzPct val="95000"/>
              <a:buFont typeface="Wingdings 2"/>
              <a:buChar char=""/>
            </a:pPr>
            <a:r>
              <a:rPr lang="tr-TR" sz="3200" dirty="0" smtClean="0"/>
              <a:t>Böyle bir ortamda yaşlının işi ne olabilirdi ki? </a:t>
            </a:r>
          </a:p>
          <a:p>
            <a:pPr marL="274320" indent="-274320">
              <a:spcBef>
                <a:spcPct val="20000"/>
              </a:spcBef>
              <a:buClr>
                <a:schemeClr val="accent3"/>
              </a:buClr>
              <a:buSzPct val="95000"/>
              <a:buFont typeface="Wingdings 2"/>
              <a:buChar char=""/>
            </a:pPr>
            <a:r>
              <a:rPr lang="tr-TR" sz="3200" dirty="0" smtClean="0"/>
              <a:t>Bir kenarda oturmalı ve ölümü sessizce beklemeliydi.</a:t>
            </a:r>
          </a:p>
          <a:p>
            <a:pPr marL="274320" indent="-274320">
              <a:spcBef>
                <a:spcPct val="20000"/>
              </a:spcBef>
              <a:buClr>
                <a:schemeClr val="accent3"/>
              </a:buClr>
              <a:buSzPct val="95000"/>
              <a:buFont typeface="Wingdings 2"/>
              <a:buChar char=""/>
            </a:pPr>
            <a:r>
              <a:rPr lang="tr-TR" sz="3200" dirty="0" smtClean="0"/>
              <a:t> Zamanında onlar da kendi yaşlılarına aynı şekilde davranmamışlar mıydı?</a:t>
            </a:r>
          </a:p>
          <a:p>
            <a:pPr marL="274320" indent="-274320">
              <a:spcBef>
                <a:spcPct val="20000"/>
              </a:spcBef>
              <a:buClr>
                <a:schemeClr val="accent3"/>
              </a:buClr>
              <a:buSzPct val="95000"/>
              <a:buFont typeface="Wingdings 2"/>
              <a:buChar char=""/>
            </a:pPr>
            <a:r>
              <a:rPr lang="tr-TR" sz="3200" dirty="0" smtClean="0"/>
              <a:t>Yaşlılara karşı bu vurdum duymazlık 18. yüzyıla kadar böyle devam etti.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59</a:t>
            </a:fld>
            <a:endParaRPr lang="tr-TR"/>
          </a:p>
        </p:txBody>
      </p:sp>
      <p:sp>
        <p:nvSpPr>
          <p:cNvPr id="3" name="2 Dikdörtgen"/>
          <p:cNvSpPr/>
          <p:nvPr/>
        </p:nvSpPr>
        <p:spPr>
          <a:xfrm>
            <a:off x="251520" y="404664"/>
            <a:ext cx="8640960"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dönemin ikinci yarısından sonra toplumsal ahlak giderek etkisini göstermeye başladı ve bu kez yaşlı, toplumun taçsız kralı ilan edildi. </a:t>
            </a:r>
          </a:p>
          <a:p>
            <a:pPr marL="274320" indent="-274320">
              <a:spcBef>
                <a:spcPct val="20000"/>
              </a:spcBef>
              <a:buClr>
                <a:schemeClr val="accent3"/>
              </a:buClr>
              <a:buSzPct val="95000"/>
              <a:buFont typeface="Wingdings 2"/>
              <a:buChar char=""/>
            </a:pPr>
            <a:r>
              <a:rPr lang="tr-TR" sz="3200" dirty="0" smtClean="0"/>
              <a:t>“1672’de sosyal bilimci </a:t>
            </a:r>
            <a:r>
              <a:rPr lang="tr-TR" sz="3200" dirty="0" err="1" smtClean="0"/>
              <a:t>Samuel</a:t>
            </a:r>
            <a:r>
              <a:rPr lang="tr-TR" sz="3200" dirty="0" smtClean="0"/>
              <a:t> </a:t>
            </a:r>
            <a:r>
              <a:rPr lang="tr-TR" sz="3200" dirty="0" err="1" smtClean="0"/>
              <a:t>Putendorf</a:t>
            </a:r>
            <a:r>
              <a:rPr lang="tr-TR" sz="3200" dirty="0" smtClean="0"/>
              <a:t> toplumsal görevler öğretisi içinde başkalarına zarar vermeyi yasakladı ve toplum fertlerine karşı saygılı davranılmasını istedi.” </a:t>
            </a:r>
          </a:p>
          <a:p>
            <a:pPr marL="274320" indent="-274320">
              <a:spcBef>
                <a:spcPct val="20000"/>
              </a:spcBef>
              <a:buClr>
                <a:schemeClr val="accent3"/>
              </a:buClr>
              <a:buSzPct val="95000"/>
              <a:buFont typeface="Wingdings 2"/>
              <a:buChar char=""/>
            </a:pPr>
            <a:r>
              <a:rPr lang="tr-TR" sz="3200" b="1" dirty="0" smtClean="0"/>
              <a:t>18. yüzyılın ortalarından itibaren başlayan tartışmalarda yaşam süresine dıştan etki edilip edilemeyeceği ele alınıyordu.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332656"/>
            <a:ext cx="8712968" cy="542917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400" dirty="0" smtClean="0"/>
              <a:t>Oysa Avrupa kültürünün kaynağı kabul edilen eski Yunan kültüründe yaşlıların yaşam tecrübelerinden, fikirlerinden yararlanan veya yararlanmayı candan arzu eden bir gençlik ve nesilleri birbirlerine bağlayan bir saygı vardır. </a:t>
            </a:r>
          </a:p>
          <a:p>
            <a:pPr marL="274320" indent="-274320">
              <a:spcBef>
                <a:spcPct val="20000"/>
              </a:spcBef>
              <a:buClr>
                <a:schemeClr val="accent3"/>
              </a:buClr>
              <a:buSzPct val="95000"/>
              <a:buFont typeface="Wingdings 2"/>
              <a:buChar char=""/>
            </a:pPr>
            <a:r>
              <a:rPr lang="tr-TR" sz="3400" dirty="0" smtClean="0"/>
              <a:t>Etrafında kümelendikleri bilgelik mertebesindeki yaşlıyı can kulağıyla dinler, onun tecrübe dolu mantığından fışkıran bilgileri emercesine beyinlerine kaydederlerdi.</a:t>
            </a:r>
          </a:p>
          <a:p>
            <a:pPr marL="274320" indent="-274320">
              <a:lnSpc>
                <a:spcPct val="80000"/>
              </a:lnSpc>
              <a:spcBef>
                <a:spcPct val="20000"/>
              </a:spcBef>
              <a:buClr>
                <a:schemeClr val="accent3"/>
              </a:buClr>
              <a:buSzPct val="95000"/>
              <a:buFont typeface="Wingdings 2"/>
              <a:buChar char=""/>
            </a:pPr>
            <a:endParaRPr lang="tr-TR" sz="34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60</a:t>
            </a:fld>
            <a:endParaRPr lang="tr-TR"/>
          </a:p>
        </p:txBody>
      </p:sp>
      <p:sp>
        <p:nvSpPr>
          <p:cNvPr id="3" name="2 Dikdörtgen"/>
          <p:cNvSpPr/>
          <p:nvPr/>
        </p:nvSpPr>
        <p:spPr>
          <a:xfrm>
            <a:off x="179512" y="404664"/>
            <a:ext cx="8712968" cy="521373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Oysa 16. yüzyılda böyle bir tartışmanın başlamasına olanak yoktu. </a:t>
            </a:r>
          </a:p>
          <a:p>
            <a:pPr marL="274320" indent="-274320">
              <a:spcBef>
                <a:spcPct val="20000"/>
              </a:spcBef>
              <a:buClr>
                <a:schemeClr val="accent3"/>
              </a:buClr>
              <a:buSzPct val="95000"/>
              <a:buFont typeface="Wingdings 2"/>
              <a:buChar char=""/>
            </a:pPr>
            <a:r>
              <a:rPr lang="tr-TR" sz="3200" dirty="0" smtClean="0"/>
              <a:t>Hastalık ve savaşlardan ötürü her tarafın cesetlerle dolu olması, bu düşüncenin yeşermesini sağlayacak zeminin oluşmasına büyük bir engeldi. </a:t>
            </a:r>
          </a:p>
          <a:p>
            <a:pPr marL="274320" indent="-274320">
              <a:spcBef>
                <a:spcPct val="20000"/>
              </a:spcBef>
              <a:buClr>
                <a:schemeClr val="accent3"/>
              </a:buClr>
              <a:buSzPct val="95000"/>
              <a:buFont typeface="Wingdings 2"/>
              <a:buChar char=""/>
            </a:pPr>
            <a:r>
              <a:rPr lang="tr-TR" sz="3200" b="1" dirty="0" smtClean="0"/>
              <a:t>Fakat tıp alanında atılan ilk başarılı adımlar sayesinde, ölümün her zaman bir kurtuluş olamayacağı ve hayatın yaşanmaya değer taraflarının da var olduğu algılanıyordu.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61</a:t>
            </a:fld>
            <a:endParaRPr lang="tr-TR"/>
          </a:p>
        </p:txBody>
      </p:sp>
      <p:sp>
        <p:nvSpPr>
          <p:cNvPr id="3" name="2 Dikdörtgen"/>
          <p:cNvSpPr/>
          <p:nvPr/>
        </p:nvSpPr>
        <p:spPr>
          <a:xfrm>
            <a:off x="251520" y="548680"/>
            <a:ext cx="8712968" cy="512512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i="1" dirty="0" smtClean="0"/>
              <a:t>“</a:t>
            </a:r>
            <a:r>
              <a:rPr lang="tr-TR" sz="3200" b="1" i="1" dirty="0" err="1" smtClean="0"/>
              <a:t>Christoph</a:t>
            </a:r>
            <a:r>
              <a:rPr lang="tr-TR" sz="3200" b="1" i="1" dirty="0" smtClean="0"/>
              <a:t> Wilhelm </a:t>
            </a:r>
            <a:r>
              <a:rPr lang="tr-TR" sz="3200" b="1" i="1" dirty="0" err="1" smtClean="0"/>
              <a:t>Hufeland</a:t>
            </a:r>
            <a:r>
              <a:rPr lang="tr-TR" sz="3200" b="1" i="1" dirty="0" smtClean="0"/>
              <a:t> 1796 yılından beri ‘</a:t>
            </a:r>
            <a:r>
              <a:rPr lang="tr-TR" sz="3200" b="1" i="1" dirty="0" err="1" smtClean="0"/>
              <a:t>Makrobiyotik</a:t>
            </a:r>
            <a:r>
              <a:rPr lang="tr-TR" sz="3200" b="1" i="1" dirty="0" smtClean="0"/>
              <a:t> veya İnsan Yaşamını Uzatma Sanatı’ adlı yazısıyla neredeyse bir toplumsal hareketin başlamasına neden olmaktaydı."</a:t>
            </a:r>
            <a:r>
              <a:rPr lang="tr-TR" sz="3200" b="1" dirty="0" smtClean="0"/>
              <a:t> </a:t>
            </a:r>
          </a:p>
          <a:p>
            <a:pPr marL="274320" indent="-274320">
              <a:spcBef>
                <a:spcPct val="20000"/>
              </a:spcBef>
              <a:buClr>
                <a:schemeClr val="accent3"/>
              </a:buClr>
              <a:buSzPct val="95000"/>
              <a:buFont typeface="Wingdings 2"/>
              <a:buChar char=""/>
            </a:pPr>
            <a:r>
              <a:rPr lang="tr-TR" sz="3200" u="sng" dirty="0" smtClean="0"/>
              <a:t>Umduğundan daha fazla yaşama şansının ciddi bir şekilde bulunduğunu gören insanlar, ilk defa bu kadar somut hale gelen yaşlılığın ve yaşlılıkta karşılarına çıkabilecek sorunların bilincine varmaya başladılar. </a:t>
            </a:r>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62</a:t>
            </a:fld>
            <a:endParaRPr lang="tr-TR"/>
          </a:p>
        </p:txBody>
      </p:sp>
      <p:sp>
        <p:nvSpPr>
          <p:cNvPr id="3" name="2 Dikdörtgen"/>
          <p:cNvSpPr/>
          <p:nvPr/>
        </p:nvSpPr>
        <p:spPr>
          <a:xfrm>
            <a:off x="251520" y="476672"/>
            <a:ext cx="8712968" cy="413036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Yaşlılığın kendileri açısından ne anlam ifade ettiğini düşünmeye ve üzerine kafa yormaya başlarken olayı da kavrıyorlardı. </a:t>
            </a:r>
          </a:p>
          <a:p>
            <a:pPr marL="274320" indent="-274320">
              <a:spcBef>
                <a:spcPct val="20000"/>
              </a:spcBef>
              <a:buClr>
                <a:schemeClr val="accent3"/>
              </a:buClr>
              <a:buSzPct val="95000"/>
              <a:buFont typeface="Wingdings 2"/>
              <a:buChar char=""/>
            </a:pPr>
            <a:r>
              <a:rPr lang="tr-TR" sz="3200" dirty="0" smtClean="0"/>
              <a:t>Bir gün kendilerinin de yaşlı olabileceklerini ve aynı kötü davranışlara maruz kalabileceklerini gördüler. </a:t>
            </a:r>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63</a:t>
            </a:fld>
            <a:endParaRPr lang="tr-TR"/>
          </a:p>
        </p:txBody>
      </p:sp>
      <p:sp>
        <p:nvSpPr>
          <p:cNvPr id="3" name="2 Dikdörtgen"/>
          <p:cNvSpPr/>
          <p:nvPr/>
        </p:nvSpPr>
        <p:spPr>
          <a:xfrm>
            <a:off x="395536" y="476672"/>
            <a:ext cx="8424936" cy="3637919"/>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Yaşlılığın sadece küçük bir insan grubuna özgü ve kadere bağlı bir özellik olmadığını öğrenince, yaşlılığı bireysellik perspektifi içinde ele almaya başladılar.</a:t>
            </a:r>
          </a:p>
          <a:p>
            <a:pPr marL="274320" indent="-274320">
              <a:spcBef>
                <a:spcPct val="20000"/>
              </a:spcBef>
              <a:buClr>
                <a:schemeClr val="accent3"/>
              </a:buClr>
              <a:buSzPct val="95000"/>
              <a:buFont typeface="Wingdings 2"/>
              <a:buChar char=""/>
            </a:pPr>
            <a:r>
              <a:rPr lang="tr-TR" sz="3200" dirty="0" smtClean="0"/>
              <a:t>Aynı dönemlerde Avrupa’da sosyal yaşama, endüstriye ve bilim alanlarına gözle görünür bir hareketlilik de geldi.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64</a:t>
            </a:fld>
            <a:endParaRPr lang="tr-TR"/>
          </a:p>
        </p:txBody>
      </p:sp>
      <p:sp>
        <p:nvSpPr>
          <p:cNvPr id="3" name="2 Dikdörtgen"/>
          <p:cNvSpPr/>
          <p:nvPr/>
        </p:nvSpPr>
        <p:spPr>
          <a:xfrm>
            <a:off x="323528" y="476672"/>
            <a:ext cx="8568952" cy="4524315"/>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Fransız devrimi, Endüstri Devrimi, eğitim ve öğretimin geniş kitlelere yaygınlaştırılması, okuma-yazma bilenlerin çoğalması için yapılan girişimler, mikroskobun geliştirilmesiyle hastalıklara yol açan mikroplarla mücadelede elde edilen başarılar, çocukların çalıştırılmasına getirilen yasak gibi daha birçok olay, 18. yüzyıl sonundan başlayarak 19. yüzyılın sonuna kadar toplumsal yaşamı kökünden etkilemiştir.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65</a:t>
            </a:fld>
            <a:endParaRPr lang="tr-TR"/>
          </a:p>
        </p:txBody>
      </p:sp>
      <p:sp>
        <p:nvSpPr>
          <p:cNvPr id="3" name="2 Dikdörtgen"/>
          <p:cNvSpPr/>
          <p:nvPr/>
        </p:nvSpPr>
        <p:spPr>
          <a:xfrm>
            <a:off x="323528" y="476672"/>
            <a:ext cx="8640960" cy="3155351"/>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Birey, yeryüzündeki varlığının anlamını sorguladı ve yeni bir bilinçlenme başladı. </a:t>
            </a:r>
          </a:p>
          <a:p>
            <a:pPr marL="274320" indent="-274320">
              <a:spcBef>
                <a:spcPct val="20000"/>
              </a:spcBef>
              <a:buClr>
                <a:schemeClr val="accent3"/>
              </a:buClr>
              <a:buSzPct val="95000"/>
              <a:buFont typeface="Wingdings 2"/>
              <a:buChar char=""/>
            </a:pPr>
            <a:r>
              <a:rPr lang="tr-TR" sz="3200" b="1" dirty="0" smtClean="0"/>
              <a:t>Bütün bunların eşliğinde 20. yüzyıla adım atıldığında, sadece yaşlılığın değil, artık Avrupa’nın da çehresi değişmişti.</a:t>
            </a:r>
          </a:p>
          <a:p>
            <a:pPr marL="274320" indent="-274320">
              <a:lnSpc>
                <a:spcPct val="80000"/>
              </a:lnSpc>
              <a:spcBef>
                <a:spcPct val="20000"/>
              </a:spcBef>
              <a:buClr>
                <a:schemeClr val="accent3"/>
              </a:buClr>
              <a:buSzPct val="95000"/>
              <a:buFont typeface="Wingdings 2"/>
              <a:buChar char=""/>
            </a:pPr>
            <a:endParaRPr lang="tr-TR"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992888" cy="1340768"/>
          </a:xfrm>
        </p:spPr>
        <p:txBody>
          <a:bodyPr>
            <a:normAutofit fontScale="90000"/>
          </a:bodyPr>
          <a:lstStyle/>
          <a:p>
            <a:pPr algn="ctr"/>
            <a:r>
              <a:rPr lang="tr-TR" b="1" dirty="0" smtClean="0"/>
              <a:t/>
            </a:r>
            <a:br>
              <a:rPr lang="tr-TR" b="1" dirty="0" smtClean="0"/>
            </a:br>
            <a:r>
              <a:rPr lang="tr-TR" b="1" dirty="0" smtClean="0"/>
              <a:t>Aile Kavramının Değişimi ve </a:t>
            </a:r>
            <a:r>
              <a:rPr lang="tr-TR" b="1" dirty="0" smtClean="0"/>
              <a:t>Yaşlı İnsan</a:t>
            </a:r>
            <a:endParaRPr lang="tr-TR" dirty="0"/>
          </a:p>
        </p:txBody>
      </p:sp>
      <p:sp>
        <p:nvSpPr>
          <p:cNvPr id="3" name="2 İçerik Yer Tutucusu"/>
          <p:cNvSpPr>
            <a:spLocks noGrp="1"/>
          </p:cNvSpPr>
          <p:nvPr>
            <p:ph idx="1"/>
          </p:nvPr>
        </p:nvSpPr>
        <p:spPr>
          <a:xfrm>
            <a:off x="179512" y="1628800"/>
            <a:ext cx="8712968" cy="4497363"/>
          </a:xfrm>
        </p:spPr>
        <p:txBody>
          <a:bodyPr>
            <a:normAutofit/>
          </a:bodyPr>
          <a:lstStyle/>
          <a:p>
            <a:pPr marL="274320" indent="-274320">
              <a:lnSpc>
                <a:spcPct val="90000"/>
              </a:lnSpc>
              <a:buClr>
                <a:schemeClr val="accent3"/>
              </a:buClr>
              <a:buSzPct val="95000"/>
              <a:buFont typeface="Wingdings 2"/>
              <a:buChar char=""/>
            </a:pPr>
            <a:r>
              <a:rPr lang="tr-TR" sz="3500" dirty="0" smtClean="0"/>
              <a:t>Eski Yunan ve Roma filozoflarının eserlerindeki yaşlı tipinin, o dönemlerde oluşmasına uygun ve elverişli sosyal ortam mevcut muydu? </a:t>
            </a:r>
          </a:p>
          <a:p>
            <a:pPr marL="274320" indent="-274320">
              <a:lnSpc>
                <a:spcPct val="90000"/>
              </a:lnSpc>
              <a:buClr>
                <a:schemeClr val="accent3"/>
              </a:buClr>
              <a:buSzPct val="95000"/>
              <a:buFont typeface="Wingdings 2"/>
              <a:buChar char=""/>
            </a:pPr>
            <a:r>
              <a:rPr lang="tr-TR" sz="3500" dirty="0" smtClean="0"/>
              <a:t>Toplumda saygınlığı ile tanındığı söylenen yaşlı insanlara, gençlerin hakikatten o derecede büyük bir saygı duymaları için herhangi bir sebep var mıydı? </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66</a:t>
            </a:fld>
            <a:endParaRPr 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67</a:t>
            </a:fld>
            <a:endParaRPr lang="tr-TR"/>
          </a:p>
        </p:txBody>
      </p:sp>
      <p:sp>
        <p:nvSpPr>
          <p:cNvPr id="3" name="2 Dikdörtgen"/>
          <p:cNvSpPr/>
          <p:nvPr/>
        </p:nvSpPr>
        <p:spPr>
          <a:xfrm>
            <a:off x="251520" y="332657"/>
            <a:ext cx="8712968" cy="4967514"/>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Aile içinde genç ve yaşlı nesiller arasındaki ilişkinin boyutları nasıldı? Bu sorulara cevap ararken, Platon ve diğerlerinin anlattıkları şekliyle olumlu bir kuşaklararası ilişkinin meydana gelmiş olmasının ne derece mümkün olabileceğini sorgulayalım.</a:t>
            </a:r>
          </a:p>
          <a:p>
            <a:pPr marL="274320" indent="-274320">
              <a:buClr>
                <a:schemeClr val="accent3"/>
              </a:buClr>
              <a:buSzPct val="95000"/>
              <a:buFont typeface="Wingdings 2"/>
              <a:buChar char=""/>
            </a:pPr>
            <a:r>
              <a:rPr lang="tr-TR" sz="3200" b="1" dirty="0" smtClean="0"/>
              <a:t>Eski Romalı bir vatandaşa, ailenin sadece anne, baba ve çocuklardan ibaret olduğu söylenecek olsa, buna güler geçerdi. </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68</a:t>
            </a:fld>
            <a:endParaRPr lang="tr-TR"/>
          </a:p>
        </p:txBody>
      </p:sp>
      <p:sp>
        <p:nvSpPr>
          <p:cNvPr id="3" name="2 Dikdörtgen"/>
          <p:cNvSpPr/>
          <p:nvPr/>
        </p:nvSpPr>
        <p:spPr>
          <a:xfrm>
            <a:off x="251520" y="404664"/>
            <a:ext cx="8496944" cy="4425827"/>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Aile kavramı günümüzdeki şekline ulaşıncaya kadar çeşitli evrelerden geçmek zorunda kalmıştır. </a:t>
            </a:r>
          </a:p>
          <a:p>
            <a:pPr marL="274320" indent="-274320">
              <a:buClr>
                <a:schemeClr val="accent3"/>
              </a:buClr>
              <a:buSzPct val="95000"/>
              <a:buFont typeface="Wingdings 2"/>
              <a:buChar char=""/>
            </a:pPr>
            <a:r>
              <a:rPr lang="tr-TR" sz="3200" dirty="0" smtClean="0"/>
              <a:t>O dönemlerin Roma’sında aile, kan bağıyla doğrudan ilişkili değildi ve aile tanımının içinde, </a:t>
            </a:r>
            <a:r>
              <a:rPr lang="tr-TR" sz="3200" dirty="0" err="1" smtClean="0"/>
              <a:t>Cicero’nun</a:t>
            </a:r>
            <a:r>
              <a:rPr lang="tr-TR" sz="3200" dirty="0" smtClean="0"/>
              <a:t> “zeki ve bilge” yaşlısının yeri hiçbir şekilde belirtilmemiştir.</a:t>
            </a:r>
          </a:p>
          <a:p>
            <a:pPr marL="274320" indent="-274320">
              <a:lnSpc>
                <a:spcPct val="90000"/>
              </a:lnSpc>
              <a:buClr>
                <a:schemeClr val="accent3"/>
              </a:buClr>
              <a:buSzPct val="95000"/>
              <a:buFont typeface="Wingdings 2"/>
              <a:buChar char=""/>
            </a:pPr>
            <a:endParaRPr lang="tr-TR" sz="3200" dirty="0" smtClean="0"/>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69</a:t>
            </a:fld>
            <a:endParaRPr lang="tr-TR"/>
          </a:p>
        </p:txBody>
      </p:sp>
      <p:sp>
        <p:nvSpPr>
          <p:cNvPr id="3" name="2 Dikdörtgen"/>
          <p:cNvSpPr/>
          <p:nvPr/>
        </p:nvSpPr>
        <p:spPr>
          <a:xfrm>
            <a:off x="323528" y="476672"/>
            <a:ext cx="8352928" cy="6247864"/>
          </a:xfrm>
          <a:prstGeom prst="rect">
            <a:avLst/>
          </a:prstGeom>
        </p:spPr>
        <p:txBody>
          <a:bodyPr wrap="square">
            <a:spAutoFit/>
          </a:bodyPr>
          <a:lstStyle/>
          <a:p>
            <a:pPr marL="274320" indent="-274320">
              <a:lnSpc>
                <a:spcPct val="90000"/>
              </a:lnSpc>
              <a:buClr>
                <a:schemeClr val="accent3"/>
              </a:buClr>
              <a:buSzPct val="95000"/>
              <a:buFont typeface="Wingdings 2"/>
              <a:buChar char=""/>
            </a:pPr>
            <a:r>
              <a:rPr lang="tr-TR" sz="3200" dirty="0" err="1" smtClean="0">
                <a:solidFill>
                  <a:srgbClr val="FF0000"/>
                </a:solidFill>
              </a:rPr>
              <a:t>Theodor</a:t>
            </a:r>
            <a:r>
              <a:rPr lang="tr-TR" sz="3200" dirty="0" smtClean="0">
                <a:solidFill>
                  <a:srgbClr val="FF0000"/>
                </a:solidFill>
              </a:rPr>
              <a:t> </a:t>
            </a:r>
            <a:r>
              <a:rPr lang="tr-TR" sz="3200" dirty="0" err="1" smtClean="0">
                <a:solidFill>
                  <a:srgbClr val="FF0000"/>
                </a:solidFill>
              </a:rPr>
              <a:t>Mommsen</a:t>
            </a:r>
            <a:r>
              <a:rPr lang="tr-TR" sz="3200" dirty="0" smtClean="0">
                <a:solidFill>
                  <a:srgbClr val="FF0000"/>
                </a:solidFill>
              </a:rPr>
              <a:t> </a:t>
            </a:r>
            <a:r>
              <a:rPr lang="tr-TR" sz="3200" dirty="0" smtClean="0"/>
              <a:t>1902 yılında Nobel Ödülü alan “</a:t>
            </a:r>
            <a:r>
              <a:rPr lang="tr-TR" sz="3200" dirty="0" err="1" smtClean="0"/>
              <a:t>Rö</a:t>
            </a:r>
            <a:r>
              <a:rPr lang="tr-TR" sz="3200" dirty="0" smtClean="0"/>
              <a:t>- </a:t>
            </a:r>
            <a:r>
              <a:rPr lang="tr-TR" sz="3200" dirty="0" err="1" smtClean="0"/>
              <a:t>mische</a:t>
            </a:r>
            <a:r>
              <a:rPr lang="tr-TR" sz="3200" dirty="0" smtClean="0"/>
              <a:t> </a:t>
            </a:r>
            <a:r>
              <a:rPr lang="tr-TR" sz="3200" dirty="0" err="1" smtClean="0"/>
              <a:t>Geschichte</a:t>
            </a:r>
            <a:r>
              <a:rPr lang="tr-TR" sz="3200" dirty="0" smtClean="0"/>
              <a:t>” </a:t>
            </a:r>
            <a:r>
              <a:rPr lang="tr-TR" sz="3200" b="1" dirty="0" smtClean="0"/>
              <a:t>(Roma Tarihi) </a:t>
            </a:r>
            <a:r>
              <a:rPr lang="tr-TR" sz="3200" dirty="0" smtClean="0"/>
              <a:t>adlı ünlü eserinde, Romalı bir ailenin kapsamında şu kişilerin bulunduğunu belirtiyor:</a:t>
            </a:r>
          </a:p>
          <a:p>
            <a:pPr lvl="0">
              <a:buFontTx/>
              <a:buChar char="-"/>
            </a:pPr>
            <a:r>
              <a:rPr lang="tr-TR" sz="3200" dirty="0" smtClean="0"/>
              <a:t>Babasının ölümünden sonra hürriyetine kavuşan erkek ve onun eşi, eşinin erkek çocukları,</a:t>
            </a:r>
          </a:p>
          <a:p>
            <a:pPr>
              <a:buFontTx/>
              <a:buChar char="-"/>
            </a:pPr>
            <a:r>
              <a:rPr lang="tr-TR" sz="3200" dirty="0" smtClean="0"/>
              <a:t>Eşinin erkek çocuklarının erkek çocukları ve onların eşleri, </a:t>
            </a:r>
          </a:p>
          <a:p>
            <a:pPr>
              <a:buFontTx/>
              <a:buChar char="-"/>
            </a:pPr>
            <a:r>
              <a:rPr lang="tr-TR" sz="3200" dirty="0" smtClean="0"/>
              <a:t>Onların evli olmayan kızları ve erkek çocuklarının kızları.</a:t>
            </a:r>
          </a:p>
          <a:p>
            <a:pPr>
              <a:buFontTx/>
              <a:buChar char="-"/>
            </a:pPr>
            <a:endParaRPr lang="tr-TR" sz="32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332656"/>
            <a:ext cx="8640960" cy="4228850"/>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Bu, işin hikaye tarafı. </a:t>
            </a:r>
          </a:p>
          <a:p>
            <a:pPr marL="274320" indent="-274320">
              <a:spcBef>
                <a:spcPct val="20000"/>
              </a:spcBef>
              <a:buClr>
                <a:schemeClr val="accent3"/>
              </a:buClr>
              <a:buSzPct val="95000"/>
              <a:buFont typeface="Wingdings 2"/>
              <a:buChar char=""/>
            </a:pPr>
            <a:r>
              <a:rPr lang="tr-TR" sz="3200" dirty="0" smtClean="0"/>
              <a:t>Oysa gerçeğin hiç de öyle olmadığı, yapılan başka araştırmalarla kanıtlanmıştır.</a:t>
            </a:r>
          </a:p>
          <a:p>
            <a:pPr marL="274320" indent="-274320">
              <a:spcBef>
                <a:spcPct val="20000"/>
              </a:spcBef>
              <a:buClr>
                <a:schemeClr val="accent3"/>
              </a:buClr>
              <a:buSzPct val="95000"/>
              <a:buFont typeface="Wingdings 2"/>
              <a:buChar char=""/>
            </a:pPr>
            <a:r>
              <a:rPr lang="tr-TR" sz="3200" b="1" dirty="0" smtClean="0">
                <a:solidFill>
                  <a:srgbClr val="FF0000"/>
                </a:solidFill>
              </a:rPr>
              <a:t>Uzun ömürlülük, 20. yüzyıla ait ve endüstri toplumlarında daha sık rastlanılan bir olgudur. </a:t>
            </a:r>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a:p>
            <a:pPr marL="274320" indent="-274320">
              <a:lnSpc>
                <a:spcPct val="80000"/>
              </a:lnSpc>
              <a:spcBef>
                <a:spcPct val="20000"/>
              </a:spcBef>
              <a:buClr>
                <a:schemeClr val="accent3"/>
              </a:buClr>
              <a:buSzPct val="95000"/>
              <a:buFont typeface="Wingdings 2"/>
              <a:buChar char=""/>
            </a:pPr>
            <a:endParaRPr lang="tr-TR" sz="32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70</a:t>
            </a:fld>
            <a:endParaRPr lang="tr-TR"/>
          </a:p>
        </p:txBody>
      </p:sp>
      <p:sp>
        <p:nvSpPr>
          <p:cNvPr id="3" name="2 Dikdörtgen"/>
          <p:cNvSpPr/>
          <p:nvPr/>
        </p:nvSpPr>
        <p:spPr>
          <a:xfrm>
            <a:off x="251520" y="908720"/>
            <a:ext cx="8640960" cy="3637919"/>
          </a:xfrm>
          <a:prstGeom prst="rect">
            <a:avLst/>
          </a:prstGeom>
        </p:spPr>
        <p:txBody>
          <a:bodyPr wrap="square">
            <a:spAutoFit/>
          </a:bodyPr>
          <a:lstStyle/>
          <a:p>
            <a:pPr marL="274320" indent="-274320">
              <a:lnSpc>
                <a:spcPct val="90000"/>
              </a:lnSpc>
              <a:buClr>
                <a:schemeClr val="accent3"/>
              </a:buClr>
              <a:buSzPct val="95000"/>
              <a:buFont typeface="Wingdings 2"/>
              <a:buChar char=""/>
            </a:pPr>
            <a:r>
              <a:rPr lang="tr-TR" sz="3200" dirty="0" smtClean="0"/>
              <a:t>Bütün bunların hepsi bir birim oluşturmaktaydılar ve buna </a:t>
            </a:r>
            <a:r>
              <a:rPr lang="tr-TR" sz="3200" b="1" dirty="0" smtClean="0"/>
              <a:t>“aile” denirdi</a:t>
            </a:r>
            <a:r>
              <a:rPr lang="tr-TR" sz="3200" dirty="0" smtClean="0"/>
              <a:t>. </a:t>
            </a:r>
          </a:p>
          <a:p>
            <a:pPr marL="274320" indent="-274320">
              <a:lnSpc>
                <a:spcPct val="90000"/>
              </a:lnSpc>
              <a:buClr>
                <a:schemeClr val="accent3"/>
              </a:buClr>
              <a:buSzPct val="95000"/>
              <a:buFont typeface="Wingdings 2"/>
              <a:buChar char=""/>
            </a:pPr>
            <a:r>
              <a:rPr lang="tr-TR" sz="3200" b="1" dirty="0" smtClean="0"/>
              <a:t>Aileye kız çocuklarının çocukları dahil edilmezdi.</a:t>
            </a:r>
          </a:p>
          <a:p>
            <a:pPr marL="274320" indent="-274320">
              <a:lnSpc>
                <a:spcPct val="90000"/>
              </a:lnSpc>
              <a:buClr>
                <a:schemeClr val="accent3"/>
              </a:buClr>
              <a:buSzPct val="95000"/>
              <a:buFont typeface="Wingdings 2"/>
              <a:buChar char=""/>
            </a:pPr>
            <a:r>
              <a:rPr lang="tr-TR" sz="3200" dirty="0" smtClean="0"/>
              <a:t> Çünkü bu çocuklar “meşru” iseler eşlerinin ailesine ait olurlardı veya evlilik dışında dünyaya gelmişlerse hiçbir ailenin üyesi sayılmazlardı.</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71</a:t>
            </a:fld>
            <a:endParaRPr lang="tr-TR"/>
          </a:p>
        </p:txBody>
      </p:sp>
      <p:sp>
        <p:nvSpPr>
          <p:cNvPr id="3" name="2 Dikdörtgen"/>
          <p:cNvSpPr/>
          <p:nvPr/>
        </p:nvSpPr>
        <p:spPr>
          <a:xfrm>
            <a:off x="467544" y="476672"/>
            <a:ext cx="8496944" cy="3046988"/>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solidFill>
                  <a:srgbClr val="FF0000"/>
                </a:solidFill>
              </a:rPr>
              <a:t>Ailenin reisi </a:t>
            </a:r>
            <a:r>
              <a:rPr lang="tr-TR" sz="3200" dirty="0" smtClean="0"/>
              <a:t>olan erkeğe </a:t>
            </a:r>
            <a:r>
              <a:rPr lang="tr-TR" sz="3200" b="1" dirty="0" smtClean="0">
                <a:solidFill>
                  <a:srgbClr val="FF0000"/>
                </a:solidFill>
              </a:rPr>
              <a:t>“</a:t>
            </a:r>
            <a:r>
              <a:rPr lang="tr-TR" sz="3200" b="1" dirty="0" err="1" smtClean="0">
                <a:solidFill>
                  <a:srgbClr val="FF0000"/>
                </a:solidFill>
              </a:rPr>
              <a:t>pater</a:t>
            </a:r>
            <a:r>
              <a:rPr lang="tr-TR" sz="3200" b="1" dirty="0" smtClean="0">
                <a:solidFill>
                  <a:srgbClr val="FF0000"/>
                </a:solidFill>
              </a:rPr>
              <a:t> </a:t>
            </a:r>
            <a:r>
              <a:rPr lang="tr-TR" sz="3200" b="1" dirty="0" err="1" smtClean="0">
                <a:solidFill>
                  <a:srgbClr val="FF0000"/>
                </a:solidFill>
              </a:rPr>
              <a:t>familias</a:t>
            </a:r>
            <a:r>
              <a:rPr lang="tr-TR" sz="3200" b="1" dirty="0" smtClean="0">
                <a:solidFill>
                  <a:srgbClr val="FF0000"/>
                </a:solidFill>
              </a:rPr>
              <a:t>” </a:t>
            </a:r>
            <a:r>
              <a:rPr lang="tr-TR" sz="3200" dirty="0" smtClean="0"/>
              <a:t>denir ve eşine koca, kölelerine efendi, hizmetkarlarına patron olmak üstlendiği başlıca rollerdi. </a:t>
            </a:r>
          </a:p>
          <a:p>
            <a:pPr marL="274320" indent="-274320">
              <a:buClr>
                <a:schemeClr val="accent3"/>
              </a:buClr>
              <a:buSzPct val="95000"/>
              <a:buFont typeface="Wingdings 2"/>
              <a:buChar char=""/>
            </a:pPr>
            <a:r>
              <a:rPr lang="tr-TR" sz="3200" dirty="0" smtClean="0"/>
              <a:t>Mal ve mülkün de tek sahibi oydu. </a:t>
            </a:r>
          </a:p>
          <a:p>
            <a:pPr marL="274320" indent="-274320">
              <a:buClr>
                <a:schemeClr val="accent3"/>
              </a:buClr>
              <a:buSzPct val="95000"/>
              <a:buFont typeface="Wingdings 2"/>
              <a:buChar char=""/>
            </a:pPr>
            <a:r>
              <a:rPr lang="tr-TR" sz="3200" dirty="0" smtClean="0"/>
              <a:t>Erkek-kız fark etmez, bütün çocuklarının üzerinde mutlak hakimiyet onun elindeydi.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72</a:t>
            </a:fld>
            <a:endParaRPr lang="tr-TR"/>
          </a:p>
        </p:txBody>
      </p:sp>
      <p:sp>
        <p:nvSpPr>
          <p:cNvPr id="3" name="2 Dikdörtgen"/>
          <p:cNvSpPr/>
          <p:nvPr/>
        </p:nvSpPr>
        <p:spPr>
          <a:xfrm>
            <a:off x="179512" y="692696"/>
            <a:ext cx="8784976" cy="1865126"/>
          </a:xfrm>
          <a:prstGeom prst="rect">
            <a:avLst/>
          </a:prstGeom>
        </p:spPr>
        <p:txBody>
          <a:bodyPr wrap="square">
            <a:spAutoFit/>
          </a:bodyPr>
          <a:lstStyle/>
          <a:p>
            <a:pPr marL="274320" indent="-274320">
              <a:lnSpc>
                <a:spcPct val="90000"/>
              </a:lnSpc>
              <a:buClr>
                <a:schemeClr val="accent3"/>
              </a:buClr>
              <a:buSzPct val="95000"/>
              <a:buFont typeface="Wingdings 2"/>
              <a:buChar char=""/>
            </a:pPr>
            <a:r>
              <a:rPr lang="tr-TR" sz="3200" dirty="0" smtClean="0"/>
              <a:t>Roma yasalarına göre tüm haklar ailenin reisine verildiği için bu durum katlanılmak zorunda kalınan “kötü” bir efendi olmaktan öteye gidememiştir.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73</a:t>
            </a:fld>
            <a:endParaRPr lang="tr-TR"/>
          </a:p>
        </p:txBody>
      </p:sp>
      <p:sp>
        <p:nvSpPr>
          <p:cNvPr id="3" name="2 Dikdörtgen"/>
          <p:cNvSpPr/>
          <p:nvPr/>
        </p:nvSpPr>
        <p:spPr>
          <a:xfrm>
            <a:off x="251520" y="332656"/>
            <a:ext cx="8712968" cy="545995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Eşi, çocukları, evlatlıkları, köleleri ve hizmetkarları üzerinde kurduğu baskı o kadar güçlüydü ki, kendisine gösterilen “saygı” içtenlik taşımamakta ve herkes </a:t>
            </a:r>
            <a:r>
              <a:rPr lang="tr-TR" sz="3200" b="1" dirty="0" smtClean="0"/>
              <a:t>“bir an önce ölse de kurtulsak” </a:t>
            </a:r>
            <a:r>
              <a:rPr lang="tr-TR" sz="3200" dirty="0" smtClean="0"/>
              <a:t>düşüncesiyle hareket etmekteydi.</a:t>
            </a:r>
          </a:p>
          <a:p>
            <a:pPr marL="274320" indent="-274320">
              <a:buClr>
                <a:schemeClr val="accent3"/>
              </a:buClr>
              <a:buSzPct val="95000"/>
              <a:buFont typeface="Wingdings 2"/>
              <a:buChar char=""/>
            </a:pPr>
            <a:r>
              <a:rPr lang="tr-TR" sz="3200" dirty="0" smtClean="0"/>
              <a:t>Eski Roma ailesinin başlangıcının ve kendisini devam ettirmesinin, tek kaynağa dayanmayışı da aile bireyleri arasındaki duygusal bağların zayıf olmasına yol açmaktaydı. </a:t>
            </a:r>
          </a:p>
          <a:p>
            <a:pPr marL="274320" indent="-274320">
              <a:lnSpc>
                <a:spcPct val="90000"/>
              </a:lnSpc>
              <a:buClr>
                <a:schemeClr val="accent3"/>
              </a:buClr>
              <a:buSzPct val="95000"/>
              <a:buFont typeface="Wingdings 2"/>
              <a:buChar char=""/>
            </a:pPr>
            <a:endParaRPr lang="tr-TR" sz="3200" dirty="0" smtClean="0"/>
          </a:p>
          <a:p>
            <a:endParaRPr lang="tr-TR" sz="3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74</a:t>
            </a:fld>
            <a:endParaRPr lang="tr-TR"/>
          </a:p>
        </p:txBody>
      </p:sp>
      <p:sp>
        <p:nvSpPr>
          <p:cNvPr id="3" name="2 Dikdörtgen"/>
          <p:cNvSpPr/>
          <p:nvPr/>
        </p:nvSpPr>
        <p:spPr>
          <a:xfrm>
            <a:off x="323528" y="404664"/>
            <a:ext cx="8640960" cy="545995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Ailenin mutlaka kan bağı ile meydana gelmiş olması </a:t>
            </a:r>
            <a:r>
              <a:rPr lang="tr-TR" sz="3200" u="sng" dirty="0" smtClean="0"/>
              <a:t>beklenmiyordu</a:t>
            </a:r>
            <a:r>
              <a:rPr lang="tr-TR" sz="3200" dirty="0" smtClean="0"/>
              <a:t>. </a:t>
            </a:r>
          </a:p>
          <a:p>
            <a:pPr marL="274320" indent="-274320">
              <a:buClr>
                <a:schemeClr val="accent3"/>
              </a:buClr>
              <a:buSzPct val="95000"/>
              <a:buFont typeface="Wingdings 2"/>
              <a:buChar char=""/>
            </a:pPr>
            <a:r>
              <a:rPr lang="tr-TR" sz="3200" dirty="0" smtClean="0"/>
              <a:t>Baba, öz evlatlarının yanı sıra serbest bıraktığı kölelerine de kendi soyadını verir ve böylece sülalenin devamını garanti altına almış olurdu. </a:t>
            </a:r>
          </a:p>
          <a:p>
            <a:pPr marL="274320" indent="-274320">
              <a:buClr>
                <a:schemeClr val="accent3"/>
              </a:buClr>
              <a:buSzPct val="95000"/>
              <a:buFont typeface="Wingdings 2"/>
              <a:buChar char=""/>
            </a:pPr>
            <a:r>
              <a:rPr lang="tr-TR" sz="3200" b="1" dirty="0" smtClean="0"/>
              <a:t>Soyadı, her şeyin üzerinde olan bir kavramdı ve onu sürdürecek her yol meşru sayılırdı.</a:t>
            </a:r>
          </a:p>
          <a:p>
            <a:pPr marL="274320" indent="-274320">
              <a:buClr>
                <a:schemeClr val="accent3"/>
              </a:buClr>
              <a:buSzPct val="95000"/>
              <a:buFont typeface="Wingdings 2"/>
              <a:buChar char=""/>
            </a:pPr>
            <a:r>
              <a:rPr lang="tr-TR" sz="3200" b="1" dirty="0" smtClean="0"/>
              <a:t>Gayri meşru olarak dünyaya gelmiş çocuklar annenin soyadını taşırlardı</a:t>
            </a:r>
            <a:r>
              <a:rPr lang="tr-TR" sz="3200" b="1" dirty="0" smtClean="0">
                <a:sym typeface="Wingdings" pitchFamily="2" charset="2"/>
              </a:rPr>
              <a:t></a:t>
            </a:r>
            <a:endParaRPr lang="tr-TR" sz="3200" b="1" dirty="0" smtClean="0"/>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75</a:t>
            </a:fld>
            <a:endParaRPr lang="tr-TR"/>
          </a:p>
        </p:txBody>
      </p:sp>
      <p:sp>
        <p:nvSpPr>
          <p:cNvPr id="3" name="2 Dikdörtgen"/>
          <p:cNvSpPr/>
          <p:nvPr/>
        </p:nvSpPr>
        <p:spPr>
          <a:xfrm>
            <a:off x="251520" y="404664"/>
            <a:ext cx="8640960" cy="545995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Babanın hiçbir zaman dikkate almadığı ve </a:t>
            </a:r>
            <a:r>
              <a:rPr lang="tr-TR" sz="3200" dirty="0" smtClean="0"/>
              <a:t>tamamen </a:t>
            </a:r>
            <a:r>
              <a:rPr lang="tr-TR" sz="3200" dirty="0" smtClean="0"/>
              <a:t>unuttuğu bu çocuklar, Roma aristokrasisine girebilme olanağını hiçbir zaman elde edememişlerdir.</a:t>
            </a:r>
          </a:p>
          <a:p>
            <a:pPr marL="274320" indent="-274320">
              <a:buClr>
                <a:schemeClr val="accent3"/>
              </a:buClr>
              <a:buSzPct val="95000"/>
              <a:buFont typeface="Wingdings 2"/>
              <a:buChar char=""/>
            </a:pPr>
            <a:r>
              <a:rPr lang="tr-TR" sz="3200" dirty="0" smtClean="0"/>
              <a:t> Çünkü mirasın dışında kalmışlar ve bu yüzden gerekli olan maddi güce erişememişlerdir.</a:t>
            </a:r>
          </a:p>
          <a:p>
            <a:pPr marL="274320" indent="-274320">
              <a:buClr>
                <a:schemeClr val="accent3"/>
              </a:buClr>
              <a:buSzPct val="95000"/>
              <a:buFont typeface="Wingdings 2"/>
              <a:buChar char=""/>
            </a:pPr>
            <a:r>
              <a:rPr lang="tr-TR" sz="3200" dirty="0" smtClean="0"/>
              <a:t>Buna karşın azat edilen kölelerin durumları daha farklı olmuştur. </a:t>
            </a:r>
          </a:p>
          <a:p>
            <a:pPr marL="274320" indent="-274320">
              <a:buClr>
                <a:schemeClr val="accent3"/>
              </a:buClr>
              <a:buSzPct val="95000"/>
              <a:buFont typeface="Wingdings 2"/>
              <a:buChar char=""/>
            </a:pPr>
            <a:r>
              <a:rPr lang="tr-TR" sz="3200" dirty="0" smtClean="0"/>
              <a:t>Birçoğu zenginleşmiş ve toplum içinde güçlü bir konuma gelebilmişlerdir. </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76</a:t>
            </a:fld>
            <a:endParaRPr lang="tr-TR"/>
          </a:p>
        </p:txBody>
      </p:sp>
      <p:sp>
        <p:nvSpPr>
          <p:cNvPr id="3" name="2 Dikdörtgen"/>
          <p:cNvSpPr/>
          <p:nvPr/>
        </p:nvSpPr>
        <p:spPr>
          <a:xfrm>
            <a:off x="251520" y="332656"/>
            <a:ext cx="8712968" cy="4524315"/>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Bunun ardındaki tek gerekçe, efendisi tarafından serbest bırakılan bir kölenin doğrudan doğruya efendisinin soyadını almasıydı. </a:t>
            </a:r>
          </a:p>
          <a:p>
            <a:pPr marL="274320" indent="-274320">
              <a:buClr>
                <a:schemeClr val="accent3"/>
              </a:buClr>
              <a:buSzPct val="95000"/>
              <a:buFont typeface="Wingdings 2"/>
              <a:buChar char=""/>
            </a:pPr>
            <a:r>
              <a:rPr lang="tr-TR" sz="3200" dirty="0" smtClean="0"/>
              <a:t>Yani, sülalenin adını devam ettirecek bir aile üyesi konumuna gelir ve mal varlığının kontrolünü elinde bulunduran “</a:t>
            </a:r>
            <a:r>
              <a:rPr lang="tr-TR" sz="3200" dirty="0" err="1" smtClean="0"/>
              <a:t>pater</a:t>
            </a:r>
            <a:r>
              <a:rPr lang="tr-TR" sz="3200" dirty="0" smtClean="0"/>
              <a:t> </a:t>
            </a:r>
            <a:r>
              <a:rPr lang="tr-TR" sz="3200" dirty="0" err="1" smtClean="0"/>
              <a:t>familias</a:t>
            </a:r>
            <a:r>
              <a:rPr lang="tr-TR" sz="3200" dirty="0" smtClean="0"/>
              <a:t>” evlatlığının mümkün olduğunca iyi bir </a:t>
            </a:r>
            <a:r>
              <a:rPr lang="tr-TR" sz="3200" dirty="0" err="1" smtClean="0"/>
              <a:t>mevkiye</a:t>
            </a:r>
            <a:r>
              <a:rPr lang="tr-TR" sz="3200" dirty="0" smtClean="0"/>
              <a:t> ulaşmasını ve böylece sülalenin adına şan ve şeref katmasını istemektedir.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77</a:t>
            </a:fld>
            <a:endParaRPr lang="tr-TR"/>
          </a:p>
        </p:txBody>
      </p:sp>
      <p:sp>
        <p:nvSpPr>
          <p:cNvPr id="3" name="2 Dikdörtgen"/>
          <p:cNvSpPr/>
          <p:nvPr/>
        </p:nvSpPr>
        <p:spPr>
          <a:xfrm>
            <a:off x="395536" y="476672"/>
            <a:ext cx="8568952" cy="554461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Oysa eşinin gayri meşru olarak dünyaya getirdiği çocuğu, </a:t>
            </a:r>
            <a:r>
              <a:rPr lang="tr-TR" sz="3200" dirty="0" err="1" smtClean="0"/>
              <a:t>pater</a:t>
            </a:r>
            <a:r>
              <a:rPr lang="tr-TR" sz="3200" dirty="0" smtClean="0"/>
              <a:t> </a:t>
            </a:r>
            <a:r>
              <a:rPr lang="tr-TR" sz="3200" dirty="0" err="1" smtClean="0"/>
              <a:t>familias’ın</a:t>
            </a:r>
            <a:r>
              <a:rPr lang="tr-TR" sz="3200" dirty="0" smtClean="0"/>
              <a:t> adını taşıma hakkına sahip değildi ve değer verilmeyen bir varlık olarak yaşamını fakirlik içinde geçirmek zorundaydı.</a:t>
            </a:r>
          </a:p>
          <a:p>
            <a:pPr marL="274320" indent="-274320">
              <a:buClr>
                <a:schemeClr val="accent3"/>
              </a:buClr>
              <a:buSzPct val="95000"/>
              <a:buFont typeface="Wingdings 2"/>
              <a:buChar char=""/>
            </a:pPr>
            <a:r>
              <a:rPr lang="tr-TR" sz="3200" b="1" dirty="0" smtClean="0"/>
              <a:t>Oligarşi, kendini yeniden üretmeyi ve toplum içindeki hakimiyetini özellikle iki yolla devam ettiriyordu:</a:t>
            </a:r>
          </a:p>
          <a:p>
            <a:pPr marL="274320" indent="-274320">
              <a:buClr>
                <a:schemeClr val="accent3"/>
              </a:buClr>
              <a:buSzPct val="95000"/>
              <a:buFont typeface="Wingdings 2"/>
              <a:buChar char=""/>
            </a:pPr>
            <a:r>
              <a:rPr lang="tr-TR" sz="3200" dirty="0" smtClean="0"/>
              <a:t> Bunlardan birini öz erkek evlatlar, diğerini ise daha önceki kölelerin çocukları oluşturmaktaydı.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78</a:t>
            </a:fld>
            <a:endParaRPr lang="tr-TR"/>
          </a:p>
        </p:txBody>
      </p:sp>
      <p:sp>
        <p:nvSpPr>
          <p:cNvPr id="3" name="2 Dikdörtgen"/>
          <p:cNvSpPr/>
          <p:nvPr/>
        </p:nvSpPr>
        <p:spPr>
          <a:xfrm>
            <a:off x="323528" y="332656"/>
            <a:ext cx="8640960" cy="545995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Serbest bırakılan köle, efendisinin soyadını taşımak zorunda olduğu gibi, doğan çocuğu da öz babasının değil, babasına hürriyetini bağışlayan </a:t>
            </a:r>
            <a:r>
              <a:rPr lang="tr-TR" sz="3200" dirty="0" err="1" smtClean="0"/>
              <a:t>pater</a:t>
            </a:r>
            <a:r>
              <a:rPr lang="tr-TR" sz="3200" dirty="0" smtClean="0"/>
              <a:t> </a:t>
            </a:r>
            <a:r>
              <a:rPr lang="tr-TR" sz="3200" dirty="0" err="1" smtClean="0"/>
              <a:t>familias’ın</a:t>
            </a:r>
            <a:r>
              <a:rPr lang="tr-TR" sz="3200" dirty="0" smtClean="0"/>
              <a:t> adını taşırdı. </a:t>
            </a:r>
          </a:p>
          <a:p>
            <a:pPr marL="274320" indent="-274320">
              <a:buClr>
                <a:schemeClr val="accent3"/>
              </a:buClr>
              <a:buSzPct val="95000"/>
              <a:buFont typeface="Wingdings 2"/>
              <a:buChar char=""/>
            </a:pPr>
            <a:r>
              <a:rPr lang="tr-TR" sz="3200" dirty="0" smtClean="0"/>
              <a:t>Böylece oligarşi, devamlı bir yenilenme süreci içinde olur ve içine aldığı “yeni kan” ile hayat bulurdu. </a:t>
            </a:r>
          </a:p>
          <a:p>
            <a:pPr marL="274320" indent="-274320">
              <a:buClr>
                <a:schemeClr val="accent3"/>
              </a:buClr>
              <a:buSzPct val="95000"/>
              <a:buFont typeface="Wingdings 2"/>
              <a:buChar char=""/>
            </a:pPr>
            <a:r>
              <a:rPr lang="tr-TR" sz="3200" dirty="0" smtClean="0"/>
              <a:t>Eldeki bilgilerden, o zamanların Roma’sında evlat edinenlerin sayılarındaki yükseklik de gözden kaçmamaktadır. </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79</a:t>
            </a:fld>
            <a:endParaRPr lang="tr-TR"/>
          </a:p>
        </p:txBody>
      </p:sp>
      <p:sp>
        <p:nvSpPr>
          <p:cNvPr id="3" name="2 Dikdörtgen"/>
          <p:cNvSpPr/>
          <p:nvPr/>
        </p:nvSpPr>
        <p:spPr>
          <a:xfrm>
            <a:off x="251520" y="692696"/>
            <a:ext cx="8640960" cy="3539430"/>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Eski Roma yasalarına göre erkek evlat ancak babası öldükten sonra tüm haklarla donatılmış bir Romalı vatandaş konumuna gelebilmekte ve bir aile kurarak bu kez kendisi </a:t>
            </a:r>
            <a:r>
              <a:rPr lang="tr-TR" sz="3200" i="1" dirty="0" smtClean="0"/>
              <a:t>“</a:t>
            </a:r>
            <a:r>
              <a:rPr lang="tr-TR" sz="3200" i="1" dirty="0" err="1" smtClean="0"/>
              <a:t>pater</a:t>
            </a:r>
            <a:r>
              <a:rPr lang="tr-TR" sz="3200" i="1" dirty="0" smtClean="0"/>
              <a:t> </a:t>
            </a:r>
            <a:r>
              <a:rPr lang="tr-TR" sz="3200" i="1" dirty="0" err="1" smtClean="0"/>
              <a:t>familias</a:t>
            </a:r>
            <a:r>
              <a:rPr lang="tr-TR" sz="3200" i="1" dirty="0" smtClean="0"/>
              <a:t>”</a:t>
            </a:r>
            <a:r>
              <a:rPr lang="tr-TR" sz="3200" dirty="0" smtClean="0"/>
              <a:t> olabilmekteydi. </a:t>
            </a:r>
          </a:p>
          <a:p>
            <a:pPr marL="274320" indent="-274320">
              <a:buClr>
                <a:schemeClr val="accent3"/>
              </a:buClr>
              <a:buSzPct val="95000"/>
              <a:buFont typeface="Wingdings 2"/>
              <a:buChar char=""/>
            </a:pPr>
            <a:r>
              <a:rPr lang="tr-TR" sz="3200" dirty="0" smtClean="0"/>
              <a:t>Babası yaşadığı müddetçe böyle bir hakkı elde etmesi mümkün değildi.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
        <p:nvSpPr>
          <p:cNvPr id="3" name="2 Dikdörtgen"/>
          <p:cNvSpPr/>
          <p:nvPr/>
        </p:nvSpPr>
        <p:spPr>
          <a:xfrm>
            <a:off x="395536" y="548680"/>
            <a:ext cx="8352928" cy="4425827"/>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b="1" dirty="0" smtClean="0">
                <a:solidFill>
                  <a:srgbClr val="00B050"/>
                </a:solidFill>
              </a:rPr>
              <a:t>Bugün bile ortalama yaş sınırı 50 ve altında olan gelişmemiş birçok ülke bulunmaktadır. </a:t>
            </a:r>
          </a:p>
          <a:p>
            <a:pPr marL="274320" indent="-274320">
              <a:spcBef>
                <a:spcPct val="20000"/>
              </a:spcBef>
              <a:buClr>
                <a:schemeClr val="accent3"/>
              </a:buClr>
              <a:buSzPct val="95000"/>
            </a:pPr>
            <a:r>
              <a:rPr lang="tr-TR" sz="3200" dirty="0" smtClean="0"/>
              <a:t>- Tıpta ve ilaç endüstrisinde son yüz yıl içinde atılan dev adımlar, </a:t>
            </a:r>
          </a:p>
          <a:p>
            <a:pPr marL="274320" indent="-274320">
              <a:spcBef>
                <a:spcPct val="20000"/>
              </a:spcBef>
              <a:buClr>
                <a:schemeClr val="accent3"/>
              </a:buClr>
              <a:buSzPct val="95000"/>
            </a:pPr>
            <a:r>
              <a:rPr lang="tr-TR" sz="3200" dirty="0" smtClean="0"/>
              <a:t>- Hijyenik bir ortamın sağlanmış olması, </a:t>
            </a:r>
          </a:p>
          <a:p>
            <a:pPr marL="274320" indent="-274320">
              <a:spcBef>
                <a:spcPct val="20000"/>
              </a:spcBef>
              <a:buClr>
                <a:schemeClr val="accent3"/>
              </a:buClr>
              <a:buSzPct val="95000"/>
            </a:pPr>
            <a:r>
              <a:rPr lang="tr-TR" sz="3200" dirty="0" smtClean="0"/>
              <a:t>- Çalışma hayatına getirilen teknolojik ve sosyal yenilikler, </a:t>
            </a:r>
          </a:p>
          <a:p>
            <a:pPr marL="274320" indent="-274320">
              <a:spcBef>
                <a:spcPct val="20000"/>
              </a:spcBef>
              <a:buClr>
                <a:schemeClr val="accent3"/>
              </a:buClr>
              <a:buSzPct val="95000"/>
            </a:pPr>
            <a:r>
              <a:rPr lang="tr-TR" sz="3200" dirty="0" smtClean="0"/>
              <a:t>- Genel eğitim düzeyinin yükselmesi vb.</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80</a:t>
            </a:fld>
            <a:endParaRPr lang="tr-TR"/>
          </a:p>
        </p:txBody>
      </p:sp>
      <p:sp>
        <p:nvSpPr>
          <p:cNvPr id="3" name="2 Dikdörtgen"/>
          <p:cNvSpPr/>
          <p:nvPr/>
        </p:nvSpPr>
        <p:spPr>
          <a:xfrm>
            <a:off x="323528" y="404664"/>
            <a:ext cx="8568952" cy="545995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Eğer şansı yaver gitmez ve baba gereğinden uzun yaşayacak olursa, erkek evlatlar yaşamlarının uzun bir dönemini babalarının boyunduruğu altında geçirmek zorunda kalırlardı. </a:t>
            </a:r>
          </a:p>
          <a:p>
            <a:pPr marL="274320" indent="-274320">
              <a:buClr>
                <a:schemeClr val="accent3"/>
              </a:buClr>
              <a:buSzPct val="95000"/>
              <a:buFont typeface="Wingdings 2"/>
              <a:buChar char=""/>
            </a:pPr>
            <a:r>
              <a:rPr lang="tr-TR" sz="3200" dirty="0" smtClean="0"/>
              <a:t>Öz babası da olsa böyle bir yaşam tarzı, evlatların içlerinden babalarına diş bilemelerine yol açmakta ve zaten önemi bulunmayan duygusal bağların daha da zayıflamasına yol açmaktaydı.</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81</a:t>
            </a:fld>
            <a:endParaRPr lang="tr-TR"/>
          </a:p>
        </p:txBody>
      </p:sp>
      <p:sp>
        <p:nvSpPr>
          <p:cNvPr id="3" name="2 Dikdörtgen"/>
          <p:cNvSpPr/>
          <p:nvPr/>
        </p:nvSpPr>
        <p:spPr>
          <a:xfrm>
            <a:off x="251520" y="692696"/>
            <a:ext cx="8568952" cy="3539430"/>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Bütün bunların ötesinde bir </a:t>
            </a:r>
            <a:r>
              <a:rPr lang="tr-TR" sz="3200" dirty="0" err="1" smtClean="0"/>
              <a:t>pater</a:t>
            </a:r>
            <a:r>
              <a:rPr lang="tr-TR" sz="3200" dirty="0" smtClean="0"/>
              <a:t> </a:t>
            </a:r>
            <a:r>
              <a:rPr lang="tr-TR" sz="3200" dirty="0" err="1" smtClean="0"/>
              <a:t>familias’ın</a:t>
            </a:r>
            <a:r>
              <a:rPr lang="tr-TR" sz="3200" dirty="0" smtClean="0"/>
              <a:t> </a:t>
            </a:r>
            <a:r>
              <a:rPr lang="tr-TR" sz="3200" b="1" dirty="0" smtClean="0"/>
              <a:t>“ev mahkemesi”</a:t>
            </a:r>
            <a:r>
              <a:rPr lang="tr-TR" sz="3200" dirty="0" smtClean="0"/>
              <a:t> kurma ve isterse çocuklarını ölüme mahkum etme hakkı da bulunmaktadır. </a:t>
            </a:r>
          </a:p>
          <a:p>
            <a:pPr marL="274320" indent="-274320">
              <a:buClr>
                <a:schemeClr val="accent3"/>
              </a:buClr>
              <a:buSzPct val="95000"/>
              <a:buFont typeface="Wingdings 2"/>
              <a:buChar char=""/>
            </a:pPr>
            <a:r>
              <a:rPr lang="tr-TR" sz="3200" dirty="0" err="1" smtClean="0"/>
              <a:t>Pater</a:t>
            </a:r>
            <a:r>
              <a:rPr lang="tr-TR" sz="3200" dirty="0" smtClean="0"/>
              <a:t> </a:t>
            </a:r>
            <a:r>
              <a:rPr lang="tr-TR" sz="3200" dirty="0" err="1" smtClean="0"/>
              <a:t>familias’ın</a:t>
            </a:r>
            <a:r>
              <a:rPr lang="tr-TR" sz="3200" dirty="0" smtClean="0"/>
              <a:t> burada savcı-hakim-cellat kimliğine bürünerek de karşımıza çıktığını görmekteyiz. </a:t>
            </a:r>
          </a:p>
          <a:p>
            <a:pPr marL="274320" indent="-274320">
              <a:buClr>
                <a:schemeClr val="accent3"/>
              </a:buClr>
              <a:buSzPct val="95000"/>
              <a:buFont typeface="Wingdings 2"/>
              <a:buChar char=""/>
            </a:pPr>
            <a:endParaRPr lang="tr-TR" sz="3200"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82</a:t>
            </a:fld>
            <a:endParaRPr lang="tr-TR"/>
          </a:p>
        </p:txBody>
      </p:sp>
      <p:sp>
        <p:nvSpPr>
          <p:cNvPr id="3" name="2 Dikdörtgen"/>
          <p:cNvSpPr/>
          <p:nvPr/>
        </p:nvSpPr>
        <p:spPr>
          <a:xfrm>
            <a:off x="179512" y="476672"/>
            <a:ext cx="8784976" cy="4475071"/>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O, maddi ve manevi her şeyin üstündeki tek efendi, yaptıkları ve söyledikleri her zaman doğru, aldığı kararlar tartışmasız geçerli sayılan, çevresindekilerin kin ve nefret duydukları bir şahıstı.</a:t>
            </a:r>
          </a:p>
          <a:p>
            <a:pPr marL="274320" indent="-274320">
              <a:buClr>
                <a:schemeClr val="accent3"/>
              </a:buClr>
              <a:buSzPct val="95000"/>
              <a:buFont typeface="Wingdings 2"/>
              <a:buChar char=""/>
            </a:pPr>
            <a:r>
              <a:rPr lang="tr-TR" sz="3200" dirty="0" smtClean="0"/>
              <a:t>Mal ve mülk üzerinde tek yetkili olan baba, istediği gibi mirasını paylaştırabilir, istediği çocuğunu mirastan yoksun bırakabilirdi. </a:t>
            </a:r>
          </a:p>
          <a:p>
            <a:pPr marL="274320" indent="-274320">
              <a:lnSpc>
                <a:spcPct val="90000"/>
              </a:lnSpc>
              <a:buClr>
                <a:schemeClr val="accent3"/>
              </a:buClr>
              <a:buSzPct val="95000"/>
            </a:pPr>
            <a:r>
              <a:rPr lang="tr-TR" sz="3200" dirty="0" smtClean="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83</a:t>
            </a:fld>
            <a:endParaRPr lang="tr-TR"/>
          </a:p>
        </p:txBody>
      </p:sp>
      <p:sp>
        <p:nvSpPr>
          <p:cNvPr id="3" name="2 Dikdörtgen"/>
          <p:cNvSpPr/>
          <p:nvPr/>
        </p:nvSpPr>
        <p:spPr>
          <a:xfrm>
            <a:off x="395536" y="332656"/>
            <a:ext cx="8568952" cy="5459956"/>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Bu haktan ötürü ortaya ilginç durumlar çıkabilmekteydi. </a:t>
            </a:r>
          </a:p>
          <a:p>
            <a:pPr marL="274320" indent="-274320">
              <a:buClr>
                <a:schemeClr val="accent3"/>
              </a:buClr>
              <a:buSzPct val="95000"/>
              <a:buFont typeface="Wingdings 2"/>
              <a:buChar char=""/>
            </a:pPr>
            <a:r>
              <a:rPr lang="tr-TR" sz="3200" dirty="0" smtClean="0"/>
              <a:t>Yaşı on sekiz olan ve “öksüz” statüsünde bulunan bir erkek, mirasçı olarak eşini gösterebilmekte ve dolaylı yoldan mal ve mülk sahibi olma fırsatını yakalayabilmekte, ama orta yaşlı bir adam, yaşlı babası hala hayatta olduğu müddetçe hiçbir şekilde miras konusunda hukuki işlem yapamamakta ve mal sahibi olamamaktaydı. </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84</a:t>
            </a:fld>
            <a:endParaRPr lang="tr-TR"/>
          </a:p>
        </p:txBody>
      </p:sp>
      <p:sp>
        <p:nvSpPr>
          <p:cNvPr id="3" name="2 Dikdörtgen"/>
          <p:cNvSpPr/>
          <p:nvPr/>
        </p:nvSpPr>
        <p:spPr>
          <a:xfrm>
            <a:off x="539552" y="548680"/>
            <a:ext cx="8208912" cy="1569660"/>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Hatta başka bir yerden kendisine miras kalacak olursa, onlar da babasının üzerine geçirilirdi.</a:t>
            </a:r>
            <a:endParaRPr lang="tr-TR" sz="3200"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85</a:t>
            </a:fld>
            <a:endParaRPr lang="tr-TR"/>
          </a:p>
        </p:txBody>
      </p:sp>
      <p:sp>
        <p:nvSpPr>
          <p:cNvPr id="3" name="2 Dikdörtgen"/>
          <p:cNvSpPr/>
          <p:nvPr/>
        </p:nvSpPr>
        <p:spPr>
          <a:xfrm>
            <a:off x="323528" y="332655"/>
            <a:ext cx="8568952" cy="501675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Bütün bunlar yaşlı babaya kızmak, onu düşman görmek ve hatta ölmesini arzu etmek için yeterli sebeplerdi. </a:t>
            </a:r>
          </a:p>
          <a:p>
            <a:pPr marL="274320" indent="-274320">
              <a:buClr>
                <a:schemeClr val="accent3"/>
              </a:buClr>
              <a:buSzPct val="95000"/>
              <a:buFont typeface="Wingdings 2"/>
              <a:buChar char=""/>
            </a:pPr>
            <a:r>
              <a:rPr lang="tr-TR" sz="3200" dirty="0" smtClean="0"/>
              <a:t>Bu yüzden antikçağdan kalan eserlerde sözü edilen saygın yaşlıların kim olabilecekleri sorusu akla takılmaktadır. </a:t>
            </a:r>
          </a:p>
          <a:p>
            <a:pPr marL="274320" indent="-274320">
              <a:buClr>
                <a:schemeClr val="accent3"/>
              </a:buClr>
              <a:buSzPct val="95000"/>
              <a:buFont typeface="Wingdings 2"/>
              <a:buChar char=""/>
            </a:pPr>
            <a:r>
              <a:rPr lang="tr-TR" sz="3200" dirty="0" smtClean="0"/>
              <a:t>Bu sistemin ayakta kalmasından fayda uman ve onun sağladığı sonsuz yetkileri elinde tutan yaşlılara göstermelik bir saygının bulunduğu şüphe götürmez.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86</a:t>
            </a:fld>
            <a:endParaRPr lang="tr-TR"/>
          </a:p>
        </p:txBody>
      </p:sp>
      <p:sp>
        <p:nvSpPr>
          <p:cNvPr id="3" name="2 Dikdörtgen"/>
          <p:cNvSpPr/>
          <p:nvPr/>
        </p:nvSpPr>
        <p:spPr>
          <a:xfrm>
            <a:off x="323528" y="764703"/>
            <a:ext cx="8640960" cy="304698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Ancak evlatlarının yaşayıp yaşamayacağına karar vermeye kadar her yetkiyi elinde tutan ve duyguların değil, soyadının ilk sırada yer aldığı bir aile sistemi içinde, yaşlı erkeğin sevilip sayılmasına yol açabilecek her türlü gerekçe ortadan kalkmaktaydı.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87</a:t>
            </a:fld>
            <a:endParaRPr lang="tr-TR"/>
          </a:p>
        </p:txBody>
      </p:sp>
      <p:sp>
        <p:nvSpPr>
          <p:cNvPr id="3" name="2 Dikdörtgen"/>
          <p:cNvSpPr/>
          <p:nvPr/>
        </p:nvSpPr>
        <p:spPr>
          <a:xfrm>
            <a:off x="395536" y="476672"/>
            <a:ext cx="8496944" cy="5952399"/>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Cinsiyeti belirtilmese de Platon’un, Sokrates’in veya Seneca’nın yaşlısı kadın değildi.</a:t>
            </a:r>
          </a:p>
          <a:p>
            <a:pPr marL="274320" indent="-274320">
              <a:buClr>
                <a:schemeClr val="accent3"/>
              </a:buClr>
              <a:buSzPct val="95000"/>
              <a:buFont typeface="Wingdings 2"/>
              <a:buChar char=""/>
            </a:pPr>
            <a:r>
              <a:rPr lang="tr-TR" sz="3200" dirty="0" smtClean="0"/>
              <a:t> Bilgelik, o dönemler erkeklere mahsus bir özellik olarak kabul edilir, kadınların bu konularla bir ilişkisinin olabileceği akla dahi getirilmezdi. </a:t>
            </a:r>
          </a:p>
          <a:p>
            <a:pPr marL="274320" indent="-274320">
              <a:buClr>
                <a:schemeClr val="accent3"/>
              </a:buClr>
              <a:buSzPct val="95000"/>
              <a:buFont typeface="Wingdings 2"/>
              <a:buChar char=""/>
            </a:pPr>
            <a:r>
              <a:rPr lang="tr-TR" sz="3200" b="1" dirty="0" smtClean="0"/>
              <a:t>Dolayısıyla saygın, zeki ve mantık dolu antikçağ yaşlısı, hayallerde hep ak saçlı ve sakallı adamların canlandırılmasına yol açmaktaydı.</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88</a:t>
            </a:fld>
            <a:endParaRPr lang="tr-TR"/>
          </a:p>
        </p:txBody>
      </p:sp>
      <p:sp>
        <p:nvSpPr>
          <p:cNvPr id="3" name="2 Dikdörtgen"/>
          <p:cNvSpPr/>
          <p:nvPr/>
        </p:nvSpPr>
        <p:spPr>
          <a:xfrm>
            <a:off x="323528" y="548681"/>
            <a:ext cx="8568952" cy="4524315"/>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Eski Roma’da kariyer sahibi olmak çok büyük bir öneme sahipti. </a:t>
            </a:r>
          </a:p>
          <a:p>
            <a:pPr marL="274320" indent="-274320">
              <a:buClr>
                <a:schemeClr val="accent3"/>
              </a:buClr>
              <a:buSzPct val="95000"/>
              <a:buFont typeface="Wingdings 2"/>
              <a:buChar char=""/>
            </a:pPr>
            <a:r>
              <a:rPr lang="tr-TR" sz="3200" dirty="0" smtClean="0"/>
              <a:t>Hatta her şeyden de önemliydi denebilir. </a:t>
            </a:r>
          </a:p>
          <a:p>
            <a:pPr marL="274320" indent="-274320">
              <a:buClr>
                <a:schemeClr val="accent3"/>
              </a:buClr>
              <a:buSzPct val="95000"/>
              <a:buFont typeface="Wingdings 2"/>
              <a:buChar char=""/>
            </a:pPr>
            <a:r>
              <a:rPr lang="tr-TR" sz="3200" dirty="0" smtClean="0"/>
              <a:t>Zengin aileler soyadlarının şan ve şerefle anılmasını istedikleri için ellerindeki maddi ve manevi tüm imkanları kullanarak çocuklarının, özellikle erkek çocuklarının iyi bir mevki sahibi olmalarına büyük özen gösterirlerdi.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89</a:t>
            </a:fld>
            <a:endParaRPr lang="tr-TR"/>
          </a:p>
        </p:txBody>
      </p:sp>
      <p:sp>
        <p:nvSpPr>
          <p:cNvPr id="3" name="2 Dikdörtgen"/>
          <p:cNvSpPr/>
          <p:nvPr/>
        </p:nvSpPr>
        <p:spPr>
          <a:xfrm>
            <a:off x="395536" y="620688"/>
            <a:ext cx="8424936" cy="3982629"/>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Fakat baba-oğul arasında çıkacak herhangi bir anlaşmazlık, erkek evladın bütün geleceğini tehlikeye sokabilmekteydi. </a:t>
            </a:r>
          </a:p>
          <a:p>
            <a:pPr marL="274320" indent="-274320">
              <a:buClr>
                <a:schemeClr val="accent3"/>
              </a:buClr>
              <a:buSzPct val="95000"/>
              <a:buFont typeface="Wingdings 2"/>
              <a:buChar char=""/>
            </a:pPr>
            <a:r>
              <a:rPr lang="tr-TR" sz="3200" dirty="0" smtClean="0"/>
              <a:t>Eğer baba istemezse, çocuğunun kariyer yapabilme şansı da sıfırlanmaktaydı.</a:t>
            </a:r>
          </a:p>
          <a:p>
            <a:pPr marL="274320" indent="-274320">
              <a:buClr>
                <a:schemeClr val="accent3"/>
              </a:buClr>
              <a:buSzPct val="95000"/>
              <a:buFont typeface="Wingdings 2"/>
              <a:buChar char=""/>
            </a:pPr>
            <a:r>
              <a:rPr lang="tr-TR" sz="3200" dirty="0" smtClean="0"/>
              <a:t>Oğul, aristokrat bir ailenin mensubu ise kendisini senatör seçtirme imkanına sahipti. </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04664"/>
            <a:ext cx="8280920" cy="4238724"/>
          </a:xfrm>
          <a:prstGeom prst="rect">
            <a:avLst/>
          </a:prstGeom>
        </p:spPr>
        <p:txBody>
          <a:bodyPr wrap="square">
            <a:spAutoFit/>
          </a:bodyPr>
          <a:lstStyle/>
          <a:p>
            <a:pPr marL="274320" indent="-274320">
              <a:spcBef>
                <a:spcPct val="20000"/>
              </a:spcBef>
              <a:buClr>
                <a:schemeClr val="accent3"/>
              </a:buClr>
              <a:buSzPct val="95000"/>
              <a:buFont typeface="Wingdings 2"/>
              <a:buChar char=""/>
            </a:pPr>
            <a:r>
              <a:rPr lang="tr-TR" sz="3200" dirty="0" smtClean="0"/>
              <a:t>İnsan ömrünü uzatan önemli faktörlerden sadece birkaçıdır. </a:t>
            </a:r>
          </a:p>
          <a:p>
            <a:pPr marL="274320" indent="-274320">
              <a:spcBef>
                <a:spcPct val="20000"/>
              </a:spcBef>
              <a:buClr>
                <a:schemeClr val="accent3"/>
              </a:buClr>
              <a:buSzPct val="95000"/>
              <a:buFont typeface="Wingdings 2"/>
              <a:buChar char=""/>
            </a:pPr>
            <a:r>
              <a:rPr lang="tr-TR" sz="3200" dirty="0" smtClean="0"/>
              <a:t>Antikçağda bütün bu unsurlar yoktu ve insanların büyük çoğunluğu çok kısa süren bir yaşamın ardından hayata gözlerini kapıyorlardı.</a:t>
            </a:r>
          </a:p>
          <a:p>
            <a:pPr marL="274320" indent="-274320">
              <a:spcBef>
                <a:spcPct val="20000"/>
              </a:spcBef>
              <a:buClr>
                <a:schemeClr val="accent3"/>
              </a:buClr>
              <a:buSzPct val="95000"/>
              <a:buFont typeface="Wingdings 2"/>
              <a:buChar char=""/>
            </a:pPr>
            <a:r>
              <a:rPr lang="tr-TR" sz="3200" b="1" dirty="0" smtClean="0">
                <a:solidFill>
                  <a:srgbClr val="00B050"/>
                </a:solidFill>
              </a:rPr>
              <a:t> Yaşlanma süreci hem zaman açısından kısa hem de algılanışı bakımından farklıydı. </a:t>
            </a:r>
          </a:p>
          <a:p>
            <a:pPr marL="274320" indent="-274320">
              <a:lnSpc>
                <a:spcPct val="80000"/>
              </a:lnSpc>
              <a:spcBef>
                <a:spcPct val="20000"/>
              </a:spcBef>
              <a:buClr>
                <a:schemeClr val="accent3"/>
              </a:buClr>
              <a:buSzPct val="95000"/>
              <a:buFont typeface="Wingdings 2"/>
              <a:buChar char=""/>
            </a:pPr>
            <a:endParaRPr lang="tr-TR" sz="3200"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90</a:t>
            </a:fld>
            <a:endParaRPr lang="tr-TR"/>
          </a:p>
        </p:txBody>
      </p:sp>
      <p:sp>
        <p:nvSpPr>
          <p:cNvPr id="3" name="2 Dikdörtgen"/>
          <p:cNvSpPr/>
          <p:nvPr/>
        </p:nvSpPr>
        <p:spPr>
          <a:xfrm>
            <a:off x="179512" y="476672"/>
            <a:ext cx="8712968" cy="4475071"/>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Ancak böyle bir kariyeri elde edebilmesi için </a:t>
            </a:r>
            <a:r>
              <a:rPr lang="tr-TR" sz="3200" dirty="0" err="1" smtClean="0"/>
              <a:t>Romalı’nın</a:t>
            </a:r>
            <a:r>
              <a:rPr lang="tr-TR" sz="3200" dirty="0" smtClean="0"/>
              <a:t> yüklü paralara ihtiyacı bulunmaktaydı ve bütün maddi imkanlar da babanın elinde bulunduğu için ancak babanın rızasıyla mümkündü. </a:t>
            </a:r>
          </a:p>
          <a:p>
            <a:pPr marL="274320" indent="-274320">
              <a:buClr>
                <a:schemeClr val="accent3"/>
              </a:buClr>
              <a:buSzPct val="95000"/>
              <a:buFont typeface="Wingdings 2"/>
              <a:buChar char=""/>
            </a:pPr>
            <a:r>
              <a:rPr lang="tr-TR" sz="3200" dirty="0" smtClean="0"/>
              <a:t>Sadece ve sadece babası arzu eder ve böyle bir kariyer için oğluna “emir” verirse, çocuğun karşısındaki engeller kalkabilmekteydi.</a:t>
            </a:r>
          </a:p>
          <a:p>
            <a:pPr marL="274320" indent="-274320">
              <a:lnSpc>
                <a:spcPct val="90000"/>
              </a:lnSpc>
              <a:buClr>
                <a:schemeClr val="accent3"/>
              </a:buClr>
              <a:buSzPct val="95000"/>
              <a:buFont typeface="Wingdings 2"/>
              <a:buChar char=""/>
            </a:pPr>
            <a:endParaRPr lang="tr-TR" sz="32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91</a:t>
            </a:fld>
            <a:endParaRPr lang="tr-TR"/>
          </a:p>
        </p:txBody>
      </p:sp>
      <p:sp>
        <p:nvSpPr>
          <p:cNvPr id="3" name="2 Dikdörtgen"/>
          <p:cNvSpPr/>
          <p:nvPr/>
        </p:nvSpPr>
        <p:spPr>
          <a:xfrm>
            <a:off x="251520" y="548681"/>
            <a:ext cx="8568952" cy="4680519"/>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Bütün ipleri elinde tutan yaşlı </a:t>
            </a:r>
            <a:r>
              <a:rPr lang="tr-TR" sz="3200" dirty="0" err="1" smtClean="0"/>
              <a:t>pater</a:t>
            </a:r>
            <a:r>
              <a:rPr lang="tr-TR" sz="3200" dirty="0" smtClean="0"/>
              <a:t> </a:t>
            </a:r>
            <a:r>
              <a:rPr lang="tr-TR" sz="3200" dirty="0" err="1" smtClean="0"/>
              <a:t>familias’lar</a:t>
            </a:r>
            <a:r>
              <a:rPr lang="tr-TR" sz="3200" dirty="0" smtClean="0"/>
              <a:t> </a:t>
            </a:r>
            <a:r>
              <a:rPr lang="tr-TR" sz="3200" b="1" dirty="0" smtClean="0"/>
              <a:t>evlatlarının hayatına ve geleceğine hükmettikleri için, evlatlarında saygı değil, korku duygusunu yaratmaktaydılar. </a:t>
            </a:r>
          </a:p>
          <a:p>
            <a:pPr marL="274320" indent="-274320">
              <a:buClr>
                <a:schemeClr val="accent3"/>
              </a:buClr>
              <a:buSzPct val="95000"/>
              <a:buFont typeface="Wingdings 2"/>
              <a:buChar char=""/>
            </a:pPr>
            <a:r>
              <a:rPr lang="tr-TR" sz="3200" dirty="0" smtClean="0"/>
              <a:t>Korkudan ötürü duyulan saygı, saygı olamayacağı gibi, </a:t>
            </a:r>
            <a:r>
              <a:rPr lang="tr-TR" sz="3200" dirty="0" err="1" smtClean="0"/>
              <a:t>pater</a:t>
            </a:r>
            <a:r>
              <a:rPr lang="tr-TR" sz="3200" dirty="0" smtClean="0"/>
              <a:t> </a:t>
            </a:r>
            <a:r>
              <a:rPr lang="tr-TR" sz="3200" dirty="0" err="1" smtClean="0"/>
              <a:t>familias</a:t>
            </a:r>
            <a:r>
              <a:rPr lang="tr-TR" sz="3200" dirty="0" smtClean="0"/>
              <a:t> hiçbir zaman meşru bir otorite olarak da görülmedi. </a:t>
            </a:r>
          </a:p>
          <a:p>
            <a:pPr marL="274320" indent="-274320">
              <a:buClr>
                <a:schemeClr val="accent3"/>
              </a:buClr>
              <a:buSzPct val="95000"/>
              <a:buFont typeface="Wingdings 2"/>
              <a:buChar char=""/>
            </a:pPr>
            <a:r>
              <a:rPr lang="tr-TR" sz="3200" b="1" dirty="0" smtClean="0"/>
              <a:t>O otoriter kişiliğe sahip bir diktatördü.</a:t>
            </a:r>
            <a:endParaRPr lang="tr-TR" sz="32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29600" cy="1514432"/>
          </a:xfrm>
        </p:spPr>
        <p:txBody>
          <a:bodyPr>
            <a:normAutofit fontScale="90000"/>
          </a:bodyPr>
          <a:lstStyle/>
          <a:p>
            <a:r>
              <a:rPr lang="tr-TR" dirty="0" smtClean="0"/>
              <a:t/>
            </a:r>
            <a:br>
              <a:rPr lang="tr-TR" dirty="0" smtClean="0"/>
            </a:br>
            <a:r>
              <a:rPr lang="tr-TR" b="1" dirty="0" smtClean="0"/>
              <a:t>Konu 4:</a:t>
            </a:r>
            <a:r>
              <a:rPr lang="tr-TR" dirty="0" smtClean="0"/>
              <a:t> </a:t>
            </a:r>
            <a:r>
              <a:rPr lang="tr-TR" b="1" dirty="0" smtClean="0"/>
              <a:t>İLKEL </a:t>
            </a:r>
            <a:r>
              <a:rPr lang="tr-TR" b="1" dirty="0" smtClean="0"/>
              <a:t>TOPLUMLARDA YAŞLILIK </a:t>
            </a:r>
            <a:r>
              <a:rPr lang="tr-TR" b="1" dirty="0" smtClean="0"/>
              <a:t>VE </a:t>
            </a:r>
            <a:r>
              <a:rPr lang="tr-TR" b="1" dirty="0" smtClean="0"/>
              <a:t>YAŞLANMA</a:t>
            </a:r>
            <a:endParaRPr lang="tr-TR" dirty="0"/>
          </a:p>
        </p:txBody>
      </p:sp>
      <p:sp>
        <p:nvSpPr>
          <p:cNvPr id="3" name="2 İçerik Yer Tutucusu"/>
          <p:cNvSpPr>
            <a:spLocks noGrp="1"/>
          </p:cNvSpPr>
          <p:nvPr>
            <p:ph sz="half" idx="1"/>
          </p:nvPr>
        </p:nvSpPr>
        <p:spPr/>
        <p:txBody>
          <a:bodyPr/>
          <a:lstStyle/>
          <a:p>
            <a:r>
              <a:rPr lang="tr-TR" b="1" dirty="0" smtClean="0"/>
              <a:t>Kaynak:  </a:t>
            </a:r>
            <a:r>
              <a:rPr lang="tr-TR" dirty="0" smtClean="0"/>
              <a:t>İsmail Tufan, </a:t>
            </a:r>
            <a:r>
              <a:rPr lang="tr-TR" b="1" dirty="0" smtClean="0"/>
              <a:t>Yaşlılık: Antik Çağdan Günümüze </a:t>
            </a:r>
            <a:r>
              <a:rPr lang="tr-TR" dirty="0" smtClean="0"/>
              <a:t>İstanbul: Aykırı Yayınları, s. 27-51.</a:t>
            </a:r>
            <a:endParaRPr lang="tr-TR" dirty="0"/>
          </a:p>
        </p:txBody>
      </p:sp>
      <p:pic>
        <p:nvPicPr>
          <p:cNvPr id="6" name="5 İçerik Yer Tutucusu" descr="yasliwy8.jpg"/>
          <p:cNvPicPr>
            <a:picLocks noGrp="1" noChangeAspect="1"/>
          </p:cNvPicPr>
          <p:nvPr>
            <p:ph sz="half" idx="2"/>
          </p:nvPr>
        </p:nvPicPr>
        <p:blipFill>
          <a:blip r:embed="rId2" cstate="print"/>
          <a:stretch>
            <a:fillRect/>
          </a:stretch>
        </p:blipFill>
        <p:spPr>
          <a:xfrm>
            <a:off x="4867863" y="1920875"/>
            <a:ext cx="3599274" cy="4433888"/>
          </a:xfrm>
        </p:spPr>
      </p:pic>
      <p:sp>
        <p:nvSpPr>
          <p:cNvPr id="5" name="4 Slayt Numarası Yer Tutucusu"/>
          <p:cNvSpPr>
            <a:spLocks noGrp="1"/>
          </p:cNvSpPr>
          <p:nvPr>
            <p:ph type="sldNum" sz="quarter" idx="12"/>
          </p:nvPr>
        </p:nvSpPr>
        <p:spPr/>
        <p:txBody>
          <a:bodyPr/>
          <a:lstStyle/>
          <a:p>
            <a:fld id="{B1DEFA8C-F947-479F-BE07-76B6B3F80BF1}" type="slidenum">
              <a:rPr lang="tr-TR" smtClean="0"/>
              <a:pPr/>
              <a:t>92</a:t>
            </a:fld>
            <a:endParaRPr lang="tr-T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a:bodyPr>
          <a:lstStyle/>
          <a:p>
            <a:pPr marL="274320" indent="-274320">
              <a:lnSpc>
                <a:spcPct val="90000"/>
              </a:lnSpc>
              <a:buClr>
                <a:schemeClr val="accent3"/>
              </a:buClr>
              <a:buSzPct val="95000"/>
              <a:buFont typeface="Wingdings 2"/>
              <a:buChar char=""/>
            </a:pPr>
            <a:r>
              <a:rPr lang="tr-TR" sz="3500" dirty="0" err="1" smtClean="0"/>
              <a:t>Gerontolojik</a:t>
            </a:r>
            <a:r>
              <a:rPr lang="tr-TR" sz="3500" dirty="0" smtClean="0"/>
              <a:t> araştırmalar sayesinde modem toplum insanının yaşlanma sürecini ve yaşlılığını az çok tanıyoruz. </a:t>
            </a:r>
          </a:p>
          <a:p>
            <a:pPr marL="274320" indent="-274320">
              <a:lnSpc>
                <a:spcPct val="90000"/>
              </a:lnSpc>
              <a:buClr>
                <a:schemeClr val="accent3"/>
              </a:buClr>
              <a:buSzPct val="95000"/>
              <a:buFont typeface="Wingdings 2"/>
              <a:buChar char=""/>
            </a:pPr>
            <a:endParaRPr lang="tr-TR" sz="3500" dirty="0" smtClean="0"/>
          </a:p>
          <a:p>
            <a:endParaRPr lang="tr-TR" dirty="0"/>
          </a:p>
        </p:txBody>
      </p:sp>
      <p:pic>
        <p:nvPicPr>
          <p:cNvPr id="6" name="5 İçerik Yer Tutucusu" descr="yaslitf6.jpg"/>
          <p:cNvPicPr>
            <a:picLocks noGrp="1" noChangeAspect="1"/>
          </p:cNvPicPr>
          <p:nvPr>
            <p:ph sz="half" idx="2"/>
          </p:nvPr>
        </p:nvPicPr>
        <p:blipFill>
          <a:blip r:embed="rId2" cstate="print"/>
          <a:stretch>
            <a:fillRect/>
          </a:stretch>
        </p:blipFill>
        <p:spPr>
          <a:xfrm>
            <a:off x="5192269" y="1920875"/>
            <a:ext cx="2950462" cy="4433888"/>
          </a:xfrm>
        </p:spPr>
      </p:pic>
      <p:sp>
        <p:nvSpPr>
          <p:cNvPr id="5" name="4 Slayt Numarası Yer Tutucusu"/>
          <p:cNvSpPr>
            <a:spLocks noGrp="1"/>
          </p:cNvSpPr>
          <p:nvPr>
            <p:ph type="sldNum" sz="quarter" idx="12"/>
          </p:nvPr>
        </p:nvSpPr>
        <p:spPr/>
        <p:txBody>
          <a:bodyPr/>
          <a:lstStyle/>
          <a:p>
            <a:fld id="{B1DEFA8C-F947-479F-BE07-76B6B3F80BF1}" type="slidenum">
              <a:rPr lang="tr-TR" smtClean="0"/>
              <a:pPr/>
              <a:t>93</a:t>
            </a:fld>
            <a:endParaRPr lang="tr-T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94</a:t>
            </a:fld>
            <a:endParaRPr lang="tr-TR"/>
          </a:p>
        </p:txBody>
      </p:sp>
      <p:sp>
        <p:nvSpPr>
          <p:cNvPr id="3" name="2 Dikdörtgen"/>
          <p:cNvSpPr/>
          <p:nvPr/>
        </p:nvSpPr>
        <p:spPr>
          <a:xfrm>
            <a:off x="467544" y="908720"/>
            <a:ext cx="8208912" cy="1865126"/>
          </a:xfrm>
          <a:prstGeom prst="rect">
            <a:avLst/>
          </a:prstGeom>
        </p:spPr>
        <p:txBody>
          <a:bodyPr wrap="square">
            <a:spAutoFit/>
          </a:bodyPr>
          <a:lstStyle/>
          <a:p>
            <a:pPr marL="274320" indent="-274320">
              <a:lnSpc>
                <a:spcPct val="90000"/>
              </a:lnSpc>
              <a:buClr>
                <a:schemeClr val="accent3"/>
              </a:buClr>
              <a:buSzPct val="95000"/>
              <a:buFont typeface="Wingdings 2"/>
              <a:buChar char=""/>
            </a:pPr>
            <a:r>
              <a:rPr lang="tr-TR" sz="3200" dirty="0" smtClean="0"/>
              <a:t>Yaşlı insanın sosyal, kültürel, politik ve ekonomik alanlardaki konumunu bu bilgilerin ışığı altında tanımlanmaya çalışıyoruz.</a:t>
            </a:r>
            <a:endParaRPr lang="tr-TR" sz="3200"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lnSpcReduction="10000"/>
          </a:bodyPr>
          <a:lstStyle/>
          <a:p>
            <a:pPr marL="274320" indent="-274320">
              <a:buClr>
                <a:schemeClr val="accent3"/>
              </a:buClr>
              <a:buSzPct val="95000"/>
              <a:buFont typeface="Wingdings 2"/>
              <a:buChar char=""/>
            </a:pPr>
            <a:r>
              <a:rPr lang="tr-TR" sz="3200" dirty="0" smtClean="0"/>
              <a:t>Bütün bu bilgilerimizin yanı sıra, endüstrileşme sürecine girmemiş, ilkel toplumlar üzerine de birçok araştırma sonuçları tozlu raflarda duruyor.</a:t>
            </a:r>
          </a:p>
          <a:p>
            <a:endParaRPr lang="tr-TR" dirty="0"/>
          </a:p>
        </p:txBody>
      </p:sp>
      <p:pic>
        <p:nvPicPr>
          <p:cNvPr id="6" name="Picture 6" descr="hunters"/>
          <p:cNvPicPr>
            <a:picLocks noGrp="1" noChangeAspect="1" noChangeArrowheads="1"/>
          </p:cNvPicPr>
          <p:nvPr>
            <p:ph sz="half" idx="2"/>
          </p:nvPr>
        </p:nvPicPr>
        <p:blipFill>
          <a:blip r:embed="rId2" cstate="print"/>
          <a:stretch>
            <a:fillRect/>
          </a:stretch>
        </p:blipFill>
        <p:spPr>
          <a:xfrm>
            <a:off x="5491402" y="1920875"/>
            <a:ext cx="2352195" cy="4433888"/>
          </a:xfrm>
          <a:noFill/>
        </p:spPr>
      </p:pic>
      <p:sp>
        <p:nvSpPr>
          <p:cNvPr id="5" name="4 Slayt Numarası Yer Tutucusu"/>
          <p:cNvSpPr>
            <a:spLocks noGrp="1"/>
          </p:cNvSpPr>
          <p:nvPr>
            <p:ph type="sldNum" sz="quarter" idx="12"/>
          </p:nvPr>
        </p:nvSpPr>
        <p:spPr/>
        <p:txBody>
          <a:bodyPr/>
          <a:lstStyle/>
          <a:p>
            <a:fld id="{B1DEFA8C-F947-479F-BE07-76B6B3F80BF1}" type="slidenum">
              <a:rPr lang="tr-TR" smtClean="0"/>
              <a:pPr/>
              <a:t>95</a:t>
            </a:fld>
            <a:endParaRPr lang="tr-T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96</a:t>
            </a:fld>
            <a:endParaRPr lang="tr-TR"/>
          </a:p>
        </p:txBody>
      </p:sp>
      <p:sp>
        <p:nvSpPr>
          <p:cNvPr id="3" name="2 Dikdörtgen"/>
          <p:cNvSpPr/>
          <p:nvPr/>
        </p:nvSpPr>
        <p:spPr>
          <a:xfrm>
            <a:off x="323528" y="836712"/>
            <a:ext cx="8568952" cy="1569660"/>
          </a:xfrm>
          <a:prstGeom prst="rect">
            <a:avLst/>
          </a:prstGeom>
        </p:spPr>
        <p:txBody>
          <a:bodyPr wrap="square">
            <a:spAutoFit/>
          </a:bodyPr>
          <a:lstStyle/>
          <a:p>
            <a:pPr marL="274320" indent="-274320">
              <a:buClr>
                <a:schemeClr val="accent3"/>
              </a:buClr>
              <a:buSzPct val="95000"/>
              <a:buFont typeface="Wingdings 2"/>
              <a:buChar char=""/>
            </a:pPr>
            <a:r>
              <a:rPr lang="tr-TR" sz="3200" b="1" dirty="0" smtClean="0"/>
              <a:t> İlkel toplumlarda da yaşlılık döneminin bizim anladığımızın çok dışında bir yaşam dönemi olduğunu görmekteyiz. </a:t>
            </a:r>
            <a:endParaRPr lang="tr-TR" sz="3200" b="1"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74042"/>
          </a:xfrm>
        </p:spPr>
        <p:txBody>
          <a:bodyPr>
            <a:normAutofit fontScale="90000"/>
          </a:bodyPr>
          <a:lstStyle/>
          <a:p>
            <a:endParaRPr lang="tr-TR" dirty="0"/>
          </a:p>
        </p:txBody>
      </p:sp>
      <p:sp>
        <p:nvSpPr>
          <p:cNvPr id="3" name="2 İçerik Yer Tutucusu"/>
          <p:cNvSpPr>
            <a:spLocks noGrp="1"/>
          </p:cNvSpPr>
          <p:nvPr>
            <p:ph sz="half" idx="1"/>
          </p:nvPr>
        </p:nvSpPr>
        <p:spPr>
          <a:xfrm>
            <a:off x="251520" y="692696"/>
            <a:ext cx="4536504" cy="5904656"/>
          </a:xfrm>
        </p:spPr>
        <p:txBody>
          <a:bodyPr>
            <a:normAutofit fontScale="40000" lnSpcReduction="20000"/>
          </a:bodyPr>
          <a:lstStyle/>
          <a:p>
            <a:pPr marL="274320" indent="-274320">
              <a:lnSpc>
                <a:spcPct val="120000"/>
              </a:lnSpc>
              <a:buClr>
                <a:schemeClr val="accent3"/>
              </a:buClr>
              <a:buSzPct val="95000"/>
              <a:buFont typeface="Wingdings 2"/>
              <a:buChar char=""/>
            </a:pPr>
            <a:r>
              <a:rPr lang="tr-TR" sz="7000" dirty="0" smtClean="0">
                <a:latin typeface="+mj-lt"/>
              </a:rPr>
              <a:t>Ancak bütün bu çabaların bizim açımızdan bir de meyve vermesi </a:t>
            </a:r>
            <a:r>
              <a:rPr lang="tr-TR" sz="7000" dirty="0" err="1" smtClean="0">
                <a:latin typeface="+mj-lt"/>
              </a:rPr>
              <a:t>gerekiğini savunan Georg Elwert (1994), modern ve ilkel toplum hakkındaki bilgi ve sonuçların, şimdiye kadar karşılaştırılmadıklarını, modem toplum açısından bunların sağlıklı bir değerlendirilmesinin yapılmadığını vurgulamaktadır. </a:t>
            </a:r>
          </a:p>
          <a:p>
            <a:endParaRPr lang="tr-TR" dirty="0"/>
          </a:p>
        </p:txBody>
      </p:sp>
      <p:pic>
        <p:nvPicPr>
          <p:cNvPr id="6" name="Picture 6" descr="hunters2"/>
          <p:cNvPicPr>
            <a:picLocks noGrp="1" noChangeAspect="1" noChangeArrowheads="1"/>
          </p:cNvPicPr>
          <p:nvPr>
            <p:ph sz="half" idx="2"/>
          </p:nvPr>
        </p:nvPicPr>
        <p:blipFill>
          <a:blip r:embed="rId2" cstate="print"/>
          <a:stretch>
            <a:fillRect/>
          </a:stretch>
        </p:blipFill>
        <p:spPr>
          <a:xfrm>
            <a:off x="5136373" y="1920875"/>
            <a:ext cx="3062254" cy="4433888"/>
          </a:xfrm>
          <a:noFill/>
        </p:spPr>
      </p:pic>
      <p:sp>
        <p:nvSpPr>
          <p:cNvPr id="5" name="4 Slayt Numarası Yer Tutucusu"/>
          <p:cNvSpPr>
            <a:spLocks noGrp="1"/>
          </p:cNvSpPr>
          <p:nvPr>
            <p:ph type="sldNum" sz="quarter" idx="12"/>
          </p:nvPr>
        </p:nvSpPr>
        <p:spPr/>
        <p:txBody>
          <a:bodyPr/>
          <a:lstStyle/>
          <a:p>
            <a:fld id="{B1DEFA8C-F947-479F-BE07-76B6B3F80BF1}" type="slidenum">
              <a:rPr lang="tr-TR" smtClean="0"/>
              <a:pPr/>
              <a:t>97</a:t>
            </a:fld>
            <a:endParaRPr lang="tr-T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a:bodyPr>
          <a:lstStyle/>
          <a:p>
            <a:pPr marL="274320" indent="-274320">
              <a:buClr>
                <a:schemeClr val="accent3"/>
              </a:buClr>
              <a:buSzPct val="95000"/>
              <a:buFont typeface="Wingdings 2"/>
              <a:buChar char=""/>
            </a:pPr>
            <a:r>
              <a:rPr lang="tr-TR" sz="2600" dirty="0" smtClean="0"/>
              <a:t>Demek ki, elimizdeki bilgilerin modem toplum insanı açısından ne anlam taşıdıklarının da böyle bilinmediği </a:t>
            </a:r>
            <a:r>
              <a:rPr lang="tr-TR" sz="2600" dirty="0" err="1" smtClean="0"/>
              <a:t>Elwert</a:t>
            </a:r>
            <a:r>
              <a:rPr lang="tr-TR" sz="2600" dirty="0" smtClean="0"/>
              <a:t> tarafından ima edilmektedir.</a:t>
            </a:r>
          </a:p>
          <a:p>
            <a:pPr marL="274320" indent="-274320">
              <a:lnSpc>
                <a:spcPct val="70000"/>
              </a:lnSpc>
              <a:buClr>
                <a:schemeClr val="accent3"/>
              </a:buClr>
              <a:buSzPct val="95000"/>
              <a:buFont typeface="Wingdings 2"/>
              <a:buChar char=""/>
            </a:pPr>
            <a:endParaRPr lang="tr-TR" sz="2600" dirty="0" smtClean="0"/>
          </a:p>
          <a:p>
            <a:endParaRPr lang="tr-TR" dirty="0"/>
          </a:p>
        </p:txBody>
      </p:sp>
      <p:pic>
        <p:nvPicPr>
          <p:cNvPr id="14" name="13 İçerik Yer Tutucusu" descr="2001575390566201980rszw8.jpg"/>
          <p:cNvPicPr>
            <a:picLocks noGrp="1" noChangeAspect="1"/>
          </p:cNvPicPr>
          <p:nvPr>
            <p:ph sz="half" idx="2"/>
          </p:nvPr>
        </p:nvPicPr>
        <p:blipFill>
          <a:blip r:embed="rId2" cstate="print"/>
          <a:stretch>
            <a:fillRect/>
          </a:stretch>
        </p:blipFill>
        <p:spPr>
          <a:xfrm>
            <a:off x="4648200" y="1340768"/>
            <a:ext cx="4038600" cy="4752527"/>
          </a:xfrm>
        </p:spPr>
      </p:pic>
      <p:sp>
        <p:nvSpPr>
          <p:cNvPr id="5" name="4 Slayt Numarası Yer Tutucusu"/>
          <p:cNvSpPr>
            <a:spLocks noGrp="1"/>
          </p:cNvSpPr>
          <p:nvPr>
            <p:ph type="sldNum" sz="quarter" idx="12"/>
          </p:nvPr>
        </p:nvSpPr>
        <p:spPr/>
        <p:txBody>
          <a:bodyPr/>
          <a:lstStyle/>
          <a:p>
            <a:fld id="{B1DEFA8C-F947-479F-BE07-76B6B3F80BF1}" type="slidenum">
              <a:rPr lang="tr-TR" smtClean="0"/>
              <a:pPr/>
              <a:t>98</a:t>
            </a:fld>
            <a:endParaRPr lang="tr-T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B1DEFA8C-F947-479F-BE07-76B6B3F80BF1}" type="slidenum">
              <a:rPr lang="tr-TR" smtClean="0"/>
              <a:pPr/>
              <a:t>99</a:t>
            </a:fld>
            <a:endParaRPr lang="tr-TR"/>
          </a:p>
        </p:txBody>
      </p:sp>
      <p:sp>
        <p:nvSpPr>
          <p:cNvPr id="3" name="2 Dikdörtgen"/>
          <p:cNvSpPr/>
          <p:nvPr/>
        </p:nvSpPr>
        <p:spPr>
          <a:xfrm>
            <a:off x="179512" y="764704"/>
            <a:ext cx="8712968" cy="3046988"/>
          </a:xfrm>
          <a:prstGeom prst="rect">
            <a:avLst/>
          </a:prstGeom>
        </p:spPr>
        <p:txBody>
          <a:bodyPr wrap="square">
            <a:spAutoFit/>
          </a:bodyPr>
          <a:lstStyle/>
          <a:p>
            <a:pPr marL="274320" indent="-274320">
              <a:buClr>
                <a:schemeClr val="accent3"/>
              </a:buClr>
              <a:buSzPct val="95000"/>
              <a:buFont typeface="Wingdings 2"/>
              <a:buChar char=""/>
            </a:pPr>
            <a:r>
              <a:rPr lang="tr-TR" sz="3200" dirty="0" smtClean="0"/>
              <a:t>Yaşlılık açısından ilkel toplumların hepsi şimdiye kadar araştırılmış değildir. </a:t>
            </a:r>
          </a:p>
          <a:p>
            <a:pPr marL="274320" indent="-274320">
              <a:buClr>
                <a:schemeClr val="accent3"/>
              </a:buClr>
              <a:buSzPct val="95000"/>
              <a:buFont typeface="Wingdings 2"/>
              <a:buChar char=""/>
            </a:pPr>
            <a:r>
              <a:rPr lang="tr-TR" sz="3200" dirty="0" smtClean="0"/>
              <a:t>Belki daha görmediğimiz ve bilmediğimiz çok farklı yaşlanma ve yaşlılık türleri vardır. </a:t>
            </a:r>
          </a:p>
          <a:p>
            <a:pPr marL="274320" indent="-274320">
              <a:buClr>
                <a:schemeClr val="accent3"/>
              </a:buClr>
              <a:buSzPct val="95000"/>
              <a:buFont typeface="Wingdings 2"/>
              <a:buChar char=""/>
            </a:pPr>
            <a:r>
              <a:rPr lang="tr-TR" sz="3200" b="1" dirty="0" smtClean="0"/>
              <a:t>Şimdiye kadar en fazla araştırılanlar kutuplarda yaşayan ilkel toplumlardır.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790</TotalTime>
  <Words>9414</Words>
  <Application>Microsoft Office PowerPoint</Application>
  <PresentationFormat>Ekran Gösterisi (4:3)</PresentationFormat>
  <Paragraphs>768</Paragraphs>
  <Slides>223</Slides>
  <Notes>0</Notes>
  <HiddenSlides>0</HiddenSlides>
  <MMClips>0</MMClips>
  <ScaleCrop>false</ScaleCrop>
  <HeadingPairs>
    <vt:vector size="4" baseType="variant">
      <vt:variant>
        <vt:lpstr>Tema</vt:lpstr>
      </vt:variant>
      <vt:variant>
        <vt:i4>1</vt:i4>
      </vt:variant>
      <vt:variant>
        <vt:lpstr>Slayt Başlıkları</vt:lpstr>
      </vt:variant>
      <vt:variant>
        <vt:i4>223</vt:i4>
      </vt:variant>
    </vt:vector>
  </HeadingPairs>
  <TitlesOfParts>
    <vt:vector size="224" baseType="lpstr">
      <vt:lpstr>Akış</vt:lpstr>
      <vt:lpstr>KONU-3: Antikçağ: Yaşlıların Altın Çağı Mı?</vt:lpstr>
      <vt:lpstr>İşlenecek Konular</vt:lpstr>
      <vt:lpstr>Giriş</vt:lpstr>
      <vt:lpstr>Slayt 4</vt:lpstr>
      <vt:lpstr>Giriş</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19. Yüzyıla Kadar Yaşlılar</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 Aile Kavramının Değişimi ve Yaşlı İnsan</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 Konu 4: İLKEL TOPLUMLARDA YAŞLILIK VE YAŞLANMA</vt:lpstr>
      <vt:lpstr>Slayt 93</vt:lpstr>
      <vt:lpstr>Slayt 94</vt:lpstr>
      <vt:lpstr>Slayt 95</vt:lpstr>
      <vt:lpstr>Slayt 96</vt:lpstr>
      <vt:lpstr>Slayt 97</vt:lpstr>
      <vt:lpstr>Slayt 98</vt:lpstr>
      <vt:lpstr>Slayt 99</vt:lpstr>
      <vt:lpstr>Slayt 100</vt:lpstr>
      <vt:lpstr>Slayt 101</vt:lpstr>
      <vt:lpstr>Slayt 102</vt:lpstr>
      <vt:lpstr>Yaşlılığın Örgütlenme Biçimleri</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YAŞLILIK KAVRAMLARI</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lpstr>Slayt 147</vt:lpstr>
      <vt:lpstr>  Yaşlıların Eksiklikleri </vt:lpstr>
      <vt:lpstr>Slayt 149</vt:lpstr>
      <vt:lpstr>Slayt 150</vt:lpstr>
      <vt:lpstr>Slayt 151</vt:lpstr>
      <vt:lpstr>Slayt 152</vt:lpstr>
      <vt:lpstr>Slayt 153</vt:lpstr>
      <vt:lpstr>Slayt 154</vt:lpstr>
      <vt:lpstr>Slayt 155</vt:lpstr>
      <vt:lpstr>Slayt 156</vt:lpstr>
      <vt:lpstr>Slayt 157</vt:lpstr>
      <vt:lpstr>Slayt 158</vt:lpstr>
      <vt:lpstr>Slayt 159</vt:lpstr>
      <vt:lpstr>Slayt 160</vt:lpstr>
      <vt:lpstr>Slayt 161</vt:lpstr>
      <vt:lpstr>Slayt 162</vt:lpstr>
      <vt:lpstr>Slayt 163</vt:lpstr>
      <vt:lpstr>Slayt 164</vt:lpstr>
      <vt:lpstr>Slayt 165</vt:lpstr>
      <vt:lpstr>Slayt 166</vt:lpstr>
      <vt:lpstr>Slayt 167</vt:lpstr>
      <vt:lpstr>Slayt 168</vt:lpstr>
      <vt:lpstr> Büyücülük</vt:lpstr>
      <vt:lpstr>Slayt 170</vt:lpstr>
      <vt:lpstr>Slayt 171</vt:lpstr>
      <vt:lpstr>Slayt 172</vt:lpstr>
      <vt:lpstr>Slayt 173</vt:lpstr>
      <vt:lpstr>Slayt 174</vt:lpstr>
      <vt:lpstr>Slayt 175</vt:lpstr>
      <vt:lpstr>Mal ve Mülk Edinme Hakkı</vt:lpstr>
      <vt:lpstr>Slayt 177</vt:lpstr>
      <vt:lpstr>Slayt 178</vt:lpstr>
      <vt:lpstr>Slayt 179</vt:lpstr>
      <vt:lpstr>Slayt 180</vt:lpstr>
      <vt:lpstr>Slayt 181</vt:lpstr>
      <vt:lpstr>Slayt 182</vt:lpstr>
      <vt:lpstr>Slayt 183</vt:lpstr>
      <vt:lpstr>Slayt 184</vt:lpstr>
      <vt:lpstr>Slayt 185</vt:lpstr>
      <vt:lpstr>Slayt 186</vt:lpstr>
      <vt:lpstr>Slayt 187</vt:lpstr>
      <vt:lpstr>Slayt 188</vt:lpstr>
      <vt:lpstr>Slayt 189</vt:lpstr>
      <vt:lpstr>'Statü Geçitleri' ve 'Kimlik’</vt:lpstr>
      <vt:lpstr>Slayt 191</vt:lpstr>
      <vt:lpstr>Slayt 192</vt:lpstr>
      <vt:lpstr>Slayt 193</vt:lpstr>
      <vt:lpstr>Slayt 194</vt:lpstr>
      <vt:lpstr>Slayt 195</vt:lpstr>
      <vt:lpstr>Slayt 196</vt:lpstr>
      <vt:lpstr>Slayt 197</vt:lpstr>
      <vt:lpstr>Slayt 198</vt:lpstr>
      <vt:lpstr>Yaşlıların İhmali ve Yaşlı Katli</vt:lpstr>
      <vt:lpstr>Slayt 200</vt:lpstr>
      <vt:lpstr>Slayt 201</vt:lpstr>
      <vt:lpstr>Slayt 202</vt:lpstr>
      <vt:lpstr>Slayt 203</vt:lpstr>
      <vt:lpstr>Slayt 204</vt:lpstr>
      <vt:lpstr>Slayt 205</vt:lpstr>
      <vt:lpstr>Slayt 206</vt:lpstr>
      <vt:lpstr>Slayt 207</vt:lpstr>
      <vt:lpstr>Slayt 208</vt:lpstr>
      <vt:lpstr>Slayt 209</vt:lpstr>
      <vt:lpstr>Slayt 210</vt:lpstr>
      <vt:lpstr>Slayt 211</vt:lpstr>
      <vt:lpstr>Slayt 212</vt:lpstr>
      <vt:lpstr>Slayt 213</vt:lpstr>
      <vt:lpstr>Slayt 214</vt:lpstr>
      <vt:lpstr>Slayt 215</vt:lpstr>
      <vt:lpstr>Slayt 216</vt:lpstr>
      <vt:lpstr>Slayt 217</vt:lpstr>
      <vt:lpstr>Slayt 218</vt:lpstr>
      <vt:lpstr>Slayt 219</vt:lpstr>
      <vt:lpstr>Slayt 220</vt:lpstr>
      <vt:lpstr>Slayt 221</vt:lpstr>
      <vt:lpstr>Yaşlı Takibi</vt:lpstr>
      <vt:lpstr>Slayt 223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KONU-3:</dc:title>
  <dc:creator>zuhal</dc:creator>
  <cp:lastModifiedBy>zuhal</cp:lastModifiedBy>
  <cp:revision>120</cp:revision>
  <dcterms:created xsi:type="dcterms:W3CDTF">2012-03-12T13:48:40Z</dcterms:created>
  <dcterms:modified xsi:type="dcterms:W3CDTF">2012-03-20T07:52:26Z</dcterms:modified>
</cp:coreProperties>
</file>