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5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FEE6"/>
    <a:srgbClr val="FBFDA1"/>
    <a:srgbClr val="F9FC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6" d="100"/>
          <a:sy n="66" d="100"/>
        </p:scale>
        <p:origin x="90" y="1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76CF6-4A4D-4847-8C19-D8900A587967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141B5-8C84-4BAF-9BD7-DDC7352427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29351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76CF6-4A4D-4847-8C19-D8900A587967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141B5-8C84-4BAF-9BD7-DDC7352427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0703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76CF6-4A4D-4847-8C19-D8900A587967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141B5-8C84-4BAF-9BD7-DDC7352427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18429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76CF6-4A4D-4847-8C19-D8900A587967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141B5-8C84-4BAF-9BD7-DDC7352427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04609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76CF6-4A4D-4847-8C19-D8900A587967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141B5-8C84-4BAF-9BD7-DDC7352427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06024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76CF6-4A4D-4847-8C19-D8900A587967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141B5-8C84-4BAF-9BD7-DDC7352427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18527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76CF6-4A4D-4847-8C19-D8900A587967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141B5-8C84-4BAF-9BD7-DDC7352427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25665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76CF6-4A4D-4847-8C19-D8900A587967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141B5-8C84-4BAF-9BD7-DDC7352427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02838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76CF6-4A4D-4847-8C19-D8900A587967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141B5-8C84-4BAF-9BD7-DDC7352427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65477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76CF6-4A4D-4847-8C19-D8900A587967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141B5-8C84-4BAF-9BD7-DDC7352427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31246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76CF6-4A4D-4847-8C19-D8900A587967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141B5-8C84-4BAF-9BD7-DDC7352427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9316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4D1"/>
            </a:gs>
            <a:gs pos="0">
              <a:schemeClr val="accent4">
                <a:lumMod val="5000"/>
                <a:lumOff val="95000"/>
              </a:schemeClr>
            </a:gs>
            <a:gs pos="0">
              <a:srgbClr val="F9FC7C"/>
            </a:gs>
            <a:gs pos="25000">
              <a:srgbClr val="FBFDA1"/>
            </a:gs>
            <a:gs pos="58000">
              <a:srgbClr val="FDFEE6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276CF6-4A4D-4847-8C19-D8900A587967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4141B5-8C84-4BAF-9BD7-DDC7352427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32929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6" r:id="rId1"/>
    <p:sldLayoutId id="2147483907" r:id="rId2"/>
    <p:sldLayoutId id="2147483908" r:id="rId3"/>
    <p:sldLayoutId id="2147483909" r:id="rId4"/>
    <p:sldLayoutId id="2147483910" r:id="rId5"/>
    <p:sldLayoutId id="2147483911" r:id="rId6"/>
    <p:sldLayoutId id="2147483912" r:id="rId7"/>
    <p:sldLayoutId id="2147483913" r:id="rId8"/>
    <p:sldLayoutId id="2147483914" r:id="rId9"/>
    <p:sldLayoutId id="2147483915" r:id="rId10"/>
    <p:sldLayoutId id="214748391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5047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1886" y="667657"/>
            <a:ext cx="11625943" cy="5486400"/>
          </a:xfrm>
        </p:spPr>
        <p:txBody>
          <a:bodyPr>
            <a:noAutofit/>
          </a:bodyPr>
          <a:lstStyle/>
          <a:p>
            <a:r>
              <a:rPr lang="en-US" sz="4000" dirty="0" err="1" smtClean="0"/>
              <a:t>Ders</a:t>
            </a:r>
            <a:r>
              <a:rPr lang="en-US" sz="4000" dirty="0" smtClean="0"/>
              <a:t> </a:t>
            </a:r>
            <a:r>
              <a:rPr lang="en-US" sz="4000" dirty="0" err="1" smtClean="0"/>
              <a:t>materyallerinde</a:t>
            </a:r>
            <a:r>
              <a:rPr lang="en-US" sz="4000" dirty="0" smtClean="0"/>
              <a:t> </a:t>
            </a:r>
            <a:r>
              <a:rPr lang="en-US" sz="4000" dirty="0" err="1" smtClean="0"/>
              <a:t>bulabileceğiniz</a:t>
            </a:r>
            <a:r>
              <a:rPr lang="en-US" sz="4000" dirty="0" smtClean="0"/>
              <a:t> </a:t>
            </a:r>
            <a:r>
              <a:rPr lang="en-US" sz="4000" dirty="0" err="1" smtClean="0"/>
              <a:t>konu</a:t>
            </a:r>
            <a:r>
              <a:rPr lang="en-US" sz="4000" dirty="0" smtClean="0"/>
              <a:t> </a:t>
            </a:r>
            <a:r>
              <a:rPr lang="en-US" sz="4000" dirty="0" err="1" smtClean="0"/>
              <a:t>başlıkları</a:t>
            </a:r>
            <a:r>
              <a:rPr lang="en-US" sz="4000" dirty="0" smtClean="0"/>
              <a:t> (web </a:t>
            </a:r>
            <a:r>
              <a:rPr lang="en-US" sz="4000" dirty="0" err="1" smtClean="0"/>
              <a:t>sitesinde</a:t>
            </a:r>
            <a:r>
              <a:rPr lang="en-US" sz="4000" dirty="0" smtClean="0"/>
              <a:t> </a:t>
            </a:r>
            <a:r>
              <a:rPr lang="en-US" sz="4000" dirty="0" err="1" smtClean="0"/>
              <a:t>linkler</a:t>
            </a:r>
            <a:r>
              <a:rPr lang="en-US" sz="4000" dirty="0" smtClean="0"/>
              <a:t> </a:t>
            </a:r>
            <a:r>
              <a:rPr lang="en-US" sz="4000" dirty="0" err="1" smtClean="0"/>
              <a:t>ve</a:t>
            </a:r>
            <a:r>
              <a:rPr lang="en-US" sz="4000" dirty="0" smtClean="0"/>
              <a:t> pdf </a:t>
            </a:r>
            <a:r>
              <a:rPr lang="en-US" sz="4000" dirty="0" err="1" smtClean="0"/>
              <a:t>dosyaları</a:t>
            </a:r>
            <a:r>
              <a:rPr lang="en-US" sz="4000" dirty="0" smtClean="0"/>
              <a:t> </a:t>
            </a:r>
            <a:r>
              <a:rPr lang="en-US" sz="4000" dirty="0" err="1" smtClean="0"/>
              <a:t>mevcut</a:t>
            </a:r>
            <a:r>
              <a:rPr lang="en-US" sz="4000" dirty="0" smtClean="0"/>
              <a:t>)</a:t>
            </a:r>
          </a:p>
          <a:p>
            <a:pPr lvl="1"/>
            <a:r>
              <a:rPr lang="en-US" sz="3600" dirty="0" smtClean="0"/>
              <a:t>Protein </a:t>
            </a:r>
            <a:r>
              <a:rPr lang="en-US" sz="3600" dirty="0" err="1" smtClean="0"/>
              <a:t>tayini</a:t>
            </a:r>
            <a:endParaRPr lang="en-US" sz="3600" dirty="0" smtClean="0"/>
          </a:p>
          <a:p>
            <a:pPr lvl="1"/>
            <a:r>
              <a:rPr lang="en-US" sz="3600" dirty="0" err="1" smtClean="0"/>
              <a:t>Nitrojen</a:t>
            </a:r>
            <a:r>
              <a:rPr lang="en-US" sz="3600" dirty="0" smtClean="0"/>
              <a:t> </a:t>
            </a:r>
            <a:r>
              <a:rPr lang="en-US" sz="3600" dirty="0" err="1" smtClean="0"/>
              <a:t>içeren</a:t>
            </a:r>
            <a:r>
              <a:rPr lang="en-US" sz="3600" dirty="0" smtClean="0"/>
              <a:t> </a:t>
            </a:r>
            <a:r>
              <a:rPr lang="en-US" sz="3600" dirty="0" err="1" smtClean="0"/>
              <a:t>bileşikler</a:t>
            </a:r>
            <a:endParaRPr lang="en-US" sz="3600" dirty="0" smtClean="0"/>
          </a:p>
          <a:p>
            <a:pPr lvl="1"/>
            <a:r>
              <a:rPr lang="en-US" sz="3600" dirty="0" err="1" smtClean="0"/>
              <a:t>Şeker</a:t>
            </a:r>
            <a:r>
              <a:rPr lang="en-US" sz="3600" dirty="0" smtClean="0"/>
              <a:t> </a:t>
            </a:r>
            <a:r>
              <a:rPr lang="en-US" sz="3600" dirty="0" err="1" smtClean="0"/>
              <a:t>metabolizması</a:t>
            </a:r>
            <a:endParaRPr lang="en-US" sz="3600" dirty="0" smtClean="0"/>
          </a:p>
          <a:p>
            <a:pPr lvl="1"/>
            <a:r>
              <a:rPr lang="en-US" sz="3600" dirty="0" err="1" smtClean="0"/>
              <a:t>Enzim</a:t>
            </a:r>
            <a:r>
              <a:rPr lang="en-US" sz="3600" dirty="0" smtClean="0"/>
              <a:t> </a:t>
            </a:r>
            <a:r>
              <a:rPr lang="en-US" sz="3600" dirty="0" err="1" smtClean="0"/>
              <a:t>analizlerine</a:t>
            </a:r>
            <a:r>
              <a:rPr lang="en-US" sz="3600" dirty="0" smtClean="0"/>
              <a:t> </a:t>
            </a:r>
            <a:r>
              <a:rPr lang="en-US" sz="3600" dirty="0" err="1" smtClean="0"/>
              <a:t>genel</a:t>
            </a:r>
            <a:r>
              <a:rPr lang="en-US" sz="3600" dirty="0" smtClean="0"/>
              <a:t> </a:t>
            </a:r>
            <a:r>
              <a:rPr lang="en-US" sz="3600" dirty="0" err="1" smtClean="0"/>
              <a:t>bakış</a:t>
            </a:r>
            <a:endParaRPr lang="en-US" sz="3600" dirty="0" smtClean="0"/>
          </a:p>
          <a:p>
            <a:pPr lvl="1"/>
            <a:r>
              <a:rPr lang="en-US" sz="3600" dirty="0" err="1" smtClean="0"/>
              <a:t>Fonksiyon</a:t>
            </a:r>
            <a:r>
              <a:rPr lang="en-US" sz="3600" dirty="0" smtClean="0"/>
              <a:t> </a:t>
            </a:r>
            <a:r>
              <a:rPr lang="en-US" sz="3600" dirty="0" err="1" smtClean="0"/>
              <a:t>Testleri</a:t>
            </a:r>
            <a:endParaRPr lang="en-US" sz="3600" dirty="0" smtClean="0"/>
          </a:p>
          <a:p>
            <a:pPr lvl="1"/>
            <a:r>
              <a:rPr lang="en-US" sz="3600" dirty="0" err="1" smtClean="0"/>
              <a:t>Hormon</a:t>
            </a:r>
            <a:r>
              <a:rPr lang="en-US" sz="3600" dirty="0" smtClean="0"/>
              <a:t> </a:t>
            </a:r>
            <a:r>
              <a:rPr lang="en-US" sz="3600" dirty="0" err="1" smtClean="0"/>
              <a:t>testleri</a:t>
            </a:r>
            <a:endParaRPr lang="en-US" sz="3600" dirty="0" smtClean="0"/>
          </a:p>
          <a:p>
            <a:pPr lvl="1"/>
            <a:r>
              <a:rPr lang="en-US" sz="3600" dirty="0" err="1" smtClean="0"/>
              <a:t>İlaç</a:t>
            </a:r>
            <a:r>
              <a:rPr lang="en-US" sz="3600" dirty="0" smtClean="0"/>
              <a:t> </a:t>
            </a:r>
            <a:r>
              <a:rPr lang="en-US" sz="3600" dirty="0" err="1" smtClean="0"/>
              <a:t>düzey</a:t>
            </a:r>
            <a:r>
              <a:rPr lang="en-US" sz="3600" dirty="0" smtClean="0"/>
              <a:t> </a:t>
            </a:r>
            <a:r>
              <a:rPr lang="en-US" sz="3600" dirty="0" err="1" smtClean="0"/>
              <a:t>analizleri</a:t>
            </a:r>
            <a:r>
              <a:rPr lang="en-US" sz="3600" dirty="0" smtClean="0"/>
              <a:t> </a:t>
            </a:r>
          </a:p>
          <a:p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42686387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449944"/>
            <a:ext cx="10515600" cy="572702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600" dirty="0" smtClean="0"/>
              <a:t>Protein </a:t>
            </a:r>
            <a:r>
              <a:rPr lang="en-US" sz="3600" dirty="0" err="1" smtClean="0"/>
              <a:t>Analiz</a:t>
            </a:r>
            <a:r>
              <a:rPr lang="en-US" sz="3600" dirty="0" smtClean="0"/>
              <a:t> </a:t>
            </a:r>
            <a:r>
              <a:rPr lang="en-US" sz="3600" dirty="0" err="1" smtClean="0"/>
              <a:t>Deneyleri</a:t>
            </a:r>
            <a:r>
              <a:rPr lang="en-US" sz="3600" dirty="0" smtClean="0"/>
              <a:t>:</a:t>
            </a:r>
          </a:p>
          <a:p>
            <a:pPr lvl="1"/>
            <a:r>
              <a:rPr lang="en-US" sz="3200" u="sng" dirty="0" err="1" smtClean="0"/>
              <a:t>Denatürasyon</a:t>
            </a:r>
            <a:r>
              <a:rPr lang="en-US" sz="3200" u="sng" dirty="0" smtClean="0"/>
              <a:t> </a:t>
            </a:r>
            <a:r>
              <a:rPr lang="en-US" sz="3200" u="sng" dirty="0" err="1" smtClean="0"/>
              <a:t>ve</a:t>
            </a:r>
            <a:r>
              <a:rPr lang="en-US" sz="3200" u="sng" dirty="0" smtClean="0"/>
              <a:t> </a:t>
            </a:r>
            <a:r>
              <a:rPr lang="en-US" sz="3200" u="sng" dirty="0" err="1"/>
              <a:t>çökme</a:t>
            </a:r>
            <a:r>
              <a:rPr lang="en-US" sz="3200" u="sng" dirty="0"/>
              <a:t> </a:t>
            </a:r>
            <a:r>
              <a:rPr lang="en-US" sz="3200" u="sng" dirty="0" err="1"/>
              <a:t>tepkimeleri</a:t>
            </a:r>
            <a:endParaRPr lang="en-US" sz="3200" u="sng" dirty="0"/>
          </a:p>
          <a:p>
            <a:pPr lvl="2"/>
            <a:r>
              <a:rPr lang="en-US" sz="2800" dirty="0" err="1"/>
              <a:t>sülfosalisilik</a:t>
            </a:r>
            <a:r>
              <a:rPr lang="en-US" sz="2800" dirty="0"/>
              <a:t> </a:t>
            </a:r>
            <a:r>
              <a:rPr lang="en-US" sz="2800" dirty="0" err="1"/>
              <a:t>asit</a:t>
            </a:r>
            <a:r>
              <a:rPr lang="en-US" sz="2800" dirty="0"/>
              <a:t> </a:t>
            </a:r>
            <a:r>
              <a:rPr lang="en-US" sz="2800" dirty="0" err="1"/>
              <a:t>ile</a:t>
            </a:r>
            <a:r>
              <a:rPr lang="en-US" sz="2800" dirty="0"/>
              <a:t> </a:t>
            </a:r>
            <a:r>
              <a:rPr lang="en-US" sz="2800" dirty="0" err="1"/>
              <a:t>çöktürme</a:t>
            </a:r>
            <a:r>
              <a:rPr lang="en-US" sz="2800" dirty="0"/>
              <a:t> </a:t>
            </a:r>
            <a:endParaRPr lang="en-US" sz="2800" dirty="0" smtClean="0"/>
          </a:p>
          <a:p>
            <a:pPr lvl="2"/>
            <a:r>
              <a:rPr lang="en-US" sz="2800" dirty="0" err="1"/>
              <a:t>konsantre</a:t>
            </a:r>
            <a:r>
              <a:rPr lang="en-US" sz="2800" dirty="0"/>
              <a:t> </a:t>
            </a:r>
            <a:r>
              <a:rPr lang="en-US" sz="2800" dirty="0" err="1"/>
              <a:t>nitrik</a:t>
            </a:r>
            <a:r>
              <a:rPr lang="en-US" sz="2800" dirty="0"/>
              <a:t> </a:t>
            </a:r>
            <a:r>
              <a:rPr lang="en-US" sz="2800" dirty="0" err="1"/>
              <a:t>asit</a:t>
            </a:r>
            <a:r>
              <a:rPr lang="en-US" sz="2800" dirty="0"/>
              <a:t> </a:t>
            </a:r>
            <a:r>
              <a:rPr lang="en-US" sz="2800" dirty="0" err="1"/>
              <a:t>ile</a:t>
            </a:r>
            <a:r>
              <a:rPr lang="en-US" sz="2800" dirty="0"/>
              <a:t> </a:t>
            </a:r>
            <a:r>
              <a:rPr lang="en-US" sz="2800" dirty="0" err="1"/>
              <a:t>çöktürme</a:t>
            </a:r>
            <a:r>
              <a:rPr lang="en-US" sz="2800" dirty="0"/>
              <a:t> </a:t>
            </a:r>
            <a:endParaRPr lang="en-US" sz="2800" dirty="0" smtClean="0"/>
          </a:p>
          <a:p>
            <a:pPr lvl="2"/>
            <a:r>
              <a:rPr lang="en-US" sz="2800" dirty="0" err="1"/>
              <a:t>triklorasetik</a:t>
            </a:r>
            <a:r>
              <a:rPr lang="en-US" sz="2800" dirty="0"/>
              <a:t> </a:t>
            </a:r>
            <a:r>
              <a:rPr lang="en-US" sz="2800" dirty="0" err="1"/>
              <a:t>asit</a:t>
            </a:r>
            <a:r>
              <a:rPr lang="en-US" sz="2800" dirty="0"/>
              <a:t> (TCA) </a:t>
            </a:r>
            <a:r>
              <a:rPr lang="en-US" sz="2800" dirty="0" err="1"/>
              <a:t>ile</a:t>
            </a:r>
            <a:r>
              <a:rPr lang="en-US" sz="2800" dirty="0"/>
              <a:t> </a:t>
            </a:r>
            <a:r>
              <a:rPr lang="en-US" sz="2800" dirty="0" err="1"/>
              <a:t>çöktürme</a:t>
            </a:r>
            <a:r>
              <a:rPr lang="en-US" sz="2800" dirty="0"/>
              <a:t> </a:t>
            </a:r>
            <a:endParaRPr lang="en-US" sz="2800" dirty="0" smtClean="0"/>
          </a:p>
          <a:p>
            <a:pPr lvl="2"/>
            <a:r>
              <a:rPr lang="en-US" sz="2800" dirty="0" err="1"/>
              <a:t>ısıtma</a:t>
            </a:r>
            <a:r>
              <a:rPr lang="en-US" sz="2800" dirty="0"/>
              <a:t> </a:t>
            </a:r>
            <a:r>
              <a:rPr lang="en-US" sz="2800" dirty="0" err="1"/>
              <a:t>ile</a:t>
            </a:r>
            <a:r>
              <a:rPr lang="en-US" sz="2800" dirty="0"/>
              <a:t> </a:t>
            </a:r>
            <a:r>
              <a:rPr lang="en-US" sz="2800" dirty="0" err="1"/>
              <a:t>çöktürme</a:t>
            </a:r>
            <a:r>
              <a:rPr lang="en-US" sz="2800" dirty="0"/>
              <a:t> </a:t>
            </a:r>
            <a:endParaRPr lang="en-US" sz="2800" dirty="0" smtClean="0"/>
          </a:p>
          <a:p>
            <a:pPr lvl="2"/>
            <a:r>
              <a:rPr lang="en-US" sz="2800" dirty="0" err="1"/>
              <a:t>kaynatma-asetik</a:t>
            </a:r>
            <a:r>
              <a:rPr lang="en-US" sz="2800" dirty="0"/>
              <a:t> </a:t>
            </a:r>
            <a:r>
              <a:rPr lang="en-US" sz="2800" dirty="0" err="1"/>
              <a:t>asitle</a:t>
            </a:r>
            <a:r>
              <a:rPr lang="en-US" sz="2800" dirty="0"/>
              <a:t> </a:t>
            </a:r>
            <a:r>
              <a:rPr lang="en-US" sz="2800" dirty="0" err="1"/>
              <a:t>çöktürme</a:t>
            </a:r>
            <a:r>
              <a:rPr lang="en-US" sz="2800" dirty="0"/>
              <a:t> </a:t>
            </a:r>
            <a:endParaRPr lang="en-US" sz="2800" dirty="0" smtClean="0"/>
          </a:p>
          <a:p>
            <a:pPr lvl="1"/>
            <a:r>
              <a:rPr lang="en-US" sz="3200" u="sng" dirty="0" err="1"/>
              <a:t>Proteinleri</a:t>
            </a:r>
            <a:r>
              <a:rPr lang="en-US" sz="3200" u="sng" dirty="0"/>
              <a:t> </a:t>
            </a:r>
            <a:r>
              <a:rPr lang="en-US" sz="3200" u="sng" dirty="0" err="1"/>
              <a:t>renk</a:t>
            </a:r>
            <a:r>
              <a:rPr lang="en-US" sz="3200" u="sng" dirty="0"/>
              <a:t> </a:t>
            </a:r>
            <a:r>
              <a:rPr lang="en-US" sz="3200" u="sng" dirty="0" err="1" smtClean="0"/>
              <a:t>tepkimeleri</a:t>
            </a:r>
            <a:r>
              <a:rPr lang="en-US" sz="3200" u="sng" dirty="0" smtClean="0"/>
              <a:t> </a:t>
            </a:r>
            <a:r>
              <a:rPr lang="en-US" sz="3200" u="sng" dirty="0" err="1"/>
              <a:t>ile</a:t>
            </a:r>
            <a:r>
              <a:rPr lang="en-US" sz="3200" u="sng" dirty="0"/>
              <a:t> </a:t>
            </a:r>
            <a:r>
              <a:rPr lang="en-US" sz="3200" u="sng" dirty="0" err="1"/>
              <a:t>tanımlanma</a:t>
            </a:r>
            <a:r>
              <a:rPr lang="en-US" sz="3200" u="sng" dirty="0"/>
              <a:t> </a:t>
            </a:r>
            <a:r>
              <a:rPr lang="en-US" sz="3200" dirty="0" smtClean="0"/>
              <a:t>	</a:t>
            </a:r>
          </a:p>
          <a:p>
            <a:pPr lvl="2"/>
            <a:r>
              <a:rPr lang="en-US" sz="2800" dirty="0" err="1" smtClean="0"/>
              <a:t>Biüret</a:t>
            </a:r>
            <a:r>
              <a:rPr lang="en-US" sz="2800" dirty="0" smtClean="0"/>
              <a:t>  </a:t>
            </a:r>
            <a:r>
              <a:rPr lang="en-US" sz="2800" dirty="0" err="1"/>
              <a:t>tepkimesi</a:t>
            </a:r>
            <a:r>
              <a:rPr lang="en-US" sz="2800" dirty="0"/>
              <a:t> </a:t>
            </a:r>
            <a:endParaRPr lang="en-US" sz="2800" dirty="0" smtClean="0"/>
          </a:p>
          <a:p>
            <a:pPr lvl="2"/>
            <a:r>
              <a:rPr lang="en-US" sz="2800" dirty="0" err="1"/>
              <a:t>ksantoprotein</a:t>
            </a:r>
            <a:r>
              <a:rPr lang="en-US" sz="2800" dirty="0"/>
              <a:t> </a:t>
            </a:r>
            <a:r>
              <a:rPr lang="en-US" sz="2800" dirty="0" err="1"/>
              <a:t>tepkimesi</a:t>
            </a:r>
            <a:r>
              <a:rPr lang="en-US" sz="2800" dirty="0"/>
              <a:t> </a:t>
            </a:r>
            <a:endParaRPr lang="en-US" sz="2800" dirty="0" smtClean="0"/>
          </a:p>
          <a:p>
            <a:pPr lvl="2"/>
            <a:r>
              <a:rPr lang="en-US" sz="2800" dirty="0" err="1"/>
              <a:t>kurşun</a:t>
            </a:r>
            <a:r>
              <a:rPr lang="en-US" sz="2800" dirty="0"/>
              <a:t> </a:t>
            </a:r>
            <a:r>
              <a:rPr lang="en-US" sz="2800" dirty="0" err="1"/>
              <a:t>asetat</a:t>
            </a:r>
            <a:r>
              <a:rPr lang="en-US" sz="2800" dirty="0"/>
              <a:t> </a:t>
            </a:r>
            <a:r>
              <a:rPr lang="en-US" sz="2800" dirty="0" err="1"/>
              <a:t>tepkimesi</a:t>
            </a:r>
            <a:r>
              <a:rPr lang="en-US" sz="2800" dirty="0"/>
              <a:t> </a:t>
            </a:r>
            <a:endParaRPr lang="en-US" sz="2800" dirty="0" smtClean="0"/>
          </a:p>
          <a:p>
            <a:pPr lvl="2"/>
            <a:r>
              <a:rPr lang="en-US" sz="2800" dirty="0" err="1"/>
              <a:t>Sakagucchi</a:t>
            </a:r>
            <a:r>
              <a:rPr lang="en-US" sz="2800" dirty="0"/>
              <a:t> </a:t>
            </a:r>
            <a:r>
              <a:rPr lang="en-US" sz="2800" dirty="0" err="1"/>
              <a:t>tepkimesi</a:t>
            </a:r>
            <a:r>
              <a:rPr lang="en-US" sz="2800" dirty="0"/>
              <a:t> </a:t>
            </a:r>
            <a:endParaRPr lang="en-US" sz="2800" dirty="0" smtClean="0"/>
          </a:p>
          <a:p>
            <a:pPr lvl="2"/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1497076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87896"/>
            <a:ext cx="10515600" cy="5289067"/>
          </a:xfrm>
        </p:spPr>
        <p:txBody>
          <a:bodyPr>
            <a:normAutofit/>
          </a:bodyPr>
          <a:lstStyle/>
          <a:p>
            <a:pPr algn="just"/>
            <a:r>
              <a:rPr lang="en-US" sz="3200" b="1" u="sng" dirty="0" err="1"/>
              <a:t>Proteinleri</a:t>
            </a:r>
            <a:r>
              <a:rPr lang="en-US" sz="3200" b="1" u="sng" dirty="0"/>
              <a:t>, </a:t>
            </a:r>
            <a:r>
              <a:rPr lang="en-US" sz="3200" b="1" u="sng" dirty="0" err="1"/>
              <a:t>çözünürlüklerine</a:t>
            </a:r>
            <a:r>
              <a:rPr lang="en-US" sz="3200" b="1" u="sng" dirty="0"/>
              <a:t> </a:t>
            </a:r>
            <a:r>
              <a:rPr lang="en-US" sz="3200" b="1" u="sng" dirty="0" err="1"/>
              <a:t>göre</a:t>
            </a:r>
            <a:r>
              <a:rPr lang="en-US" sz="3200" b="1" u="sng" dirty="0"/>
              <a:t> </a:t>
            </a:r>
            <a:r>
              <a:rPr lang="en-US" sz="3200" b="1" u="sng" dirty="0" err="1"/>
              <a:t>ayırıp</a:t>
            </a:r>
            <a:r>
              <a:rPr lang="en-US" sz="3200" b="1" u="sng" dirty="0"/>
              <a:t> </a:t>
            </a:r>
            <a:r>
              <a:rPr lang="en-US" sz="3200" b="1" u="sng" dirty="0" err="1"/>
              <a:t>saflaştırma</a:t>
            </a:r>
            <a:r>
              <a:rPr lang="en-US" sz="3200" b="1" u="sng" dirty="0"/>
              <a:t> </a:t>
            </a:r>
            <a:r>
              <a:rPr lang="en-US" sz="3200" b="1" u="sng" dirty="0" err="1"/>
              <a:t>yöntemleri</a:t>
            </a:r>
            <a:endParaRPr lang="en-US" sz="3200" b="1" u="sng" dirty="0"/>
          </a:p>
          <a:p>
            <a:pPr lvl="1" algn="just"/>
            <a:r>
              <a:rPr lang="en-US" sz="2800" dirty="0" err="1" smtClean="0"/>
              <a:t>Sodyum</a:t>
            </a:r>
            <a:r>
              <a:rPr lang="en-US" sz="2800" dirty="0" smtClean="0"/>
              <a:t> </a:t>
            </a:r>
            <a:r>
              <a:rPr lang="en-US" sz="2800" dirty="0" err="1"/>
              <a:t>sülfat</a:t>
            </a:r>
            <a:r>
              <a:rPr lang="en-US" sz="2800" dirty="0"/>
              <a:t> </a:t>
            </a:r>
            <a:r>
              <a:rPr lang="en-US" sz="2800" dirty="0" err="1"/>
              <a:t>veya</a:t>
            </a:r>
            <a:r>
              <a:rPr lang="en-US" sz="2800" dirty="0"/>
              <a:t> </a:t>
            </a:r>
            <a:r>
              <a:rPr lang="en-US" sz="2800" dirty="0" err="1"/>
              <a:t>amonyum</a:t>
            </a:r>
            <a:r>
              <a:rPr lang="en-US" sz="2800" dirty="0"/>
              <a:t> </a:t>
            </a:r>
            <a:r>
              <a:rPr lang="en-US" sz="2800" dirty="0" err="1"/>
              <a:t>sülfat</a:t>
            </a:r>
            <a:r>
              <a:rPr lang="en-US" sz="2800" dirty="0"/>
              <a:t> </a:t>
            </a:r>
            <a:r>
              <a:rPr lang="en-US" sz="2800" dirty="0" err="1"/>
              <a:t>ile</a:t>
            </a:r>
            <a:r>
              <a:rPr lang="en-US" sz="2800" dirty="0"/>
              <a:t> </a:t>
            </a:r>
            <a:r>
              <a:rPr lang="en-US" sz="2800" dirty="0" err="1"/>
              <a:t>çöktürme</a:t>
            </a:r>
            <a:r>
              <a:rPr lang="en-US" sz="2800" dirty="0"/>
              <a:t> </a:t>
            </a:r>
            <a:r>
              <a:rPr lang="en-US" sz="2800" dirty="0" err="1"/>
              <a:t>yöntemleri</a:t>
            </a:r>
            <a:r>
              <a:rPr lang="en-US" sz="2800" dirty="0"/>
              <a:t>, </a:t>
            </a:r>
            <a:r>
              <a:rPr lang="en-US" sz="2800" dirty="0" err="1"/>
              <a:t>proteinlerin</a:t>
            </a:r>
            <a:r>
              <a:rPr lang="en-US" sz="2800" dirty="0"/>
              <a:t> </a:t>
            </a:r>
            <a:r>
              <a:rPr lang="en-US" sz="2800" dirty="0" err="1"/>
              <a:t>ayrılmasında</a:t>
            </a:r>
            <a:r>
              <a:rPr lang="en-US" sz="2800" dirty="0"/>
              <a:t> </a:t>
            </a:r>
            <a:r>
              <a:rPr lang="en-US" sz="2800" dirty="0" err="1"/>
              <a:t>ve</a:t>
            </a:r>
            <a:r>
              <a:rPr lang="en-US" sz="2800" dirty="0"/>
              <a:t> </a:t>
            </a:r>
            <a:r>
              <a:rPr lang="en-US" sz="2800" dirty="0" err="1"/>
              <a:t>saflaştırılmasında</a:t>
            </a:r>
            <a:r>
              <a:rPr lang="en-US" sz="2800" dirty="0"/>
              <a:t> </a:t>
            </a:r>
            <a:r>
              <a:rPr lang="en-US" sz="2800" dirty="0" err="1"/>
              <a:t>kullanılan</a:t>
            </a:r>
            <a:r>
              <a:rPr lang="en-US" sz="2800" dirty="0"/>
              <a:t> </a:t>
            </a:r>
            <a:r>
              <a:rPr lang="en-US" sz="2800" dirty="0" err="1"/>
              <a:t>en</a:t>
            </a:r>
            <a:r>
              <a:rPr lang="en-US" sz="2800" dirty="0"/>
              <a:t> </a:t>
            </a:r>
            <a:r>
              <a:rPr lang="en-US" sz="2800" dirty="0" err="1"/>
              <a:t>eski</a:t>
            </a:r>
            <a:r>
              <a:rPr lang="en-US" sz="2800" dirty="0"/>
              <a:t> </a:t>
            </a:r>
            <a:r>
              <a:rPr lang="en-US" sz="2800" dirty="0" err="1" smtClean="0"/>
              <a:t>yöntemdir</a:t>
            </a:r>
            <a:endParaRPr lang="en-US" sz="2800" dirty="0" smtClean="0"/>
          </a:p>
          <a:p>
            <a:pPr algn="just"/>
            <a:r>
              <a:rPr lang="en-US" sz="3200" b="1" u="sng" dirty="0" err="1" smtClean="0"/>
              <a:t>Proteinleri</a:t>
            </a:r>
            <a:r>
              <a:rPr lang="en-US" sz="3200" b="1" u="sng" dirty="0" smtClean="0"/>
              <a:t> </a:t>
            </a:r>
            <a:r>
              <a:rPr lang="en-US" sz="3200" b="1" u="sng" dirty="0" err="1"/>
              <a:t>elektrik</a:t>
            </a:r>
            <a:r>
              <a:rPr lang="en-US" sz="3200" b="1" u="sng" dirty="0"/>
              <a:t> </a:t>
            </a:r>
            <a:r>
              <a:rPr lang="en-US" sz="3200" b="1" u="sng" dirty="0" err="1"/>
              <a:t>yüklerine</a:t>
            </a:r>
            <a:r>
              <a:rPr lang="en-US" sz="3200" b="1" u="sng" dirty="0"/>
              <a:t> </a:t>
            </a:r>
            <a:r>
              <a:rPr lang="en-US" sz="3200" b="1" u="sng" dirty="0" err="1"/>
              <a:t>göre</a:t>
            </a:r>
            <a:r>
              <a:rPr lang="en-US" sz="3200" b="1" u="sng" dirty="0"/>
              <a:t> </a:t>
            </a:r>
            <a:r>
              <a:rPr lang="en-US" sz="3200" b="1" u="sng" dirty="0" err="1"/>
              <a:t>ayırma</a:t>
            </a:r>
            <a:r>
              <a:rPr lang="en-US" sz="3200" b="1" u="sng" dirty="0"/>
              <a:t> </a:t>
            </a:r>
            <a:r>
              <a:rPr lang="en-US" sz="3200" b="1" u="sng" dirty="0" err="1"/>
              <a:t>ve</a:t>
            </a:r>
            <a:r>
              <a:rPr lang="en-US" sz="3200" b="1" u="sng" dirty="0"/>
              <a:t> </a:t>
            </a:r>
            <a:r>
              <a:rPr lang="en-US" sz="3200" b="1" u="sng" dirty="0" err="1"/>
              <a:t>saflaştırma</a:t>
            </a:r>
            <a:r>
              <a:rPr lang="en-US" sz="3200" b="1" u="sng" dirty="0"/>
              <a:t> </a:t>
            </a:r>
            <a:endParaRPr lang="en-US" sz="3200" b="1" u="sng" dirty="0" smtClean="0"/>
          </a:p>
          <a:p>
            <a:pPr lvl="1" algn="just"/>
            <a:r>
              <a:rPr lang="en-US" sz="2800" b="1" dirty="0" err="1"/>
              <a:t>Elektroforez</a:t>
            </a:r>
            <a:r>
              <a:rPr lang="en-US" sz="2800" b="1" dirty="0"/>
              <a:t>, </a:t>
            </a:r>
            <a:r>
              <a:rPr lang="en-US" sz="2800" dirty="0" err="1"/>
              <a:t>proteinleri</a:t>
            </a:r>
            <a:r>
              <a:rPr lang="en-US" sz="2800" dirty="0"/>
              <a:t>, </a:t>
            </a:r>
            <a:r>
              <a:rPr lang="en-US" sz="2800" dirty="0" err="1"/>
              <a:t>izoelektrik</a:t>
            </a:r>
            <a:r>
              <a:rPr lang="en-US" sz="2800" dirty="0"/>
              <a:t> </a:t>
            </a:r>
            <a:r>
              <a:rPr lang="en-US" sz="2800" dirty="0" err="1"/>
              <a:t>noktalarından</a:t>
            </a:r>
            <a:r>
              <a:rPr lang="en-US" sz="2800" dirty="0"/>
              <a:t> </a:t>
            </a:r>
            <a:r>
              <a:rPr lang="en-US" sz="2800" dirty="0" err="1"/>
              <a:t>farklı</a:t>
            </a:r>
            <a:r>
              <a:rPr lang="en-US" sz="2800" dirty="0"/>
              <a:t> </a:t>
            </a:r>
            <a:r>
              <a:rPr lang="en-US" sz="2800" dirty="0" err="1"/>
              <a:t>bir</a:t>
            </a:r>
            <a:r>
              <a:rPr lang="en-US" sz="2800" dirty="0"/>
              <a:t> pH </a:t>
            </a:r>
            <a:r>
              <a:rPr lang="en-US" sz="2800" dirty="0" err="1"/>
              <a:t>değerine</a:t>
            </a:r>
            <a:r>
              <a:rPr lang="en-US" sz="2800" dirty="0"/>
              <a:t> </a:t>
            </a:r>
            <a:r>
              <a:rPr lang="en-US" sz="2800" dirty="0" err="1"/>
              <a:t>sahip</a:t>
            </a:r>
            <a:r>
              <a:rPr lang="en-US" sz="2800" dirty="0"/>
              <a:t> </a:t>
            </a:r>
            <a:r>
              <a:rPr lang="en-US" sz="2800" dirty="0" err="1" smtClean="0"/>
              <a:t>elektriksel</a:t>
            </a:r>
            <a:r>
              <a:rPr lang="en-US" sz="2800" dirty="0" smtClean="0"/>
              <a:t> </a:t>
            </a:r>
            <a:r>
              <a:rPr lang="en-US" sz="2800" dirty="0" err="1"/>
              <a:t>bir</a:t>
            </a:r>
            <a:r>
              <a:rPr lang="en-US" sz="2800" dirty="0"/>
              <a:t> </a:t>
            </a:r>
            <a:r>
              <a:rPr lang="en-US" sz="2800" dirty="0" err="1"/>
              <a:t>alanda</a:t>
            </a:r>
            <a:r>
              <a:rPr lang="en-US" sz="2800" dirty="0"/>
              <a:t> </a:t>
            </a:r>
            <a:r>
              <a:rPr lang="en-US" sz="2800" dirty="0" err="1"/>
              <a:t>farklı</a:t>
            </a:r>
            <a:r>
              <a:rPr lang="en-US" sz="2800" dirty="0"/>
              <a:t> </a:t>
            </a:r>
            <a:r>
              <a:rPr lang="en-US" sz="2800" dirty="0" err="1"/>
              <a:t>göçme</a:t>
            </a:r>
            <a:r>
              <a:rPr lang="en-US" sz="2800" dirty="0"/>
              <a:t> </a:t>
            </a:r>
            <a:r>
              <a:rPr lang="en-US" sz="2800" dirty="0" err="1"/>
              <a:t>hızlarına</a:t>
            </a:r>
            <a:r>
              <a:rPr lang="en-US" sz="2800" dirty="0"/>
              <a:t> </a:t>
            </a:r>
            <a:r>
              <a:rPr lang="en-US" sz="2800" dirty="0" err="1"/>
              <a:t>dayanarak</a:t>
            </a:r>
            <a:r>
              <a:rPr lang="en-US" sz="2800" dirty="0"/>
              <a:t> </a:t>
            </a:r>
            <a:r>
              <a:rPr lang="en-US" sz="2800" dirty="0" err="1"/>
              <a:t>ayırma</a:t>
            </a:r>
            <a:r>
              <a:rPr lang="en-US" sz="2800" dirty="0"/>
              <a:t> </a:t>
            </a:r>
            <a:r>
              <a:rPr lang="en-US" sz="2800" dirty="0" err="1"/>
              <a:t>yöntemidir</a:t>
            </a:r>
            <a:r>
              <a:rPr lang="en-US" sz="2800" dirty="0"/>
              <a:t> </a:t>
            </a:r>
            <a:endParaRPr lang="en-US" sz="2800" dirty="0" smtClean="0"/>
          </a:p>
          <a:p>
            <a:pPr lvl="1" algn="just"/>
            <a:r>
              <a:rPr lang="en-US" sz="2800" b="1" dirty="0" err="1"/>
              <a:t>İzoelektrik</a:t>
            </a:r>
            <a:r>
              <a:rPr lang="en-US" sz="2800" b="1" dirty="0"/>
              <a:t> </a:t>
            </a:r>
            <a:r>
              <a:rPr lang="en-US" sz="2800" b="1" dirty="0" err="1"/>
              <a:t>fokusyon</a:t>
            </a:r>
            <a:r>
              <a:rPr lang="en-US" sz="2800" b="1" dirty="0"/>
              <a:t> </a:t>
            </a:r>
            <a:r>
              <a:rPr lang="en-US" sz="2800" b="1" dirty="0" err="1" smtClean="0"/>
              <a:t>yöntemi</a:t>
            </a:r>
            <a:r>
              <a:rPr lang="en-US" sz="2800" b="1" dirty="0" smtClean="0"/>
              <a:t>, </a:t>
            </a:r>
            <a:r>
              <a:rPr lang="en-US" sz="2800" dirty="0" err="1"/>
              <a:t>proteinleri</a:t>
            </a:r>
            <a:r>
              <a:rPr lang="en-US" sz="2800" dirty="0"/>
              <a:t> </a:t>
            </a:r>
            <a:r>
              <a:rPr lang="en-US" sz="2800" dirty="0" err="1"/>
              <a:t>izoelektrik</a:t>
            </a:r>
            <a:r>
              <a:rPr lang="en-US" sz="2800" dirty="0"/>
              <a:t> </a:t>
            </a:r>
            <a:r>
              <a:rPr lang="en-US" sz="2800" dirty="0" err="1"/>
              <a:t>noktalarının</a:t>
            </a:r>
            <a:r>
              <a:rPr lang="en-US" sz="2800" dirty="0"/>
              <a:t> </a:t>
            </a:r>
            <a:r>
              <a:rPr lang="en-US" sz="2800" dirty="0" err="1"/>
              <a:t>farklılığına</a:t>
            </a:r>
            <a:r>
              <a:rPr lang="en-US" sz="2800" dirty="0"/>
              <a:t> </a:t>
            </a:r>
            <a:r>
              <a:rPr lang="en-US" sz="2800" dirty="0" err="1"/>
              <a:t>göre</a:t>
            </a:r>
            <a:r>
              <a:rPr lang="en-US" sz="2800" dirty="0"/>
              <a:t> </a:t>
            </a:r>
            <a:r>
              <a:rPr lang="en-US" sz="2800" dirty="0" err="1"/>
              <a:t>ayırma</a:t>
            </a:r>
            <a:r>
              <a:rPr lang="en-US" sz="2800" dirty="0"/>
              <a:t> </a:t>
            </a:r>
            <a:r>
              <a:rPr lang="en-US" sz="2800" dirty="0" err="1"/>
              <a:t>yöntemidir</a:t>
            </a:r>
            <a:r>
              <a:rPr lang="en-US" sz="2800" dirty="0"/>
              <a:t> </a:t>
            </a:r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37718912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5000" y="722539"/>
            <a:ext cx="10515600" cy="4351338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 err="1" smtClean="0"/>
              <a:t>İyon</a:t>
            </a:r>
            <a:r>
              <a:rPr lang="en-US" b="1" dirty="0" smtClean="0"/>
              <a:t> </a:t>
            </a:r>
            <a:r>
              <a:rPr lang="en-US" b="1" dirty="0" err="1" smtClean="0"/>
              <a:t>değiştirici</a:t>
            </a:r>
            <a:r>
              <a:rPr lang="en-US" b="1" dirty="0" smtClean="0"/>
              <a:t> </a:t>
            </a:r>
            <a:r>
              <a:rPr lang="en-US" b="1" dirty="0" err="1" smtClean="0"/>
              <a:t>kolon</a:t>
            </a:r>
            <a:r>
              <a:rPr lang="en-US" b="1" dirty="0" smtClean="0"/>
              <a:t> </a:t>
            </a:r>
            <a:r>
              <a:rPr lang="en-US" b="1" dirty="0" err="1" smtClean="0"/>
              <a:t>kromatografisi</a:t>
            </a:r>
            <a:r>
              <a:rPr lang="en-US" b="1" dirty="0" smtClean="0"/>
              <a:t>, </a:t>
            </a:r>
            <a:r>
              <a:rPr lang="en-US" dirty="0" err="1" smtClean="0"/>
              <a:t>sabit</a:t>
            </a:r>
            <a:r>
              <a:rPr lang="en-US" dirty="0" smtClean="0"/>
              <a:t> </a:t>
            </a:r>
            <a:r>
              <a:rPr lang="en-US" dirty="0" err="1" smtClean="0"/>
              <a:t>faz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pozitif</a:t>
            </a:r>
            <a:r>
              <a:rPr lang="en-US" dirty="0" smtClean="0"/>
              <a:t> </a:t>
            </a:r>
            <a:r>
              <a:rPr lang="en-US" dirty="0" err="1" smtClean="0"/>
              <a:t>veya</a:t>
            </a:r>
            <a:r>
              <a:rPr lang="en-US" dirty="0" smtClean="0"/>
              <a:t> </a:t>
            </a:r>
            <a:r>
              <a:rPr lang="en-US" dirty="0" err="1" smtClean="0"/>
              <a:t>negatif</a:t>
            </a:r>
            <a:r>
              <a:rPr lang="en-US" dirty="0" smtClean="0"/>
              <a:t> </a:t>
            </a:r>
            <a:r>
              <a:rPr lang="en-US" dirty="0" err="1" smtClean="0"/>
              <a:t>yüklü</a:t>
            </a:r>
            <a:r>
              <a:rPr lang="en-US" dirty="0" smtClean="0"/>
              <a:t> </a:t>
            </a:r>
            <a:r>
              <a:rPr lang="en-US" dirty="0" err="1" smtClean="0"/>
              <a:t>gruplar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yüklenmiş</a:t>
            </a:r>
            <a:r>
              <a:rPr lang="en-US" dirty="0" smtClean="0"/>
              <a:t> </a:t>
            </a:r>
            <a:r>
              <a:rPr lang="en-US" dirty="0" err="1" smtClean="0"/>
              <a:t>sellüloz</a:t>
            </a:r>
            <a:r>
              <a:rPr lang="en-US" dirty="0" smtClean="0"/>
              <a:t> </a:t>
            </a:r>
            <a:r>
              <a:rPr lang="en-US" dirty="0" err="1" smtClean="0"/>
              <a:t>dolgu</a:t>
            </a:r>
            <a:r>
              <a:rPr lang="en-US" dirty="0" smtClean="0"/>
              <a:t> </a:t>
            </a:r>
            <a:r>
              <a:rPr lang="en-US" dirty="0" err="1" smtClean="0"/>
              <a:t>maddesi</a:t>
            </a:r>
            <a:r>
              <a:rPr lang="en-US" dirty="0" smtClean="0"/>
              <a:t> </a:t>
            </a:r>
            <a:r>
              <a:rPr lang="en-US" dirty="0" err="1" smtClean="0"/>
              <a:t>içeren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kolona</a:t>
            </a:r>
            <a:r>
              <a:rPr lang="en-US" dirty="0" smtClean="0"/>
              <a:t> (</a:t>
            </a:r>
            <a:r>
              <a:rPr lang="en-US" dirty="0" err="1" smtClean="0"/>
              <a:t>sabit</a:t>
            </a:r>
            <a:r>
              <a:rPr lang="en-US" dirty="0" smtClean="0"/>
              <a:t> </a:t>
            </a:r>
            <a:r>
              <a:rPr lang="en-US" dirty="0" err="1" smtClean="0"/>
              <a:t>faz</a:t>
            </a:r>
            <a:r>
              <a:rPr lang="en-US" dirty="0" smtClean="0"/>
              <a:t>), </a:t>
            </a:r>
            <a:r>
              <a:rPr lang="en-US" dirty="0" err="1" smtClean="0"/>
              <a:t>karşıt</a:t>
            </a:r>
            <a:r>
              <a:rPr lang="en-US" dirty="0" smtClean="0"/>
              <a:t> </a:t>
            </a:r>
            <a:r>
              <a:rPr lang="en-US" dirty="0" err="1" smtClean="0"/>
              <a:t>iyonlar</a:t>
            </a:r>
            <a:r>
              <a:rPr lang="en-US" dirty="0" smtClean="0"/>
              <a:t> </a:t>
            </a:r>
            <a:r>
              <a:rPr lang="en-US" dirty="0" err="1" smtClean="0"/>
              <a:t>içeren</a:t>
            </a:r>
            <a:r>
              <a:rPr lang="en-US" dirty="0" smtClean="0"/>
              <a:t> </a:t>
            </a:r>
            <a:r>
              <a:rPr lang="en-US" dirty="0" err="1" smtClean="0"/>
              <a:t>Sıvı</a:t>
            </a:r>
            <a:r>
              <a:rPr lang="en-US" dirty="0" smtClean="0"/>
              <a:t> (</a:t>
            </a:r>
            <a:r>
              <a:rPr lang="en-US" dirty="0" err="1" smtClean="0"/>
              <a:t>hareketli</a:t>
            </a:r>
            <a:r>
              <a:rPr lang="en-US" dirty="0" smtClean="0"/>
              <a:t> </a:t>
            </a:r>
            <a:r>
              <a:rPr lang="en-US" dirty="0" err="1" smtClean="0"/>
              <a:t>faz</a:t>
            </a:r>
            <a:r>
              <a:rPr lang="en-US" dirty="0" smtClean="0"/>
              <a:t>) </a:t>
            </a:r>
            <a:r>
              <a:rPr lang="en-US" dirty="0" err="1" smtClean="0"/>
              <a:t>içinde</a:t>
            </a:r>
            <a:r>
              <a:rPr lang="en-US" dirty="0" smtClean="0"/>
              <a:t> </a:t>
            </a:r>
            <a:r>
              <a:rPr lang="en-US" dirty="0" err="1" smtClean="0"/>
              <a:t>proteinlerin</a:t>
            </a:r>
            <a:r>
              <a:rPr lang="en-US" dirty="0" smtClean="0"/>
              <a:t> </a:t>
            </a:r>
            <a:r>
              <a:rPr lang="en-US" dirty="0" err="1" smtClean="0"/>
              <a:t>konulduğu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hareketli</a:t>
            </a:r>
            <a:r>
              <a:rPr lang="en-US" dirty="0" smtClean="0"/>
              <a:t> fazing </a:t>
            </a:r>
            <a:r>
              <a:rPr lang="en-US" dirty="0" err="1" smtClean="0"/>
              <a:t>sabit</a:t>
            </a:r>
            <a:r>
              <a:rPr lang="en-US" dirty="0" smtClean="0"/>
              <a:t> </a:t>
            </a:r>
            <a:r>
              <a:rPr lang="en-US" dirty="0" err="1" smtClean="0"/>
              <a:t>fazla</a:t>
            </a:r>
            <a:r>
              <a:rPr lang="en-US" dirty="0" smtClean="0"/>
              <a:t> </a:t>
            </a:r>
            <a:r>
              <a:rPr lang="en-US" dirty="0" err="1" smtClean="0"/>
              <a:t>etkileşimi</a:t>
            </a:r>
            <a:r>
              <a:rPr lang="en-US" dirty="0" smtClean="0"/>
              <a:t> </a:t>
            </a:r>
            <a:r>
              <a:rPr lang="en-US" dirty="0" err="1" smtClean="0"/>
              <a:t>sırasında</a:t>
            </a:r>
            <a:r>
              <a:rPr lang="en-US" dirty="0" smtClean="0"/>
              <a:t> </a:t>
            </a:r>
            <a:r>
              <a:rPr lang="en-US" dirty="0" err="1" smtClean="0"/>
              <a:t>proteinler</a:t>
            </a:r>
            <a:r>
              <a:rPr lang="en-US" dirty="0" smtClean="0"/>
              <a:t> </a:t>
            </a:r>
            <a:r>
              <a:rPr lang="en-US" dirty="0" err="1" smtClean="0"/>
              <a:t>yük</a:t>
            </a:r>
            <a:r>
              <a:rPr lang="en-US" dirty="0" smtClean="0"/>
              <a:t> </a:t>
            </a:r>
            <a:r>
              <a:rPr lang="en-US" dirty="0" err="1" smtClean="0"/>
              <a:t>durumlarına</a:t>
            </a:r>
            <a:r>
              <a:rPr lang="en-US" dirty="0" smtClean="0"/>
              <a:t> </a:t>
            </a:r>
            <a:r>
              <a:rPr lang="en-US" dirty="0" err="1" smtClean="0"/>
              <a:t>göre</a:t>
            </a:r>
            <a:r>
              <a:rPr lang="en-US" dirty="0" smtClean="0"/>
              <a:t> </a:t>
            </a:r>
            <a:r>
              <a:rPr lang="en-US" dirty="0" err="1" smtClean="0"/>
              <a:t>buradaki</a:t>
            </a:r>
            <a:r>
              <a:rPr lang="en-US" dirty="0" smtClean="0"/>
              <a:t> </a:t>
            </a:r>
            <a:r>
              <a:rPr lang="en-US" dirty="0" err="1" smtClean="0"/>
              <a:t>karşıt</a:t>
            </a:r>
            <a:r>
              <a:rPr lang="en-US" dirty="0" smtClean="0"/>
              <a:t> </a:t>
            </a:r>
            <a:r>
              <a:rPr lang="en-US" dirty="0" err="1" smtClean="0"/>
              <a:t>iyonlar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değiştirilir</a:t>
            </a:r>
            <a:r>
              <a:rPr lang="en-US" dirty="0" smtClean="0"/>
              <a:t>, </a:t>
            </a:r>
            <a:r>
              <a:rPr lang="en-US" dirty="0" err="1" smtClean="0"/>
              <a:t>yani</a:t>
            </a:r>
            <a:r>
              <a:rPr lang="en-US" dirty="0" smtClean="0"/>
              <a:t> </a:t>
            </a:r>
            <a:r>
              <a:rPr lang="en-US" dirty="0" err="1" smtClean="0"/>
              <a:t>kolondaki</a:t>
            </a:r>
            <a:r>
              <a:rPr lang="en-US" dirty="0" smtClean="0"/>
              <a:t> </a:t>
            </a:r>
            <a:r>
              <a:rPr lang="en-US" dirty="0" err="1" smtClean="0"/>
              <a:t>sabit</a:t>
            </a:r>
            <a:r>
              <a:rPr lang="en-US" dirty="0" smtClean="0"/>
              <a:t> </a:t>
            </a:r>
            <a:r>
              <a:rPr lang="en-US" dirty="0" err="1" smtClean="0"/>
              <a:t>faza</a:t>
            </a:r>
            <a:r>
              <a:rPr lang="en-US" dirty="0" smtClean="0"/>
              <a:t> </a:t>
            </a:r>
            <a:r>
              <a:rPr lang="en-US" dirty="0" err="1" smtClean="0"/>
              <a:t>tutunurlar</a:t>
            </a:r>
            <a:r>
              <a:rPr lang="en-US" dirty="0" smtClean="0"/>
              <a:t> (</a:t>
            </a:r>
            <a:r>
              <a:rPr lang="en-US" dirty="0" err="1" smtClean="0"/>
              <a:t>kolona</a:t>
            </a:r>
            <a:r>
              <a:rPr lang="en-US" dirty="0" smtClean="0"/>
              <a:t> </a:t>
            </a:r>
            <a:r>
              <a:rPr lang="en-US" dirty="0" err="1" smtClean="0"/>
              <a:t>tutunma</a:t>
            </a:r>
            <a:r>
              <a:rPr lang="en-US" dirty="0" smtClean="0"/>
              <a:t>). </a:t>
            </a:r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sonra</a:t>
            </a:r>
            <a:r>
              <a:rPr lang="en-US" dirty="0" smtClean="0"/>
              <a:t> </a:t>
            </a:r>
            <a:r>
              <a:rPr lang="en-US" dirty="0" err="1" smtClean="0"/>
              <a:t>hareketli</a:t>
            </a:r>
            <a:r>
              <a:rPr lang="en-US" dirty="0" smtClean="0"/>
              <a:t> </a:t>
            </a:r>
            <a:r>
              <a:rPr lang="en-US" dirty="0" err="1" smtClean="0"/>
              <a:t>fazın</a:t>
            </a:r>
            <a:r>
              <a:rPr lang="en-US" dirty="0" smtClean="0"/>
              <a:t> </a:t>
            </a:r>
            <a:r>
              <a:rPr lang="en-US" dirty="0" err="1" smtClean="0"/>
              <a:t>pH’ı</a:t>
            </a:r>
            <a:r>
              <a:rPr lang="en-US" dirty="0" smtClean="0"/>
              <a:t> </a:t>
            </a:r>
            <a:r>
              <a:rPr lang="en-US" dirty="0" err="1" smtClean="0"/>
              <a:t>değiştirilerek</a:t>
            </a:r>
            <a:r>
              <a:rPr lang="en-US" dirty="0" smtClean="0"/>
              <a:t> </a:t>
            </a:r>
            <a:r>
              <a:rPr lang="en-US" dirty="0" err="1" smtClean="0"/>
              <a:t>ayrılmak</a:t>
            </a:r>
            <a:r>
              <a:rPr lang="en-US" dirty="0" smtClean="0"/>
              <a:t> </a:t>
            </a:r>
            <a:r>
              <a:rPr lang="en-US" dirty="0" err="1" smtClean="0"/>
              <a:t>istenen</a:t>
            </a:r>
            <a:r>
              <a:rPr lang="en-US" dirty="0" smtClean="0"/>
              <a:t> </a:t>
            </a:r>
            <a:r>
              <a:rPr lang="en-US" dirty="0" err="1" smtClean="0"/>
              <a:t>proteinin</a:t>
            </a:r>
            <a:r>
              <a:rPr lang="en-US" dirty="0" smtClean="0"/>
              <a:t> </a:t>
            </a:r>
            <a:r>
              <a:rPr lang="en-US" dirty="0" err="1" smtClean="0"/>
              <a:t>izoelektrik</a:t>
            </a:r>
            <a:r>
              <a:rPr lang="en-US" dirty="0" smtClean="0"/>
              <a:t> </a:t>
            </a:r>
            <a:r>
              <a:rPr lang="en-US" dirty="0" err="1" smtClean="0"/>
              <a:t>noktasına</a:t>
            </a:r>
            <a:r>
              <a:rPr lang="en-US" dirty="0" smtClean="0"/>
              <a:t> </a:t>
            </a:r>
            <a:r>
              <a:rPr lang="en-US" dirty="0" err="1" smtClean="0"/>
              <a:t>eşit</a:t>
            </a:r>
            <a:r>
              <a:rPr lang="en-US" dirty="0" smtClean="0"/>
              <a:t> </a:t>
            </a:r>
            <a:r>
              <a:rPr lang="en-US" dirty="0" err="1" smtClean="0"/>
              <a:t>yapılır</a:t>
            </a:r>
            <a:r>
              <a:rPr lang="en-US" dirty="0" smtClean="0"/>
              <a:t>, </a:t>
            </a:r>
            <a:r>
              <a:rPr lang="en-US" dirty="0" err="1" smtClean="0"/>
              <a:t>kolona</a:t>
            </a:r>
            <a:r>
              <a:rPr lang="en-US" dirty="0" smtClean="0"/>
              <a:t> </a:t>
            </a:r>
            <a:r>
              <a:rPr lang="en-US" dirty="0" err="1" smtClean="0"/>
              <a:t>tutunan</a:t>
            </a:r>
            <a:r>
              <a:rPr lang="en-US" dirty="0" smtClean="0"/>
              <a:t> </a:t>
            </a:r>
            <a:r>
              <a:rPr lang="en-US" dirty="0" err="1" smtClean="0"/>
              <a:t>proteinler</a:t>
            </a:r>
            <a:r>
              <a:rPr lang="en-US" dirty="0" smtClean="0"/>
              <a:t> </a:t>
            </a:r>
            <a:r>
              <a:rPr lang="en-US" dirty="0" err="1" smtClean="0"/>
              <a:t>kolondan</a:t>
            </a:r>
            <a:r>
              <a:rPr lang="en-US" dirty="0" smtClean="0"/>
              <a:t> </a:t>
            </a:r>
            <a:r>
              <a:rPr lang="en-US" dirty="0" err="1" smtClean="0"/>
              <a:t>sıvı</a:t>
            </a:r>
            <a:r>
              <a:rPr lang="en-US" dirty="0" smtClean="0"/>
              <a:t> </a:t>
            </a:r>
            <a:r>
              <a:rPr lang="en-US" dirty="0" err="1" smtClean="0"/>
              <a:t>faz</a:t>
            </a:r>
            <a:r>
              <a:rPr lang="en-US" dirty="0" smtClean="0"/>
              <a:t> </a:t>
            </a:r>
            <a:r>
              <a:rPr lang="en-US" dirty="0" err="1" smtClean="0"/>
              <a:t>eşliğinde</a:t>
            </a:r>
            <a:r>
              <a:rPr lang="en-US" dirty="0" smtClean="0"/>
              <a:t> </a:t>
            </a:r>
            <a:r>
              <a:rPr lang="en-US" dirty="0" err="1" smtClean="0"/>
              <a:t>ayrılır</a:t>
            </a:r>
            <a:r>
              <a:rPr lang="en-US" dirty="0" smtClean="0"/>
              <a:t>.</a:t>
            </a:r>
            <a:endParaRPr lang="en-US" b="1" dirty="0" smtClean="0"/>
          </a:p>
          <a:p>
            <a:pPr algn="just">
              <a:lnSpc>
                <a:spcPct val="15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40577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u="sng" dirty="0" err="1" smtClean="0"/>
              <a:t>Proteinleri</a:t>
            </a:r>
            <a:r>
              <a:rPr lang="en-US" b="1" u="sng" dirty="0" smtClean="0"/>
              <a:t> </a:t>
            </a:r>
            <a:r>
              <a:rPr lang="en-US" b="1" u="sng" dirty="0" err="1"/>
              <a:t>molekül</a:t>
            </a:r>
            <a:r>
              <a:rPr lang="en-US" b="1" u="sng" dirty="0"/>
              <a:t> </a:t>
            </a:r>
            <a:r>
              <a:rPr lang="en-US" b="1" u="sng" dirty="0" err="1"/>
              <a:t>büyüklüklerine</a:t>
            </a:r>
            <a:r>
              <a:rPr lang="en-US" b="1" u="sng" dirty="0"/>
              <a:t> </a:t>
            </a:r>
            <a:r>
              <a:rPr lang="en-US" b="1" u="sng" dirty="0" err="1"/>
              <a:t>göre</a:t>
            </a:r>
            <a:r>
              <a:rPr lang="en-US" b="1" u="sng" dirty="0"/>
              <a:t> </a:t>
            </a:r>
            <a:r>
              <a:rPr lang="en-US" b="1" u="sng" dirty="0" err="1"/>
              <a:t>ayırma</a:t>
            </a:r>
            <a:r>
              <a:rPr lang="en-US" b="1" u="sng" dirty="0"/>
              <a:t> </a:t>
            </a:r>
            <a:endParaRPr lang="en-US" b="1" u="sng" dirty="0" smtClean="0"/>
          </a:p>
          <a:p>
            <a:pPr lvl="1"/>
            <a:r>
              <a:rPr lang="en-US" dirty="0" err="1" smtClean="0"/>
              <a:t>Ultrasantrifügasyon</a:t>
            </a:r>
            <a:endParaRPr lang="en-US" dirty="0" smtClean="0"/>
          </a:p>
          <a:p>
            <a:pPr lvl="1"/>
            <a:r>
              <a:rPr lang="en-US" dirty="0" err="1" smtClean="0"/>
              <a:t>Jel</a:t>
            </a:r>
            <a:r>
              <a:rPr lang="en-US" dirty="0" smtClean="0"/>
              <a:t> </a:t>
            </a:r>
            <a:r>
              <a:rPr lang="en-US" dirty="0" err="1" smtClean="0"/>
              <a:t>filtrasyon</a:t>
            </a:r>
            <a:r>
              <a:rPr lang="en-US" dirty="0" smtClean="0"/>
              <a:t> </a:t>
            </a:r>
            <a:r>
              <a:rPr lang="en-US" dirty="0" err="1" smtClean="0"/>
              <a:t>kromatografisi</a:t>
            </a:r>
            <a:r>
              <a:rPr lang="en-US" dirty="0" smtClean="0"/>
              <a:t> (</a:t>
            </a:r>
            <a:r>
              <a:rPr lang="en-US" dirty="0" err="1" smtClean="0"/>
              <a:t>dışlama</a:t>
            </a:r>
            <a:r>
              <a:rPr lang="en-US" dirty="0" smtClean="0"/>
              <a:t> </a:t>
            </a:r>
            <a:r>
              <a:rPr lang="en-US" dirty="0" err="1" smtClean="0"/>
              <a:t>kromatografisi</a:t>
            </a:r>
            <a:r>
              <a:rPr lang="en-US" dirty="0" smtClean="0"/>
              <a:t>),</a:t>
            </a:r>
          </a:p>
          <a:p>
            <a:pPr lvl="1"/>
            <a:r>
              <a:rPr lang="en-US" b="1" dirty="0" err="1"/>
              <a:t>Affinite</a:t>
            </a:r>
            <a:r>
              <a:rPr lang="en-US" b="1" dirty="0"/>
              <a:t> </a:t>
            </a:r>
            <a:r>
              <a:rPr lang="en-US" b="1" dirty="0" err="1"/>
              <a:t>kromatografisi</a:t>
            </a:r>
            <a:r>
              <a:rPr lang="en-US" b="1" dirty="0"/>
              <a:t>,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31647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7285" y="976531"/>
            <a:ext cx="11440885" cy="4959811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tr-TR" altLang="en-US" sz="2400" dirty="0"/>
              <a:t>Bulanıklığın ölçümü</a:t>
            </a:r>
            <a:r>
              <a:rPr lang="en-US" altLang="en-US" sz="2400" dirty="0"/>
              <a:t>ne </a:t>
            </a:r>
            <a:r>
              <a:rPr lang="en-US" altLang="en-US" sz="2400" dirty="0" err="1"/>
              <a:t>dayalı</a:t>
            </a:r>
            <a:r>
              <a:rPr lang="en-US" altLang="en-US" sz="2400" dirty="0"/>
              <a:t> </a:t>
            </a:r>
            <a:r>
              <a:rPr lang="en-US" altLang="en-US" sz="2400" dirty="0" err="1"/>
              <a:t>metotlardır</a:t>
            </a:r>
            <a:endParaRPr lang="en-US" altLang="en-US" sz="2400" dirty="0"/>
          </a:p>
          <a:p>
            <a:pPr>
              <a:lnSpc>
                <a:spcPct val="150000"/>
              </a:lnSpc>
            </a:pPr>
            <a:r>
              <a:rPr lang="tr-TR" altLang="en-US" sz="2400" dirty="0" err="1"/>
              <a:t>Türbidimetride</a:t>
            </a:r>
            <a:r>
              <a:rPr lang="tr-TR" altLang="en-US" sz="2400" dirty="0"/>
              <a:t>, çözeltiye gelen ışık şiddetinde çözeltideki partiküllerin neden olduğu saçılmadan dolayı ortaya çıkan ışık kaybı ölçülür.</a:t>
            </a:r>
            <a:endParaRPr lang="en-US" altLang="en-US" sz="2400" dirty="0"/>
          </a:p>
          <a:p>
            <a:pPr lvl="1">
              <a:lnSpc>
                <a:spcPct val="150000"/>
              </a:lnSpc>
            </a:pPr>
            <a:r>
              <a:rPr lang="tr-TR" altLang="en-US" dirty="0" err="1"/>
              <a:t>Absorpsiyonun</a:t>
            </a:r>
            <a:r>
              <a:rPr lang="en-US" altLang="en-US" dirty="0"/>
              <a:t> </a:t>
            </a:r>
            <a:r>
              <a:rPr lang="tr-TR" altLang="en-US" dirty="0"/>
              <a:t>olmadığı dalga boyu</a:t>
            </a:r>
            <a:r>
              <a:rPr lang="en-US" altLang="en-US" dirty="0" err="1"/>
              <a:t>nda</a:t>
            </a:r>
            <a:r>
              <a:rPr lang="en-US" altLang="en-US" dirty="0"/>
              <a:t> </a:t>
            </a:r>
            <a:r>
              <a:rPr lang="en-US" altLang="en-US" dirty="0" err="1"/>
              <a:t>çalışılır</a:t>
            </a:r>
            <a:endParaRPr lang="en-US" altLang="en-US" dirty="0"/>
          </a:p>
          <a:p>
            <a:pPr lvl="1">
              <a:lnSpc>
                <a:spcPct val="150000"/>
              </a:lnSpc>
            </a:pPr>
            <a:r>
              <a:rPr lang="tr-TR" altLang="en-US" dirty="0" smtClean="0"/>
              <a:t>Numunedeki</a:t>
            </a:r>
            <a:r>
              <a:rPr lang="en-US" altLang="en-US" dirty="0" smtClean="0"/>
              <a:t> </a:t>
            </a:r>
            <a:r>
              <a:rPr lang="tr-TR" altLang="en-US" dirty="0"/>
              <a:t>protein yapısındaki maddelerin ölçümünde </a:t>
            </a:r>
            <a:r>
              <a:rPr lang="tr-TR" altLang="en-US" dirty="0" smtClean="0"/>
              <a:t>kullanılır</a:t>
            </a:r>
            <a:endParaRPr lang="en-US" altLang="en-US" dirty="0" smtClean="0"/>
          </a:p>
          <a:p>
            <a:pPr algn="just">
              <a:lnSpc>
                <a:spcPct val="150000"/>
              </a:lnSpc>
            </a:pPr>
            <a:r>
              <a:rPr lang="tr-TR" altLang="en-US" sz="2400" dirty="0" err="1"/>
              <a:t>Nefelometride</a:t>
            </a:r>
            <a:r>
              <a:rPr lang="tr-TR" altLang="en-US" sz="2400" dirty="0"/>
              <a:t>, çözeltideki partiküllerce geliş eksenine göre </a:t>
            </a:r>
            <a:r>
              <a:rPr lang="tr-TR" altLang="en-US" sz="2400" dirty="0" smtClean="0"/>
              <a:t>90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derece</a:t>
            </a:r>
            <a:r>
              <a:rPr lang="tr-TR" altLang="en-US" sz="2400" dirty="0" smtClean="0"/>
              <a:t> açıyla</a:t>
            </a:r>
            <a:r>
              <a:rPr lang="en-US" altLang="en-US" sz="2400" dirty="0" smtClean="0"/>
              <a:t> (</a:t>
            </a:r>
            <a:r>
              <a:rPr lang="en-US" altLang="en-US" sz="2400" dirty="0" err="1" smtClean="0"/>
              <a:t>dikey</a:t>
            </a:r>
            <a:r>
              <a:rPr lang="en-US" altLang="en-US" sz="2400" dirty="0" smtClean="0"/>
              <a:t>)</a:t>
            </a:r>
            <a:r>
              <a:rPr lang="tr-TR" altLang="en-US" sz="2400" dirty="0" smtClean="0"/>
              <a:t> </a:t>
            </a:r>
            <a:r>
              <a:rPr lang="tr-TR" altLang="en-US" sz="2400" dirty="0"/>
              <a:t>yerleştirilmiş olan fotosele doğru saptırılan ışınlar ölçülür.</a:t>
            </a:r>
            <a:endParaRPr lang="en-US" sz="2400" dirty="0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685800" y="290732"/>
            <a:ext cx="7772400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altLang="en-US" sz="3600" smtClean="0"/>
              <a:t>Türbidimetri ve Nefelometri</a:t>
            </a:r>
            <a:endParaRPr lang="tr-TR" altLang="en-US" sz="3600" dirty="0"/>
          </a:p>
        </p:txBody>
      </p:sp>
    </p:spTree>
    <p:extLst>
      <p:ext uri="{BB962C8B-B14F-4D97-AF65-F5344CB8AC3E}">
        <p14:creationId xmlns:p14="http://schemas.microsoft.com/office/powerpoint/2010/main" val="37293782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2139298" y="184267"/>
            <a:ext cx="7772400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altLang="en-US" sz="3600" dirty="0" err="1" smtClean="0"/>
              <a:t>Türbidimetri</a:t>
            </a:r>
            <a:r>
              <a:rPr lang="tr-TR" altLang="en-US" sz="3600" dirty="0" smtClean="0"/>
              <a:t> ve </a:t>
            </a:r>
            <a:r>
              <a:rPr lang="tr-TR" altLang="en-US" sz="3600" dirty="0" err="1" smtClean="0"/>
              <a:t>Nefelometri</a:t>
            </a:r>
            <a:endParaRPr lang="tr-TR" altLang="en-US" sz="36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9937" y="1179381"/>
            <a:ext cx="10492125" cy="4499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6756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</TotalTime>
  <Words>292</Words>
  <Application>Microsoft Office PowerPoint</Application>
  <PresentationFormat>Widescreen</PresentationFormat>
  <Paragraphs>37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Reviewer-x</dc:creator>
  <cp:lastModifiedBy>Reviewer-x</cp:lastModifiedBy>
  <cp:revision>6</cp:revision>
  <dcterms:created xsi:type="dcterms:W3CDTF">2018-02-20T12:59:27Z</dcterms:created>
  <dcterms:modified xsi:type="dcterms:W3CDTF">2018-02-20T13:45:04Z</dcterms:modified>
</cp:coreProperties>
</file>