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EE6"/>
    <a:srgbClr val="FBFDA1"/>
    <a:srgbClr val="F9FC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935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42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460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602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852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6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283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547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124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4D1"/>
            </a:gs>
            <a:gs pos="0">
              <a:schemeClr val="accent4">
                <a:lumMod val="5000"/>
                <a:lumOff val="95000"/>
              </a:schemeClr>
            </a:gs>
            <a:gs pos="0">
              <a:srgbClr val="F9FC7C"/>
            </a:gs>
            <a:gs pos="25000">
              <a:srgbClr val="FBFDA1"/>
            </a:gs>
            <a:gs pos="58000">
              <a:srgbClr val="FDFEE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92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50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667657"/>
            <a:ext cx="11625943" cy="5486400"/>
          </a:xfrm>
        </p:spPr>
        <p:txBody>
          <a:bodyPr>
            <a:noAutofit/>
          </a:bodyPr>
          <a:lstStyle/>
          <a:p>
            <a:r>
              <a:rPr lang="en-US" sz="4000" dirty="0" err="1" smtClean="0"/>
              <a:t>Ders</a:t>
            </a:r>
            <a:r>
              <a:rPr lang="en-US" sz="4000" dirty="0" smtClean="0"/>
              <a:t> </a:t>
            </a:r>
            <a:r>
              <a:rPr lang="en-US" sz="4000" dirty="0" err="1" smtClean="0"/>
              <a:t>materyallerinde</a:t>
            </a:r>
            <a:r>
              <a:rPr lang="en-US" sz="4000" dirty="0" smtClean="0"/>
              <a:t> </a:t>
            </a:r>
            <a:r>
              <a:rPr lang="en-US" sz="4000" dirty="0" err="1" smtClean="0"/>
              <a:t>bulabileceğiniz</a:t>
            </a:r>
            <a:r>
              <a:rPr lang="en-US" sz="4000" dirty="0" smtClean="0"/>
              <a:t> </a:t>
            </a:r>
            <a:r>
              <a:rPr lang="en-US" sz="4000" dirty="0" err="1" smtClean="0"/>
              <a:t>konu</a:t>
            </a:r>
            <a:r>
              <a:rPr lang="en-US" sz="4000" dirty="0" smtClean="0"/>
              <a:t> </a:t>
            </a:r>
            <a:r>
              <a:rPr lang="en-US" sz="4000" dirty="0" err="1" smtClean="0"/>
              <a:t>başlıkları</a:t>
            </a:r>
            <a:r>
              <a:rPr lang="en-US" sz="4000" dirty="0" smtClean="0"/>
              <a:t> (web </a:t>
            </a:r>
            <a:r>
              <a:rPr lang="en-US" sz="4000" dirty="0" err="1" smtClean="0"/>
              <a:t>sitesinde</a:t>
            </a:r>
            <a:r>
              <a:rPr lang="en-US" sz="4000" dirty="0" smtClean="0"/>
              <a:t> </a:t>
            </a:r>
            <a:r>
              <a:rPr lang="en-US" sz="4000" dirty="0" err="1" smtClean="0"/>
              <a:t>linkler</a:t>
            </a:r>
            <a:r>
              <a:rPr lang="en-US" sz="4000" dirty="0" smtClean="0"/>
              <a:t> </a:t>
            </a:r>
            <a:r>
              <a:rPr lang="en-US" sz="4000" dirty="0" err="1" smtClean="0"/>
              <a:t>ve</a:t>
            </a:r>
            <a:r>
              <a:rPr lang="en-US" sz="4000" dirty="0" smtClean="0"/>
              <a:t> pdf </a:t>
            </a:r>
            <a:r>
              <a:rPr lang="en-US" sz="4000" dirty="0" err="1" smtClean="0"/>
              <a:t>dosyaları</a:t>
            </a:r>
            <a:r>
              <a:rPr lang="en-US" sz="4000" dirty="0" smtClean="0"/>
              <a:t> </a:t>
            </a:r>
            <a:r>
              <a:rPr lang="en-US" sz="4000" dirty="0" err="1" smtClean="0"/>
              <a:t>mevcut</a:t>
            </a:r>
            <a:r>
              <a:rPr lang="en-US" sz="4000" dirty="0" smtClean="0"/>
              <a:t>)</a:t>
            </a:r>
          </a:p>
          <a:p>
            <a:pPr lvl="1"/>
            <a:r>
              <a:rPr lang="en-US" sz="3600" dirty="0" smtClean="0"/>
              <a:t>Protein </a:t>
            </a:r>
            <a:r>
              <a:rPr lang="en-US" sz="3600" dirty="0" err="1" smtClean="0"/>
              <a:t>tayini</a:t>
            </a:r>
            <a:endParaRPr lang="en-US" sz="3600" dirty="0" smtClean="0"/>
          </a:p>
          <a:p>
            <a:pPr lvl="1"/>
            <a:r>
              <a:rPr lang="en-US" sz="3600" dirty="0" err="1" smtClean="0"/>
              <a:t>Nitrojen</a:t>
            </a:r>
            <a:r>
              <a:rPr lang="en-US" sz="3600" dirty="0" smtClean="0"/>
              <a:t> </a:t>
            </a:r>
            <a:r>
              <a:rPr lang="en-US" sz="3600" dirty="0" err="1" smtClean="0"/>
              <a:t>içeren</a:t>
            </a:r>
            <a:r>
              <a:rPr lang="en-US" sz="3600" dirty="0" smtClean="0"/>
              <a:t> </a:t>
            </a:r>
            <a:r>
              <a:rPr lang="en-US" sz="3600" dirty="0" err="1" smtClean="0"/>
              <a:t>bileşikler</a:t>
            </a:r>
            <a:endParaRPr lang="en-US" sz="3600" dirty="0" smtClean="0"/>
          </a:p>
          <a:p>
            <a:pPr lvl="1"/>
            <a:r>
              <a:rPr lang="en-US" sz="3600" dirty="0" err="1" smtClean="0"/>
              <a:t>Şeker</a:t>
            </a:r>
            <a:r>
              <a:rPr lang="en-US" sz="3600" dirty="0" smtClean="0"/>
              <a:t> </a:t>
            </a:r>
            <a:r>
              <a:rPr lang="en-US" sz="3600" dirty="0" err="1" smtClean="0"/>
              <a:t>metabolizması</a:t>
            </a:r>
            <a:endParaRPr lang="en-US" sz="3600" dirty="0" smtClean="0"/>
          </a:p>
          <a:p>
            <a:pPr lvl="1"/>
            <a:r>
              <a:rPr lang="en-US" sz="3600" dirty="0" err="1" smtClean="0"/>
              <a:t>Enzim</a:t>
            </a:r>
            <a:r>
              <a:rPr lang="en-US" sz="3600" dirty="0" smtClean="0"/>
              <a:t> </a:t>
            </a:r>
            <a:r>
              <a:rPr lang="en-US" sz="3600" dirty="0" err="1" smtClean="0"/>
              <a:t>analizlerine</a:t>
            </a:r>
            <a:r>
              <a:rPr lang="en-US" sz="3600" dirty="0" smtClean="0"/>
              <a:t> </a:t>
            </a:r>
            <a:r>
              <a:rPr lang="en-US" sz="3600" dirty="0" err="1" smtClean="0"/>
              <a:t>genel</a:t>
            </a:r>
            <a:r>
              <a:rPr lang="en-US" sz="3600" dirty="0" smtClean="0"/>
              <a:t> </a:t>
            </a:r>
            <a:r>
              <a:rPr lang="en-US" sz="3600" dirty="0" err="1" smtClean="0"/>
              <a:t>bakış</a:t>
            </a:r>
            <a:endParaRPr lang="en-US" sz="3600" dirty="0" smtClean="0"/>
          </a:p>
          <a:p>
            <a:pPr lvl="1"/>
            <a:r>
              <a:rPr lang="en-US" sz="3600" dirty="0" err="1" smtClean="0"/>
              <a:t>Fonksiyon</a:t>
            </a:r>
            <a:r>
              <a:rPr lang="en-US" sz="3600" dirty="0" smtClean="0"/>
              <a:t> </a:t>
            </a:r>
            <a:r>
              <a:rPr lang="en-US" sz="3600" dirty="0" err="1" smtClean="0"/>
              <a:t>Testleri</a:t>
            </a:r>
            <a:endParaRPr lang="en-US" sz="3600" dirty="0" smtClean="0"/>
          </a:p>
          <a:p>
            <a:pPr lvl="1"/>
            <a:r>
              <a:rPr lang="en-US" sz="3600" dirty="0" err="1" smtClean="0"/>
              <a:t>Hormon</a:t>
            </a:r>
            <a:r>
              <a:rPr lang="en-US" sz="3600" dirty="0" smtClean="0"/>
              <a:t> </a:t>
            </a:r>
            <a:r>
              <a:rPr lang="en-US" sz="3600" dirty="0" err="1" smtClean="0"/>
              <a:t>testleri</a:t>
            </a:r>
            <a:endParaRPr lang="en-US" sz="3600" dirty="0" smtClean="0"/>
          </a:p>
          <a:p>
            <a:pPr lvl="1"/>
            <a:r>
              <a:rPr lang="en-US" sz="3600" dirty="0" err="1" smtClean="0"/>
              <a:t>İlaç</a:t>
            </a:r>
            <a:r>
              <a:rPr lang="en-US" sz="3600" dirty="0" smtClean="0"/>
              <a:t> </a:t>
            </a:r>
            <a:r>
              <a:rPr lang="en-US" sz="3600" dirty="0" err="1" smtClean="0"/>
              <a:t>düzey</a:t>
            </a:r>
            <a:r>
              <a:rPr lang="en-US" sz="3600" dirty="0" smtClean="0"/>
              <a:t> </a:t>
            </a:r>
            <a:r>
              <a:rPr lang="en-US" sz="3600" dirty="0" err="1" smtClean="0"/>
              <a:t>analizleri</a:t>
            </a:r>
            <a:r>
              <a:rPr lang="en-US" sz="3600" dirty="0" smtClean="0"/>
              <a:t> 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68638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9944"/>
            <a:ext cx="10515600" cy="57270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Protein </a:t>
            </a:r>
            <a:r>
              <a:rPr lang="en-US" sz="3600" dirty="0" err="1" smtClean="0"/>
              <a:t>Analiz</a:t>
            </a:r>
            <a:r>
              <a:rPr lang="en-US" sz="3600" dirty="0" smtClean="0"/>
              <a:t> </a:t>
            </a:r>
            <a:r>
              <a:rPr lang="en-US" sz="3600" dirty="0" err="1" smtClean="0"/>
              <a:t>Deneyleri</a:t>
            </a:r>
            <a:r>
              <a:rPr lang="en-US" sz="3600" dirty="0" smtClean="0"/>
              <a:t>:</a:t>
            </a:r>
          </a:p>
          <a:p>
            <a:pPr lvl="1"/>
            <a:r>
              <a:rPr lang="en-US" sz="3200" u="sng" dirty="0" err="1" smtClean="0"/>
              <a:t>Denatürasyon</a:t>
            </a:r>
            <a:r>
              <a:rPr lang="en-US" sz="3200" u="sng" dirty="0" smtClean="0"/>
              <a:t> </a:t>
            </a:r>
            <a:r>
              <a:rPr lang="en-US" sz="3200" u="sng" dirty="0" err="1" smtClean="0"/>
              <a:t>ve</a:t>
            </a:r>
            <a:r>
              <a:rPr lang="en-US" sz="3200" u="sng" dirty="0" smtClean="0"/>
              <a:t> </a:t>
            </a:r>
            <a:r>
              <a:rPr lang="en-US" sz="3200" u="sng" dirty="0" err="1"/>
              <a:t>çökme</a:t>
            </a:r>
            <a:r>
              <a:rPr lang="en-US" sz="3200" u="sng" dirty="0"/>
              <a:t> </a:t>
            </a:r>
            <a:r>
              <a:rPr lang="en-US" sz="3200" u="sng" dirty="0" err="1"/>
              <a:t>tepkimeleri</a:t>
            </a:r>
            <a:endParaRPr lang="en-US" sz="3200" u="sng" dirty="0"/>
          </a:p>
          <a:p>
            <a:pPr lvl="2"/>
            <a:r>
              <a:rPr lang="en-US" sz="2800" dirty="0" err="1"/>
              <a:t>sülfosalisilik</a:t>
            </a:r>
            <a:r>
              <a:rPr lang="en-US" sz="2800" dirty="0"/>
              <a:t> </a:t>
            </a:r>
            <a:r>
              <a:rPr lang="en-US" sz="2800" dirty="0" err="1"/>
              <a:t>asit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çöktürme</a:t>
            </a:r>
            <a:r>
              <a:rPr lang="en-US" sz="2800" dirty="0"/>
              <a:t> </a:t>
            </a:r>
            <a:endParaRPr lang="en-US" sz="2800" dirty="0" smtClean="0"/>
          </a:p>
          <a:p>
            <a:pPr lvl="2"/>
            <a:r>
              <a:rPr lang="en-US" sz="2800" dirty="0" err="1"/>
              <a:t>konsantre</a:t>
            </a:r>
            <a:r>
              <a:rPr lang="en-US" sz="2800" dirty="0"/>
              <a:t> </a:t>
            </a:r>
            <a:r>
              <a:rPr lang="en-US" sz="2800" dirty="0" err="1"/>
              <a:t>nitrik</a:t>
            </a:r>
            <a:r>
              <a:rPr lang="en-US" sz="2800" dirty="0"/>
              <a:t> </a:t>
            </a:r>
            <a:r>
              <a:rPr lang="en-US" sz="2800" dirty="0" err="1"/>
              <a:t>asit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çöktürme</a:t>
            </a:r>
            <a:r>
              <a:rPr lang="en-US" sz="2800" dirty="0"/>
              <a:t> </a:t>
            </a:r>
            <a:endParaRPr lang="en-US" sz="2800" dirty="0" smtClean="0"/>
          </a:p>
          <a:p>
            <a:pPr lvl="2"/>
            <a:r>
              <a:rPr lang="en-US" sz="2800" dirty="0" err="1"/>
              <a:t>triklorasetik</a:t>
            </a:r>
            <a:r>
              <a:rPr lang="en-US" sz="2800" dirty="0"/>
              <a:t> </a:t>
            </a:r>
            <a:r>
              <a:rPr lang="en-US" sz="2800" dirty="0" err="1"/>
              <a:t>asit</a:t>
            </a:r>
            <a:r>
              <a:rPr lang="en-US" sz="2800" dirty="0"/>
              <a:t> (TCA)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çöktürme</a:t>
            </a:r>
            <a:r>
              <a:rPr lang="en-US" sz="2800" dirty="0"/>
              <a:t> </a:t>
            </a:r>
            <a:endParaRPr lang="en-US" sz="2800" dirty="0" smtClean="0"/>
          </a:p>
          <a:p>
            <a:pPr lvl="2"/>
            <a:r>
              <a:rPr lang="en-US" sz="2800" dirty="0" err="1"/>
              <a:t>ısıtma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çöktürme</a:t>
            </a:r>
            <a:r>
              <a:rPr lang="en-US" sz="2800" dirty="0"/>
              <a:t> </a:t>
            </a:r>
            <a:endParaRPr lang="en-US" sz="2800" dirty="0" smtClean="0"/>
          </a:p>
          <a:p>
            <a:pPr lvl="2"/>
            <a:r>
              <a:rPr lang="en-US" sz="2800" dirty="0" err="1"/>
              <a:t>kaynatma-asetik</a:t>
            </a:r>
            <a:r>
              <a:rPr lang="en-US" sz="2800" dirty="0"/>
              <a:t> </a:t>
            </a:r>
            <a:r>
              <a:rPr lang="en-US" sz="2800" dirty="0" err="1"/>
              <a:t>asitle</a:t>
            </a:r>
            <a:r>
              <a:rPr lang="en-US" sz="2800" dirty="0"/>
              <a:t> </a:t>
            </a:r>
            <a:r>
              <a:rPr lang="en-US" sz="2800" dirty="0" err="1"/>
              <a:t>çöktürme</a:t>
            </a:r>
            <a:r>
              <a:rPr lang="en-US" sz="2800" dirty="0"/>
              <a:t> </a:t>
            </a:r>
            <a:endParaRPr lang="en-US" sz="2800" dirty="0" smtClean="0"/>
          </a:p>
          <a:p>
            <a:pPr lvl="1"/>
            <a:r>
              <a:rPr lang="en-US" sz="3200" u="sng" dirty="0" err="1"/>
              <a:t>Proteinleri</a:t>
            </a:r>
            <a:r>
              <a:rPr lang="en-US" sz="3200" u="sng" dirty="0"/>
              <a:t> </a:t>
            </a:r>
            <a:r>
              <a:rPr lang="en-US" sz="3200" u="sng" dirty="0" err="1"/>
              <a:t>renk</a:t>
            </a:r>
            <a:r>
              <a:rPr lang="en-US" sz="3200" u="sng" dirty="0"/>
              <a:t> </a:t>
            </a:r>
            <a:r>
              <a:rPr lang="en-US" sz="3200" u="sng" dirty="0" err="1" smtClean="0"/>
              <a:t>tepkimeleri</a:t>
            </a:r>
            <a:r>
              <a:rPr lang="en-US" sz="3200" u="sng" dirty="0" smtClean="0"/>
              <a:t> </a:t>
            </a:r>
            <a:r>
              <a:rPr lang="en-US" sz="3200" u="sng" dirty="0" err="1"/>
              <a:t>ile</a:t>
            </a:r>
            <a:r>
              <a:rPr lang="en-US" sz="3200" u="sng" dirty="0"/>
              <a:t> </a:t>
            </a:r>
            <a:r>
              <a:rPr lang="en-US" sz="3200" u="sng" dirty="0" err="1"/>
              <a:t>tanımlanma</a:t>
            </a:r>
            <a:r>
              <a:rPr lang="en-US" sz="3200" u="sng" dirty="0"/>
              <a:t> </a:t>
            </a:r>
            <a:r>
              <a:rPr lang="en-US" sz="3200" dirty="0" smtClean="0"/>
              <a:t>	</a:t>
            </a:r>
          </a:p>
          <a:p>
            <a:pPr lvl="2"/>
            <a:r>
              <a:rPr lang="en-US" sz="2800" dirty="0" err="1" smtClean="0"/>
              <a:t>Biüret</a:t>
            </a:r>
            <a:r>
              <a:rPr lang="en-US" sz="2800" dirty="0" smtClean="0"/>
              <a:t>  </a:t>
            </a:r>
            <a:r>
              <a:rPr lang="en-US" sz="2800" dirty="0" err="1"/>
              <a:t>tepkimesi</a:t>
            </a:r>
            <a:r>
              <a:rPr lang="en-US" sz="2800" dirty="0"/>
              <a:t> </a:t>
            </a:r>
            <a:endParaRPr lang="en-US" sz="2800" dirty="0" smtClean="0"/>
          </a:p>
          <a:p>
            <a:pPr lvl="2"/>
            <a:r>
              <a:rPr lang="en-US" sz="2800" dirty="0" err="1"/>
              <a:t>ksantoprotein</a:t>
            </a:r>
            <a:r>
              <a:rPr lang="en-US" sz="2800" dirty="0"/>
              <a:t> </a:t>
            </a:r>
            <a:r>
              <a:rPr lang="en-US" sz="2800" dirty="0" err="1"/>
              <a:t>tepkimesi</a:t>
            </a:r>
            <a:r>
              <a:rPr lang="en-US" sz="2800" dirty="0"/>
              <a:t> </a:t>
            </a:r>
            <a:endParaRPr lang="en-US" sz="2800" dirty="0" smtClean="0"/>
          </a:p>
          <a:p>
            <a:pPr lvl="2"/>
            <a:r>
              <a:rPr lang="en-US" sz="2800" dirty="0" err="1"/>
              <a:t>kurşun</a:t>
            </a:r>
            <a:r>
              <a:rPr lang="en-US" sz="2800" dirty="0"/>
              <a:t> </a:t>
            </a:r>
            <a:r>
              <a:rPr lang="en-US" sz="2800" dirty="0" err="1"/>
              <a:t>asetat</a:t>
            </a:r>
            <a:r>
              <a:rPr lang="en-US" sz="2800" dirty="0"/>
              <a:t> </a:t>
            </a:r>
            <a:r>
              <a:rPr lang="en-US" sz="2800" dirty="0" err="1"/>
              <a:t>tepkimesi</a:t>
            </a:r>
            <a:r>
              <a:rPr lang="en-US" sz="2800" dirty="0"/>
              <a:t> </a:t>
            </a:r>
            <a:endParaRPr lang="en-US" sz="2800" dirty="0" smtClean="0"/>
          </a:p>
          <a:p>
            <a:pPr lvl="2"/>
            <a:r>
              <a:rPr lang="en-US" sz="2800" dirty="0" err="1"/>
              <a:t>Sakagucchi</a:t>
            </a:r>
            <a:r>
              <a:rPr lang="en-US" sz="2800" dirty="0"/>
              <a:t> </a:t>
            </a:r>
            <a:r>
              <a:rPr lang="en-US" sz="2800" dirty="0" err="1"/>
              <a:t>tepkimesi</a:t>
            </a:r>
            <a:r>
              <a:rPr lang="en-US" sz="2800" dirty="0"/>
              <a:t> </a:t>
            </a:r>
            <a:endParaRPr lang="en-US" sz="2800" dirty="0" smtClean="0"/>
          </a:p>
          <a:p>
            <a:pPr lvl="2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49707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7896"/>
            <a:ext cx="10515600" cy="5289067"/>
          </a:xfrm>
        </p:spPr>
        <p:txBody>
          <a:bodyPr>
            <a:normAutofit/>
          </a:bodyPr>
          <a:lstStyle/>
          <a:p>
            <a:pPr algn="just"/>
            <a:r>
              <a:rPr lang="en-US" sz="3200" b="1" u="sng" dirty="0" err="1"/>
              <a:t>Proteinleri</a:t>
            </a:r>
            <a:r>
              <a:rPr lang="en-US" sz="3200" b="1" u="sng" dirty="0"/>
              <a:t>, </a:t>
            </a:r>
            <a:r>
              <a:rPr lang="en-US" sz="3200" b="1" u="sng" dirty="0" err="1"/>
              <a:t>çözünürlüklerine</a:t>
            </a:r>
            <a:r>
              <a:rPr lang="en-US" sz="3200" b="1" u="sng" dirty="0"/>
              <a:t> </a:t>
            </a:r>
            <a:r>
              <a:rPr lang="en-US" sz="3200" b="1" u="sng" dirty="0" err="1"/>
              <a:t>göre</a:t>
            </a:r>
            <a:r>
              <a:rPr lang="en-US" sz="3200" b="1" u="sng" dirty="0"/>
              <a:t> </a:t>
            </a:r>
            <a:r>
              <a:rPr lang="en-US" sz="3200" b="1" u="sng" dirty="0" err="1"/>
              <a:t>ayırıp</a:t>
            </a:r>
            <a:r>
              <a:rPr lang="en-US" sz="3200" b="1" u="sng" dirty="0"/>
              <a:t> </a:t>
            </a:r>
            <a:r>
              <a:rPr lang="en-US" sz="3200" b="1" u="sng" dirty="0" err="1"/>
              <a:t>saflaştırma</a:t>
            </a:r>
            <a:r>
              <a:rPr lang="en-US" sz="3200" b="1" u="sng" dirty="0"/>
              <a:t> </a:t>
            </a:r>
            <a:r>
              <a:rPr lang="en-US" sz="3200" b="1" u="sng" dirty="0" err="1"/>
              <a:t>yöntemleri</a:t>
            </a:r>
            <a:endParaRPr lang="en-US" sz="3200" b="1" u="sng" dirty="0"/>
          </a:p>
          <a:p>
            <a:pPr lvl="1" algn="just"/>
            <a:r>
              <a:rPr lang="en-US" sz="2800" dirty="0" err="1" smtClean="0"/>
              <a:t>Sodyum</a:t>
            </a:r>
            <a:r>
              <a:rPr lang="en-US" sz="2800" dirty="0" smtClean="0"/>
              <a:t> </a:t>
            </a:r>
            <a:r>
              <a:rPr lang="en-US" sz="2800" dirty="0" err="1"/>
              <a:t>sülfat</a:t>
            </a:r>
            <a:r>
              <a:rPr lang="en-US" sz="2800" dirty="0"/>
              <a:t> </a:t>
            </a:r>
            <a:r>
              <a:rPr lang="en-US" sz="2800" dirty="0" err="1"/>
              <a:t>veya</a:t>
            </a:r>
            <a:r>
              <a:rPr lang="en-US" sz="2800" dirty="0"/>
              <a:t> </a:t>
            </a:r>
            <a:r>
              <a:rPr lang="en-US" sz="2800" dirty="0" err="1"/>
              <a:t>amonyum</a:t>
            </a:r>
            <a:r>
              <a:rPr lang="en-US" sz="2800" dirty="0"/>
              <a:t> </a:t>
            </a:r>
            <a:r>
              <a:rPr lang="en-US" sz="2800" dirty="0" err="1"/>
              <a:t>sülfat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çöktürme</a:t>
            </a:r>
            <a:r>
              <a:rPr lang="en-US" sz="2800" dirty="0"/>
              <a:t> </a:t>
            </a:r>
            <a:r>
              <a:rPr lang="en-US" sz="2800" dirty="0" err="1"/>
              <a:t>yöntemleri</a:t>
            </a:r>
            <a:r>
              <a:rPr lang="en-US" sz="2800" dirty="0"/>
              <a:t>, </a:t>
            </a:r>
            <a:r>
              <a:rPr lang="en-US" sz="2800" dirty="0" err="1"/>
              <a:t>proteinlerin</a:t>
            </a:r>
            <a:r>
              <a:rPr lang="en-US" sz="2800" dirty="0"/>
              <a:t> </a:t>
            </a:r>
            <a:r>
              <a:rPr lang="en-US" sz="2800" dirty="0" err="1"/>
              <a:t>ayrılmasında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saflaştırılmasında</a:t>
            </a:r>
            <a:r>
              <a:rPr lang="en-US" sz="2800" dirty="0"/>
              <a:t> </a:t>
            </a:r>
            <a:r>
              <a:rPr lang="en-US" sz="2800" dirty="0" err="1"/>
              <a:t>kullanılan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</a:t>
            </a:r>
            <a:r>
              <a:rPr lang="en-US" sz="2800" dirty="0" err="1"/>
              <a:t>eski</a:t>
            </a:r>
            <a:r>
              <a:rPr lang="en-US" sz="2800" dirty="0"/>
              <a:t> </a:t>
            </a:r>
            <a:r>
              <a:rPr lang="en-US" sz="2800" dirty="0" err="1" smtClean="0"/>
              <a:t>yöntemdir</a:t>
            </a:r>
            <a:endParaRPr lang="en-US" sz="2800" dirty="0" smtClean="0"/>
          </a:p>
          <a:p>
            <a:pPr algn="just"/>
            <a:r>
              <a:rPr lang="en-US" sz="3200" b="1" u="sng" dirty="0" err="1" smtClean="0"/>
              <a:t>Proteinleri</a:t>
            </a:r>
            <a:r>
              <a:rPr lang="en-US" sz="3200" b="1" u="sng" dirty="0" smtClean="0"/>
              <a:t> </a:t>
            </a:r>
            <a:r>
              <a:rPr lang="en-US" sz="3200" b="1" u="sng" dirty="0" err="1"/>
              <a:t>elektrik</a:t>
            </a:r>
            <a:r>
              <a:rPr lang="en-US" sz="3200" b="1" u="sng" dirty="0"/>
              <a:t> </a:t>
            </a:r>
            <a:r>
              <a:rPr lang="en-US" sz="3200" b="1" u="sng" dirty="0" err="1"/>
              <a:t>yüklerine</a:t>
            </a:r>
            <a:r>
              <a:rPr lang="en-US" sz="3200" b="1" u="sng" dirty="0"/>
              <a:t> </a:t>
            </a:r>
            <a:r>
              <a:rPr lang="en-US" sz="3200" b="1" u="sng" dirty="0" err="1"/>
              <a:t>göre</a:t>
            </a:r>
            <a:r>
              <a:rPr lang="en-US" sz="3200" b="1" u="sng" dirty="0"/>
              <a:t> </a:t>
            </a:r>
            <a:r>
              <a:rPr lang="en-US" sz="3200" b="1" u="sng" dirty="0" err="1"/>
              <a:t>ayırma</a:t>
            </a:r>
            <a:r>
              <a:rPr lang="en-US" sz="3200" b="1" u="sng" dirty="0"/>
              <a:t> </a:t>
            </a:r>
            <a:r>
              <a:rPr lang="en-US" sz="3200" b="1" u="sng" dirty="0" err="1"/>
              <a:t>ve</a:t>
            </a:r>
            <a:r>
              <a:rPr lang="en-US" sz="3200" b="1" u="sng" dirty="0"/>
              <a:t> </a:t>
            </a:r>
            <a:r>
              <a:rPr lang="en-US" sz="3200" b="1" u="sng" dirty="0" err="1"/>
              <a:t>saflaştırma</a:t>
            </a:r>
            <a:r>
              <a:rPr lang="en-US" sz="3200" b="1" u="sng" dirty="0"/>
              <a:t> </a:t>
            </a:r>
            <a:endParaRPr lang="en-US" sz="3200" b="1" u="sng" dirty="0" smtClean="0"/>
          </a:p>
          <a:p>
            <a:pPr lvl="1" algn="just"/>
            <a:r>
              <a:rPr lang="en-US" sz="2800" b="1" dirty="0" err="1"/>
              <a:t>Elektroforez</a:t>
            </a:r>
            <a:r>
              <a:rPr lang="en-US" sz="2800" b="1" dirty="0"/>
              <a:t>, </a:t>
            </a:r>
            <a:r>
              <a:rPr lang="en-US" sz="2800" dirty="0" err="1"/>
              <a:t>proteinleri</a:t>
            </a:r>
            <a:r>
              <a:rPr lang="en-US" sz="2800" dirty="0"/>
              <a:t>, </a:t>
            </a:r>
            <a:r>
              <a:rPr lang="en-US" sz="2800" dirty="0" err="1"/>
              <a:t>izoelektrik</a:t>
            </a:r>
            <a:r>
              <a:rPr lang="en-US" sz="2800" dirty="0"/>
              <a:t> </a:t>
            </a:r>
            <a:r>
              <a:rPr lang="en-US" sz="2800" dirty="0" err="1"/>
              <a:t>noktalarından</a:t>
            </a:r>
            <a:r>
              <a:rPr lang="en-US" sz="2800" dirty="0"/>
              <a:t> </a:t>
            </a:r>
            <a:r>
              <a:rPr lang="en-US" sz="2800" dirty="0" err="1"/>
              <a:t>farklı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pH </a:t>
            </a:r>
            <a:r>
              <a:rPr lang="en-US" sz="2800" dirty="0" err="1"/>
              <a:t>değerine</a:t>
            </a:r>
            <a:r>
              <a:rPr lang="en-US" sz="2800" dirty="0"/>
              <a:t> </a:t>
            </a:r>
            <a:r>
              <a:rPr lang="en-US" sz="2800" dirty="0" err="1"/>
              <a:t>sahip</a:t>
            </a:r>
            <a:r>
              <a:rPr lang="en-US" sz="2800" dirty="0"/>
              <a:t> </a:t>
            </a:r>
            <a:r>
              <a:rPr lang="en-US" sz="2800" dirty="0" err="1" smtClean="0"/>
              <a:t>elektriksel</a:t>
            </a:r>
            <a:r>
              <a:rPr lang="en-US" sz="2800" dirty="0" smtClean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alanda</a:t>
            </a:r>
            <a:r>
              <a:rPr lang="en-US" sz="2800" dirty="0"/>
              <a:t> </a:t>
            </a:r>
            <a:r>
              <a:rPr lang="en-US" sz="2800" dirty="0" err="1"/>
              <a:t>farklı</a:t>
            </a:r>
            <a:r>
              <a:rPr lang="en-US" sz="2800" dirty="0"/>
              <a:t> </a:t>
            </a:r>
            <a:r>
              <a:rPr lang="en-US" sz="2800" dirty="0" err="1"/>
              <a:t>göçme</a:t>
            </a:r>
            <a:r>
              <a:rPr lang="en-US" sz="2800" dirty="0"/>
              <a:t> </a:t>
            </a:r>
            <a:r>
              <a:rPr lang="en-US" sz="2800" dirty="0" err="1"/>
              <a:t>hızlarına</a:t>
            </a:r>
            <a:r>
              <a:rPr lang="en-US" sz="2800" dirty="0"/>
              <a:t> </a:t>
            </a:r>
            <a:r>
              <a:rPr lang="en-US" sz="2800" dirty="0" err="1"/>
              <a:t>dayanarak</a:t>
            </a:r>
            <a:r>
              <a:rPr lang="en-US" sz="2800" dirty="0"/>
              <a:t> </a:t>
            </a:r>
            <a:r>
              <a:rPr lang="en-US" sz="2800" dirty="0" err="1"/>
              <a:t>ayırma</a:t>
            </a:r>
            <a:r>
              <a:rPr lang="en-US" sz="2800" dirty="0"/>
              <a:t> </a:t>
            </a:r>
            <a:r>
              <a:rPr lang="en-US" sz="2800" dirty="0" err="1"/>
              <a:t>yöntemidir</a:t>
            </a:r>
            <a:r>
              <a:rPr lang="en-US" sz="2800" dirty="0"/>
              <a:t> </a:t>
            </a:r>
            <a:endParaRPr lang="en-US" sz="2800" dirty="0" smtClean="0"/>
          </a:p>
          <a:p>
            <a:pPr lvl="1" algn="just"/>
            <a:r>
              <a:rPr lang="en-US" sz="2800" b="1" dirty="0" err="1"/>
              <a:t>İzoelektrik</a:t>
            </a:r>
            <a:r>
              <a:rPr lang="en-US" sz="2800" b="1" dirty="0"/>
              <a:t> </a:t>
            </a:r>
            <a:r>
              <a:rPr lang="en-US" sz="2800" b="1" dirty="0" err="1"/>
              <a:t>fokusyon</a:t>
            </a:r>
            <a:r>
              <a:rPr lang="en-US" sz="2800" b="1" dirty="0"/>
              <a:t> </a:t>
            </a:r>
            <a:r>
              <a:rPr lang="en-US" sz="2800" b="1" dirty="0" err="1" smtClean="0"/>
              <a:t>yöntemi</a:t>
            </a:r>
            <a:r>
              <a:rPr lang="en-US" sz="2800" b="1" dirty="0" smtClean="0"/>
              <a:t>, </a:t>
            </a:r>
            <a:r>
              <a:rPr lang="en-US" sz="2800" dirty="0" err="1"/>
              <a:t>proteinleri</a:t>
            </a:r>
            <a:r>
              <a:rPr lang="en-US" sz="2800" dirty="0"/>
              <a:t> </a:t>
            </a:r>
            <a:r>
              <a:rPr lang="en-US" sz="2800" dirty="0" err="1"/>
              <a:t>izoelektrik</a:t>
            </a:r>
            <a:r>
              <a:rPr lang="en-US" sz="2800" dirty="0"/>
              <a:t> </a:t>
            </a:r>
            <a:r>
              <a:rPr lang="en-US" sz="2800" dirty="0" err="1"/>
              <a:t>noktalarının</a:t>
            </a:r>
            <a:r>
              <a:rPr lang="en-US" sz="2800" dirty="0"/>
              <a:t> </a:t>
            </a:r>
            <a:r>
              <a:rPr lang="en-US" sz="2800" dirty="0" err="1"/>
              <a:t>farklılığına</a:t>
            </a:r>
            <a:r>
              <a:rPr lang="en-US" sz="2800" dirty="0"/>
              <a:t> </a:t>
            </a:r>
            <a:r>
              <a:rPr lang="en-US" sz="2800" dirty="0" err="1"/>
              <a:t>göre</a:t>
            </a:r>
            <a:r>
              <a:rPr lang="en-US" sz="2800" dirty="0"/>
              <a:t> </a:t>
            </a:r>
            <a:r>
              <a:rPr lang="en-US" sz="2800" dirty="0" err="1"/>
              <a:t>ayırma</a:t>
            </a:r>
            <a:r>
              <a:rPr lang="en-US" sz="2800" dirty="0"/>
              <a:t> </a:t>
            </a:r>
            <a:r>
              <a:rPr lang="en-US" sz="2800" dirty="0" err="1"/>
              <a:t>yöntemidir</a:t>
            </a:r>
            <a:r>
              <a:rPr lang="en-US" sz="2800" dirty="0"/>
              <a:t>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771891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722539"/>
            <a:ext cx="10515600" cy="435133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err="1" smtClean="0"/>
              <a:t>İyon</a:t>
            </a:r>
            <a:r>
              <a:rPr lang="en-US" b="1" dirty="0" smtClean="0"/>
              <a:t> </a:t>
            </a:r>
            <a:r>
              <a:rPr lang="en-US" b="1" dirty="0" err="1" smtClean="0"/>
              <a:t>değiştirici</a:t>
            </a:r>
            <a:r>
              <a:rPr lang="en-US" b="1" dirty="0" smtClean="0"/>
              <a:t> </a:t>
            </a:r>
            <a:r>
              <a:rPr lang="en-US" b="1" dirty="0" err="1" smtClean="0"/>
              <a:t>kolon</a:t>
            </a:r>
            <a:r>
              <a:rPr lang="en-US" b="1" dirty="0" smtClean="0"/>
              <a:t> </a:t>
            </a:r>
            <a:r>
              <a:rPr lang="en-US" b="1" dirty="0" err="1" smtClean="0"/>
              <a:t>kromatografisi</a:t>
            </a:r>
            <a:r>
              <a:rPr lang="en-US" b="1" dirty="0" smtClean="0"/>
              <a:t>, </a:t>
            </a:r>
            <a:r>
              <a:rPr lang="en-US" dirty="0" err="1" smtClean="0"/>
              <a:t>sabit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pozitif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yüklü</a:t>
            </a:r>
            <a:r>
              <a:rPr lang="en-US" dirty="0" smtClean="0"/>
              <a:t> </a:t>
            </a:r>
            <a:r>
              <a:rPr lang="en-US" dirty="0" err="1" smtClean="0"/>
              <a:t>gruplar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yüklenmiş</a:t>
            </a:r>
            <a:r>
              <a:rPr lang="en-US" dirty="0" smtClean="0"/>
              <a:t> </a:t>
            </a:r>
            <a:r>
              <a:rPr lang="en-US" dirty="0" err="1" smtClean="0"/>
              <a:t>sellüloz</a:t>
            </a:r>
            <a:r>
              <a:rPr lang="en-US" dirty="0" smtClean="0"/>
              <a:t> </a:t>
            </a:r>
            <a:r>
              <a:rPr lang="en-US" dirty="0" err="1" smtClean="0"/>
              <a:t>dolgu</a:t>
            </a:r>
            <a:r>
              <a:rPr lang="en-US" dirty="0" smtClean="0"/>
              <a:t> </a:t>
            </a:r>
            <a:r>
              <a:rPr lang="en-US" dirty="0" err="1" smtClean="0"/>
              <a:t>maddesi</a:t>
            </a:r>
            <a:r>
              <a:rPr lang="en-US" dirty="0" smtClean="0"/>
              <a:t> </a:t>
            </a:r>
            <a:r>
              <a:rPr lang="en-US" dirty="0" err="1" smtClean="0"/>
              <a:t>içeren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kolona</a:t>
            </a:r>
            <a:r>
              <a:rPr lang="en-US" dirty="0" smtClean="0"/>
              <a:t> (</a:t>
            </a:r>
            <a:r>
              <a:rPr lang="en-US" dirty="0" err="1" smtClean="0"/>
              <a:t>sabit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), </a:t>
            </a:r>
            <a:r>
              <a:rPr lang="en-US" dirty="0" err="1" smtClean="0"/>
              <a:t>karşıt</a:t>
            </a:r>
            <a:r>
              <a:rPr lang="en-US" dirty="0" smtClean="0"/>
              <a:t> </a:t>
            </a:r>
            <a:r>
              <a:rPr lang="en-US" dirty="0" err="1" smtClean="0"/>
              <a:t>iyonlar</a:t>
            </a:r>
            <a:r>
              <a:rPr lang="en-US" dirty="0" smtClean="0"/>
              <a:t> </a:t>
            </a:r>
            <a:r>
              <a:rPr lang="en-US" dirty="0" err="1" smtClean="0"/>
              <a:t>içeren</a:t>
            </a:r>
            <a:r>
              <a:rPr lang="en-US" dirty="0" smtClean="0"/>
              <a:t> </a:t>
            </a:r>
            <a:r>
              <a:rPr lang="en-US" dirty="0" err="1" smtClean="0"/>
              <a:t>Sıvı</a:t>
            </a:r>
            <a:r>
              <a:rPr lang="en-US" dirty="0" smtClean="0"/>
              <a:t> (</a:t>
            </a:r>
            <a:r>
              <a:rPr lang="en-US" dirty="0" err="1" smtClean="0"/>
              <a:t>hareketli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)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proteinlerin</a:t>
            </a:r>
            <a:r>
              <a:rPr lang="en-US" dirty="0" smtClean="0"/>
              <a:t> </a:t>
            </a:r>
            <a:r>
              <a:rPr lang="en-US" dirty="0" err="1" smtClean="0"/>
              <a:t>konulduğu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hareketli</a:t>
            </a:r>
            <a:r>
              <a:rPr lang="en-US" dirty="0" smtClean="0"/>
              <a:t> fazing </a:t>
            </a:r>
            <a:r>
              <a:rPr lang="en-US" dirty="0" err="1" smtClean="0"/>
              <a:t>sabit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etkileşimi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proteinler</a:t>
            </a:r>
            <a:r>
              <a:rPr lang="en-US" dirty="0" smtClean="0"/>
              <a:t> </a:t>
            </a:r>
            <a:r>
              <a:rPr lang="en-US" dirty="0" err="1" smtClean="0"/>
              <a:t>yük</a:t>
            </a:r>
            <a:r>
              <a:rPr lang="en-US" dirty="0" smtClean="0"/>
              <a:t> </a:t>
            </a:r>
            <a:r>
              <a:rPr lang="en-US" dirty="0" err="1" smtClean="0"/>
              <a:t>durumlarına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buradaki</a:t>
            </a:r>
            <a:r>
              <a:rPr lang="en-US" dirty="0" smtClean="0"/>
              <a:t> </a:t>
            </a:r>
            <a:r>
              <a:rPr lang="en-US" dirty="0" err="1" smtClean="0"/>
              <a:t>karşıt</a:t>
            </a:r>
            <a:r>
              <a:rPr lang="en-US" dirty="0" smtClean="0"/>
              <a:t> </a:t>
            </a:r>
            <a:r>
              <a:rPr lang="en-US" dirty="0" err="1" smtClean="0"/>
              <a:t>iyonlar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değiştirilir</a:t>
            </a:r>
            <a:r>
              <a:rPr lang="en-US" dirty="0" smtClean="0"/>
              <a:t>, </a:t>
            </a:r>
            <a:r>
              <a:rPr lang="en-US" dirty="0" err="1" smtClean="0"/>
              <a:t>yani</a:t>
            </a:r>
            <a:r>
              <a:rPr lang="en-US" dirty="0" smtClean="0"/>
              <a:t> </a:t>
            </a:r>
            <a:r>
              <a:rPr lang="en-US" dirty="0" err="1" smtClean="0"/>
              <a:t>kolondaki</a:t>
            </a:r>
            <a:r>
              <a:rPr lang="en-US" dirty="0" smtClean="0"/>
              <a:t> </a:t>
            </a:r>
            <a:r>
              <a:rPr lang="en-US" dirty="0" err="1" smtClean="0"/>
              <a:t>sabit</a:t>
            </a:r>
            <a:r>
              <a:rPr lang="en-US" dirty="0" smtClean="0"/>
              <a:t> </a:t>
            </a:r>
            <a:r>
              <a:rPr lang="en-US" dirty="0" err="1" smtClean="0"/>
              <a:t>faza</a:t>
            </a:r>
            <a:r>
              <a:rPr lang="en-US" dirty="0" smtClean="0"/>
              <a:t> </a:t>
            </a:r>
            <a:r>
              <a:rPr lang="en-US" dirty="0" err="1" smtClean="0"/>
              <a:t>tutunurlar</a:t>
            </a:r>
            <a:r>
              <a:rPr lang="en-US" dirty="0" smtClean="0"/>
              <a:t> (</a:t>
            </a:r>
            <a:r>
              <a:rPr lang="en-US" dirty="0" err="1" smtClean="0"/>
              <a:t>kolona</a:t>
            </a:r>
            <a:r>
              <a:rPr lang="en-US" dirty="0" smtClean="0"/>
              <a:t> </a:t>
            </a:r>
            <a:r>
              <a:rPr lang="en-US" dirty="0" err="1" smtClean="0"/>
              <a:t>tutunma</a:t>
            </a:r>
            <a:r>
              <a:rPr lang="en-US" dirty="0" smtClean="0"/>
              <a:t>).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hareketli</a:t>
            </a:r>
            <a:r>
              <a:rPr lang="en-US" dirty="0" smtClean="0"/>
              <a:t> </a:t>
            </a:r>
            <a:r>
              <a:rPr lang="en-US" dirty="0" err="1" smtClean="0"/>
              <a:t>fazın</a:t>
            </a:r>
            <a:r>
              <a:rPr lang="en-US" dirty="0" smtClean="0"/>
              <a:t> </a:t>
            </a:r>
            <a:r>
              <a:rPr lang="en-US" dirty="0" err="1" smtClean="0"/>
              <a:t>pH’ı</a:t>
            </a:r>
            <a:r>
              <a:rPr lang="en-US" dirty="0" smtClean="0"/>
              <a:t> </a:t>
            </a:r>
            <a:r>
              <a:rPr lang="en-US" dirty="0" err="1" smtClean="0"/>
              <a:t>değiştirilerek</a:t>
            </a:r>
            <a:r>
              <a:rPr lang="en-US" dirty="0" smtClean="0"/>
              <a:t> </a:t>
            </a:r>
            <a:r>
              <a:rPr lang="en-US" dirty="0" err="1" smtClean="0"/>
              <a:t>ayrılmak</a:t>
            </a:r>
            <a:r>
              <a:rPr lang="en-US" dirty="0" smtClean="0"/>
              <a:t> </a:t>
            </a:r>
            <a:r>
              <a:rPr lang="en-US" dirty="0" err="1" smtClean="0"/>
              <a:t>istenen</a:t>
            </a:r>
            <a:r>
              <a:rPr lang="en-US" dirty="0" smtClean="0"/>
              <a:t> </a:t>
            </a:r>
            <a:r>
              <a:rPr lang="en-US" dirty="0" err="1" smtClean="0"/>
              <a:t>proteinin</a:t>
            </a:r>
            <a:r>
              <a:rPr lang="en-US" dirty="0" smtClean="0"/>
              <a:t> </a:t>
            </a:r>
            <a:r>
              <a:rPr lang="en-US" dirty="0" err="1" smtClean="0"/>
              <a:t>izoelektrik</a:t>
            </a:r>
            <a:r>
              <a:rPr lang="en-US" dirty="0" smtClean="0"/>
              <a:t> </a:t>
            </a:r>
            <a:r>
              <a:rPr lang="en-US" dirty="0" err="1" smtClean="0"/>
              <a:t>noktasına</a:t>
            </a:r>
            <a:r>
              <a:rPr lang="en-US" dirty="0" smtClean="0"/>
              <a:t> </a:t>
            </a:r>
            <a:r>
              <a:rPr lang="en-US" dirty="0" err="1" smtClean="0"/>
              <a:t>eşit</a:t>
            </a:r>
            <a:r>
              <a:rPr lang="en-US" dirty="0" smtClean="0"/>
              <a:t> </a:t>
            </a:r>
            <a:r>
              <a:rPr lang="en-US" dirty="0" err="1" smtClean="0"/>
              <a:t>yapılır</a:t>
            </a:r>
            <a:r>
              <a:rPr lang="en-US" dirty="0" smtClean="0"/>
              <a:t>, </a:t>
            </a:r>
            <a:r>
              <a:rPr lang="en-US" dirty="0" err="1" smtClean="0"/>
              <a:t>kolona</a:t>
            </a:r>
            <a:r>
              <a:rPr lang="en-US" dirty="0" smtClean="0"/>
              <a:t> </a:t>
            </a:r>
            <a:r>
              <a:rPr lang="en-US" dirty="0" err="1" smtClean="0"/>
              <a:t>tutunan</a:t>
            </a:r>
            <a:r>
              <a:rPr lang="en-US" dirty="0" smtClean="0"/>
              <a:t> </a:t>
            </a:r>
            <a:r>
              <a:rPr lang="en-US" dirty="0" err="1" smtClean="0"/>
              <a:t>proteinler</a:t>
            </a:r>
            <a:r>
              <a:rPr lang="en-US" dirty="0" smtClean="0"/>
              <a:t> </a:t>
            </a:r>
            <a:r>
              <a:rPr lang="en-US" dirty="0" err="1" smtClean="0"/>
              <a:t>kolondan</a:t>
            </a:r>
            <a:r>
              <a:rPr lang="en-US" dirty="0" smtClean="0"/>
              <a:t> </a:t>
            </a:r>
            <a:r>
              <a:rPr lang="en-US" dirty="0" err="1" smtClean="0"/>
              <a:t>sıvı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eşliğinde</a:t>
            </a:r>
            <a:r>
              <a:rPr lang="en-US" dirty="0" smtClean="0"/>
              <a:t> </a:t>
            </a:r>
            <a:r>
              <a:rPr lang="en-US" dirty="0" err="1" smtClean="0"/>
              <a:t>ayrılır</a:t>
            </a:r>
            <a:r>
              <a:rPr lang="en-US" dirty="0" smtClean="0"/>
              <a:t>.</a:t>
            </a:r>
            <a:endParaRPr lang="en-US" b="1" dirty="0" smtClean="0"/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057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err="1" smtClean="0"/>
              <a:t>Proteinleri</a:t>
            </a:r>
            <a:r>
              <a:rPr lang="en-US" b="1" u="sng" dirty="0" smtClean="0"/>
              <a:t> </a:t>
            </a:r>
            <a:r>
              <a:rPr lang="en-US" b="1" u="sng" dirty="0" err="1"/>
              <a:t>molekül</a:t>
            </a:r>
            <a:r>
              <a:rPr lang="en-US" b="1" u="sng" dirty="0"/>
              <a:t> </a:t>
            </a:r>
            <a:r>
              <a:rPr lang="en-US" b="1" u="sng" dirty="0" err="1"/>
              <a:t>büyüklüklerine</a:t>
            </a:r>
            <a:r>
              <a:rPr lang="en-US" b="1" u="sng" dirty="0"/>
              <a:t> </a:t>
            </a:r>
            <a:r>
              <a:rPr lang="en-US" b="1" u="sng" dirty="0" err="1"/>
              <a:t>göre</a:t>
            </a:r>
            <a:r>
              <a:rPr lang="en-US" b="1" u="sng" dirty="0"/>
              <a:t> </a:t>
            </a:r>
            <a:r>
              <a:rPr lang="en-US" b="1" u="sng" dirty="0" err="1"/>
              <a:t>ayırma</a:t>
            </a:r>
            <a:r>
              <a:rPr lang="en-US" b="1" u="sng" dirty="0"/>
              <a:t> </a:t>
            </a:r>
            <a:endParaRPr lang="en-US" b="1" u="sng" dirty="0" smtClean="0"/>
          </a:p>
          <a:p>
            <a:pPr lvl="1"/>
            <a:r>
              <a:rPr lang="en-US" dirty="0" err="1" smtClean="0"/>
              <a:t>Ultrasantrifügasyon</a:t>
            </a:r>
            <a:endParaRPr lang="en-US" dirty="0" smtClean="0"/>
          </a:p>
          <a:p>
            <a:pPr lvl="1"/>
            <a:r>
              <a:rPr lang="en-US" dirty="0" err="1" smtClean="0"/>
              <a:t>Jel</a:t>
            </a:r>
            <a:r>
              <a:rPr lang="en-US" dirty="0" smtClean="0"/>
              <a:t> </a:t>
            </a:r>
            <a:r>
              <a:rPr lang="en-US" dirty="0" err="1" smtClean="0"/>
              <a:t>filtrasyon</a:t>
            </a:r>
            <a:r>
              <a:rPr lang="en-US" dirty="0" smtClean="0"/>
              <a:t> </a:t>
            </a:r>
            <a:r>
              <a:rPr lang="en-US" dirty="0" err="1" smtClean="0"/>
              <a:t>kromatografisi</a:t>
            </a:r>
            <a:r>
              <a:rPr lang="en-US" dirty="0" smtClean="0"/>
              <a:t> (</a:t>
            </a:r>
            <a:r>
              <a:rPr lang="en-US" dirty="0" err="1" smtClean="0"/>
              <a:t>dışlama</a:t>
            </a:r>
            <a:r>
              <a:rPr lang="en-US" dirty="0" smtClean="0"/>
              <a:t> </a:t>
            </a:r>
            <a:r>
              <a:rPr lang="en-US" dirty="0" err="1" smtClean="0"/>
              <a:t>kromatografisi</a:t>
            </a:r>
            <a:r>
              <a:rPr lang="en-US" dirty="0" smtClean="0"/>
              <a:t>),</a:t>
            </a:r>
          </a:p>
          <a:p>
            <a:pPr lvl="1"/>
            <a:r>
              <a:rPr lang="en-US" b="1" dirty="0" err="1"/>
              <a:t>Affinite</a:t>
            </a:r>
            <a:r>
              <a:rPr lang="en-US" b="1" dirty="0"/>
              <a:t> </a:t>
            </a:r>
            <a:r>
              <a:rPr lang="en-US" b="1" dirty="0" err="1"/>
              <a:t>kromatografisi</a:t>
            </a:r>
            <a:r>
              <a:rPr lang="en-US" b="1" dirty="0"/>
              <a:t>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164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285" y="976531"/>
            <a:ext cx="11440885" cy="495981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altLang="en-US" sz="2400" dirty="0"/>
              <a:t>Bulanıklığın ölçümü</a:t>
            </a:r>
            <a:r>
              <a:rPr lang="en-US" altLang="en-US" sz="2400" dirty="0"/>
              <a:t>ne </a:t>
            </a:r>
            <a:r>
              <a:rPr lang="en-US" altLang="en-US" sz="2400" dirty="0" err="1"/>
              <a:t>dayalı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metotlardır</a:t>
            </a:r>
            <a:endParaRPr lang="en-US" altLang="en-US" sz="2400" dirty="0"/>
          </a:p>
          <a:p>
            <a:pPr>
              <a:lnSpc>
                <a:spcPct val="150000"/>
              </a:lnSpc>
            </a:pPr>
            <a:r>
              <a:rPr lang="tr-TR" altLang="en-US" sz="2400" dirty="0" err="1"/>
              <a:t>Türbidimetride</a:t>
            </a:r>
            <a:r>
              <a:rPr lang="tr-TR" altLang="en-US" sz="2400" dirty="0"/>
              <a:t>, çözeltiye gelen ışık şiddetinde çözeltideki partiküllerin neden olduğu saçılmadan dolayı ortaya çıkan ışık kaybı ölçülür.</a:t>
            </a:r>
            <a:endParaRPr lang="en-US" altLang="en-US" sz="2400" dirty="0"/>
          </a:p>
          <a:p>
            <a:pPr lvl="1">
              <a:lnSpc>
                <a:spcPct val="150000"/>
              </a:lnSpc>
            </a:pPr>
            <a:r>
              <a:rPr lang="tr-TR" altLang="en-US" dirty="0" err="1"/>
              <a:t>Absorpsiyonun</a:t>
            </a:r>
            <a:r>
              <a:rPr lang="en-US" altLang="en-US" dirty="0"/>
              <a:t> </a:t>
            </a:r>
            <a:r>
              <a:rPr lang="tr-TR" altLang="en-US" dirty="0"/>
              <a:t>olmadığı dalga boyu</a:t>
            </a:r>
            <a:r>
              <a:rPr lang="en-US" altLang="en-US" dirty="0" err="1"/>
              <a:t>nda</a:t>
            </a:r>
            <a:r>
              <a:rPr lang="en-US" altLang="en-US" dirty="0"/>
              <a:t> </a:t>
            </a:r>
            <a:r>
              <a:rPr lang="en-US" altLang="en-US" dirty="0" err="1"/>
              <a:t>çalışılır</a:t>
            </a:r>
            <a:endParaRPr lang="en-US" altLang="en-US" dirty="0"/>
          </a:p>
          <a:p>
            <a:pPr lvl="1">
              <a:lnSpc>
                <a:spcPct val="150000"/>
              </a:lnSpc>
            </a:pPr>
            <a:r>
              <a:rPr lang="tr-TR" altLang="en-US" dirty="0" smtClean="0"/>
              <a:t>Numunedeki</a:t>
            </a:r>
            <a:r>
              <a:rPr lang="en-US" altLang="en-US" dirty="0" smtClean="0"/>
              <a:t> </a:t>
            </a:r>
            <a:r>
              <a:rPr lang="tr-TR" altLang="en-US" dirty="0"/>
              <a:t>protein yapısındaki maddelerin ölçümünde </a:t>
            </a:r>
            <a:r>
              <a:rPr lang="tr-TR" altLang="en-US" dirty="0" smtClean="0"/>
              <a:t>kullanılır</a:t>
            </a:r>
            <a:endParaRPr lang="en-US" altLang="en-US" dirty="0" smtClean="0"/>
          </a:p>
          <a:p>
            <a:pPr algn="just">
              <a:lnSpc>
                <a:spcPct val="150000"/>
              </a:lnSpc>
            </a:pPr>
            <a:r>
              <a:rPr lang="tr-TR" altLang="en-US" sz="2400" dirty="0" err="1"/>
              <a:t>Nefelometride</a:t>
            </a:r>
            <a:r>
              <a:rPr lang="tr-TR" altLang="en-US" sz="2400" dirty="0"/>
              <a:t>, çözeltideki partiküllerce geliş eksenine göre </a:t>
            </a:r>
            <a:r>
              <a:rPr lang="tr-TR" altLang="en-US" sz="2400" dirty="0" smtClean="0"/>
              <a:t>90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derece</a:t>
            </a:r>
            <a:r>
              <a:rPr lang="tr-TR" altLang="en-US" sz="2400" dirty="0" smtClean="0"/>
              <a:t> açıyla</a:t>
            </a:r>
            <a:r>
              <a:rPr lang="en-US" altLang="en-US" sz="2400" dirty="0" smtClean="0"/>
              <a:t> (</a:t>
            </a:r>
            <a:r>
              <a:rPr lang="en-US" altLang="en-US" sz="2400" dirty="0" err="1" smtClean="0"/>
              <a:t>dikey</a:t>
            </a:r>
            <a:r>
              <a:rPr lang="en-US" altLang="en-US" sz="2400" dirty="0" smtClean="0"/>
              <a:t>)</a:t>
            </a:r>
            <a:r>
              <a:rPr lang="tr-TR" altLang="en-US" sz="2400" dirty="0" smtClean="0"/>
              <a:t> </a:t>
            </a:r>
            <a:r>
              <a:rPr lang="tr-TR" altLang="en-US" sz="2400" dirty="0"/>
              <a:t>yerleştirilmiş olan fotosele doğru saptırılan ışınlar ölçülür.</a:t>
            </a:r>
            <a:endParaRPr lang="en-US" sz="24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5800" y="290732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en-US" sz="3600" smtClean="0"/>
              <a:t>Türbidimetri ve Nefelometri</a:t>
            </a:r>
            <a:endParaRPr lang="tr-T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29378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39298" y="184267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altLang="en-US" sz="3600" dirty="0" err="1" smtClean="0"/>
              <a:t>Türbidimetri</a:t>
            </a:r>
            <a:r>
              <a:rPr lang="tr-TR" altLang="en-US" sz="3600" dirty="0" smtClean="0"/>
              <a:t> ve </a:t>
            </a:r>
            <a:r>
              <a:rPr lang="tr-TR" altLang="en-US" sz="3600" dirty="0" err="1" smtClean="0"/>
              <a:t>Nefelometri</a:t>
            </a:r>
            <a:endParaRPr lang="tr-TR" altLang="en-US" sz="36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937" y="1179381"/>
            <a:ext cx="10492125" cy="449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675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292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Reviewer-x</dc:creator>
  <cp:lastModifiedBy>Reviewer-x</cp:lastModifiedBy>
  <cp:revision>6</cp:revision>
  <dcterms:created xsi:type="dcterms:W3CDTF">2018-02-20T12:59:27Z</dcterms:created>
  <dcterms:modified xsi:type="dcterms:W3CDTF">2018-02-20T13:45:04Z</dcterms:modified>
</cp:coreProperties>
</file>