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774DE50-40F1-4480-A0B3-7D3A1A4F99E0}"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1416257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74DE50-40F1-4480-A0B3-7D3A1A4F99E0}"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3185407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74DE50-40F1-4480-A0B3-7D3A1A4F99E0}"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1961893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74DE50-40F1-4480-A0B3-7D3A1A4F99E0}"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3624265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774DE50-40F1-4480-A0B3-7D3A1A4F99E0}"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3366184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774DE50-40F1-4480-A0B3-7D3A1A4F99E0}"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414605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774DE50-40F1-4480-A0B3-7D3A1A4F99E0}" type="datetimeFigureOut">
              <a:rPr lang="tr-TR" smtClean="0"/>
              <a:t>15.03.2018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111375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774DE50-40F1-4480-A0B3-7D3A1A4F99E0}" type="datetimeFigureOut">
              <a:rPr lang="tr-TR" smtClean="0"/>
              <a:t>15.03.2018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3025686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774DE50-40F1-4480-A0B3-7D3A1A4F99E0}" type="datetimeFigureOut">
              <a:rPr lang="tr-TR" smtClean="0"/>
              <a:t>15.03.2018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80832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774DE50-40F1-4480-A0B3-7D3A1A4F99E0}"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2527643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774DE50-40F1-4480-A0B3-7D3A1A4F99E0}"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F507DF-F6AF-4197-B3C9-C83EBA7E439A}" type="slidenum">
              <a:rPr lang="tr-TR" smtClean="0"/>
              <a:t>‹#›</a:t>
            </a:fld>
            <a:endParaRPr lang="tr-TR"/>
          </a:p>
        </p:txBody>
      </p:sp>
    </p:spTree>
    <p:extLst>
      <p:ext uri="{BB962C8B-B14F-4D97-AF65-F5344CB8AC3E}">
        <p14:creationId xmlns:p14="http://schemas.microsoft.com/office/powerpoint/2010/main" val="3148991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4DE50-40F1-4480-A0B3-7D3A1A4F99E0}" type="datetimeFigureOut">
              <a:rPr lang="tr-TR" smtClean="0"/>
              <a:t>15.03.2018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F507DF-F6AF-4197-B3C9-C83EBA7E439A}" type="slidenum">
              <a:rPr lang="tr-TR" smtClean="0"/>
              <a:t>‹#›</a:t>
            </a:fld>
            <a:endParaRPr lang="tr-TR"/>
          </a:p>
        </p:txBody>
      </p:sp>
    </p:spTree>
    <p:extLst>
      <p:ext uri="{BB962C8B-B14F-4D97-AF65-F5344CB8AC3E}">
        <p14:creationId xmlns:p14="http://schemas.microsoft.com/office/powerpoint/2010/main" val="4273960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Bilgi ve Bilim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3084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5"/>
            <a:ext cx="11104418" cy="4351338"/>
          </a:xfrm>
        </p:spPr>
        <p:txBody>
          <a:bodyPr>
            <a:normAutofit/>
          </a:bodyPr>
          <a:lstStyle/>
          <a:p>
            <a:pPr marL="0" indent="0">
              <a:buNone/>
            </a:pPr>
            <a:r>
              <a:rPr lang="tr-TR" dirty="0" smtClean="0"/>
              <a:t>‘</a:t>
            </a:r>
            <a:r>
              <a:rPr lang="tr-TR" dirty="0" err="1" smtClean="0"/>
              <a:t>Bilgi’ve</a:t>
            </a:r>
            <a:r>
              <a:rPr lang="tr-TR" dirty="0" smtClean="0"/>
              <a:t> bilgi kökünden üretilmiş çok sayıda kelime bulunmaktadır.  Bilgiye  sadece  bilimsel  faaliyetlerde  bulunanlar  değil  bütün  insanlar  ilgi  duyarlar.  Günlük  hayatımızda  gelişen  olaylar,  haberler,  hava  </a:t>
            </a:r>
          </a:p>
          <a:p>
            <a:pPr marL="0" indent="0">
              <a:buNone/>
            </a:pPr>
            <a:r>
              <a:rPr lang="tr-TR" dirty="0" smtClean="0"/>
              <a:t>durumu  hep  bilgidir.  Bilginin  önemi,  bilim  ve  teknolojinin  hayatımızda  </a:t>
            </a:r>
          </a:p>
          <a:p>
            <a:pPr marL="0" indent="0">
              <a:buNone/>
            </a:pPr>
            <a:r>
              <a:rPr lang="tr-TR" dirty="0" smtClean="0"/>
              <a:t>etkin  rol  oynamasına  paralel  olarak  artmıştır.  Toplumlarda  tarımsal  üretim yaparak geçimini sağlayan nüfus azaldıkça hizmet sektörü gelişmiş ve hizmet sektörünün ana kaynağını da bilgi ve bilginin üretilmesi almıştır. </a:t>
            </a:r>
          </a:p>
          <a:p>
            <a:pPr marL="0" indent="0">
              <a:buNone/>
            </a:pPr>
            <a:r>
              <a:rPr lang="tr-TR" dirty="0" smtClean="0"/>
              <a:t>Küreselleşme, başta internet olmak üzere bilgiye ulaşımı kolaylaştırmıştır. </a:t>
            </a:r>
            <a:endParaRPr lang="tr-TR" dirty="0"/>
          </a:p>
        </p:txBody>
      </p:sp>
    </p:spTree>
    <p:extLst>
      <p:ext uri="{BB962C8B-B14F-4D97-AF65-F5344CB8AC3E}">
        <p14:creationId xmlns:p14="http://schemas.microsoft.com/office/powerpoint/2010/main" val="144873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Bilgi,</a:t>
            </a:r>
          </a:p>
          <a:p>
            <a:r>
              <a:rPr lang="tr-TR" dirty="0" smtClean="0"/>
              <a:t> kullanıldığı alanların farklılığına bağlı olarak değişik şekillerde </a:t>
            </a:r>
          </a:p>
          <a:p>
            <a:r>
              <a:rPr lang="tr-TR" dirty="0" smtClean="0"/>
              <a:t>tanımlanmaktadır.  Bilişim,  eğitim,  felsefe,  fizik,  ekonomi,  din,  yönetim,  sinema  veya  televizyon  alanlarında  değişik  anlamlar  yüklenerek  kullanılmaktadır. Genel olarak bilinen sözlüklerden yararlanarak bilgi, ‘insan aklının erebileceği olgu, gerçek ve ilkelerin bütünü, malumat, düşünce ürünü’ olarak tanımlanabilir. </a:t>
            </a:r>
            <a:endParaRPr lang="tr-TR" dirty="0"/>
          </a:p>
        </p:txBody>
      </p:sp>
    </p:spTree>
    <p:extLst>
      <p:ext uri="{BB962C8B-B14F-4D97-AF65-F5344CB8AC3E}">
        <p14:creationId xmlns:p14="http://schemas.microsoft.com/office/powerpoint/2010/main" val="226879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KAYNAKLARI VE BİLGİYE ULAŞMA</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Bilgi,  her  geçen  gün  insan  yaşantısını  etkilemektedir.  Bilgideki  hızlı  </a:t>
            </a:r>
          </a:p>
          <a:p>
            <a:pPr marL="0" indent="0">
              <a:buNone/>
            </a:pPr>
            <a:r>
              <a:rPr lang="tr-TR" dirty="0" smtClean="0"/>
              <a:t>değişim, en kolay şekilde kuşaklar arasındaki teknolojiyi kullanma farkı ile </a:t>
            </a:r>
          </a:p>
          <a:p>
            <a:pPr marL="0" indent="0">
              <a:buNone/>
            </a:pPr>
            <a:r>
              <a:rPr lang="tr-TR" dirty="0" smtClean="0"/>
              <a:t>gün yüzüne çıkmaktadır. Örneğin cep telefonunun birçok fonksiyonu alt </a:t>
            </a:r>
          </a:p>
          <a:p>
            <a:pPr marL="0" indent="0">
              <a:buNone/>
            </a:pPr>
            <a:r>
              <a:rPr lang="tr-TR" dirty="0" smtClean="0"/>
              <a:t>yaş grubu insanlar tarafından her zaman çok daha yüksek seviyede bilin-</a:t>
            </a:r>
          </a:p>
          <a:p>
            <a:pPr marL="0" indent="0">
              <a:buNone/>
            </a:pPr>
            <a:r>
              <a:rPr lang="tr-TR" dirty="0" err="1" smtClean="0"/>
              <a:t>mekte</a:t>
            </a:r>
            <a:r>
              <a:rPr lang="tr-TR" dirty="0" smtClean="0"/>
              <a:t> ve kullanılmaktadır. </a:t>
            </a:r>
          </a:p>
          <a:p>
            <a:pPr marL="0" indent="0">
              <a:buNone/>
            </a:pPr>
            <a:r>
              <a:rPr lang="tr-TR" dirty="0" smtClean="0"/>
              <a:t>Bilgiyi  ihtiyaç  duyulan  alanda  kullanabilmek  için  öncelikle  ulaşmak  </a:t>
            </a:r>
          </a:p>
          <a:p>
            <a:pPr marL="0" indent="0">
              <a:buNone/>
            </a:pPr>
            <a:r>
              <a:rPr lang="tr-TR" dirty="0" smtClean="0"/>
              <a:t>ve  öğrenmek  gereklidir.  Bilgiye  ulaşmanın  birçok  yolu  bulunmaktadır.  </a:t>
            </a:r>
          </a:p>
          <a:p>
            <a:pPr marL="0" indent="0">
              <a:buNone/>
            </a:pPr>
            <a:r>
              <a:rPr lang="tr-TR" dirty="0" smtClean="0"/>
              <a:t>Bilgiye ulaşmak için tarihte uzun yolculuklar yapılmış, hatta göç olayları </a:t>
            </a:r>
          </a:p>
          <a:p>
            <a:pPr marL="0" indent="0">
              <a:buNone/>
            </a:pPr>
            <a:r>
              <a:rPr lang="tr-TR" dirty="0" smtClean="0"/>
              <a:t>olmuştur. Günümüzde tarihte hiç olmadığı kadar bilgiye ulaşma kolaylaş-</a:t>
            </a:r>
          </a:p>
          <a:p>
            <a:pPr marL="0" indent="0">
              <a:buNone/>
            </a:pPr>
            <a:r>
              <a:rPr lang="tr-TR" dirty="0" err="1" smtClean="0"/>
              <a:t>mıştır</a:t>
            </a:r>
            <a:r>
              <a:rPr lang="tr-TR" dirty="0" smtClean="0"/>
              <a:t>. Başlıca bilgi kaynakları aşağıda verilmiştir</a:t>
            </a:r>
            <a:endParaRPr lang="tr-TR" dirty="0"/>
          </a:p>
        </p:txBody>
      </p:sp>
    </p:spTree>
    <p:extLst>
      <p:ext uri="{BB962C8B-B14F-4D97-AF65-F5344CB8AC3E}">
        <p14:creationId xmlns:p14="http://schemas.microsoft.com/office/powerpoint/2010/main" val="2435774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buNone/>
            </a:pPr>
            <a:r>
              <a:rPr lang="tr-TR" dirty="0" smtClean="0"/>
              <a:t>İnternet:</a:t>
            </a:r>
          </a:p>
          <a:p>
            <a:pPr marL="0" indent="0">
              <a:buNone/>
            </a:pPr>
            <a:r>
              <a:rPr lang="tr-TR" dirty="0" smtClean="0"/>
              <a:t>  Birbirine  bağlı  bilgisayar  ağlarının  oluşturduğu  yapıya  de-</a:t>
            </a:r>
          </a:p>
          <a:p>
            <a:pPr marL="0" indent="0">
              <a:buNone/>
            </a:pPr>
            <a:r>
              <a:rPr lang="tr-TR" dirty="0" err="1" smtClean="0"/>
              <a:t>nir</a:t>
            </a:r>
            <a:r>
              <a:rPr lang="tr-TR" dirty="0" smtClean="0"/>
              <a:t>. Sabit veya hareketli çok çeşitli cihazlar kullanılarak internete, dolayısı  ile  bilgiye  ulaşılabilir.  İnternet  hizmeti  veren  şirketlerin  izne  tabi  veya açık kaynaklı kullanımlarla her türlü bilgiye ulaşma imkânının bulunduğu elektronik ortamlardır. Dikkatsiz kullanımlarda kişisel bilgilerin izinsiz olarak alınması başta olmak üzere çok değişik tehlikeleri de mevcuttur.</a:t>
            </a:r>
          </a:p>
          <a:p>
            <a:pPr marL="0" indent="0">
              <a:buNone/>
            </a:pPr>
            <a:r>
              <a:rPr lang="tr-TR" dirty="0" smtClean="0"/>
              <a:t>Kitaplar: </a:t>
            </a:r>
          </a:p>
          <a:p>
            <a:pPr marL="0" indent="0">
              <a:buNone/>
            </a:pPr>
            <a:r>
              <a:rPr lang="tr-TR" dirty="0" smtClean="0"/>
              <a:t>Yazının  kullanıma  başlamasından  bu  yana  kitaplar  klasik  </a:t>
            </a:r>
          </a:p>
          <a:p>
            <a:pPr marL="0" indent="0">
              <a:buNone/>
            </a:pPr>
            <a:r>
              <a:rPr lang="tr-TR" dirty="0" smtClean="0"/>
              <a:t>bilgi kaynakları konumundadır. Tek veya yazarlar grubu tarafından hazır-</a:t>
            </a:r>
          </a:p>
          <a:p>
            <a:pPr marL="0" indent="0">
              <a:buNone/>
            </a:pPr>
            <a:r>
              <a:rPr lang="tr-TR" dirty="0" err="1" smtClean="0"/>
              <a:t>lanabilir</a:t>
            </a:r>
            <a:r>
              <a:rPr lang="tr-TR" dirty="0" smtClean="0"/>
              <a:t>, yazarların tercihi ve sunulan bilgi seviyesine göre tek veya çoklu </a:t>
            </a:r>
          </a:p>
          <a:p>
            <a:pPr marL="0" indent="0">
              <a:buNone/>
            </a:pPr>
            <a:r>
              <a:rPr lang="tr-TR" dirty="0" smtClean="0"/>
              <a:t>ciltten oluşabilirler. Kâğıda basılmış ve ciltlenmiş olabileceği gibi, son yıl-</a:t>
            </a:r>
          </a:p>
          <a:p>
            <a:pPr marL="0" indent="0">
              <a:buNone/>
            </a:pPr>
            <a:r>
              <a:rPr lang="tr-TR" dirty="0" err="1" smtClean="0"/>
              <a:t>larda</a:t>
            </a:r>
            <a:r>
              <a:rPr lang="tr-TR" dirty="0" smtClean="0"/>
              <a:t> elektronik formatları (e-</a:t>
            </a:r>
            <a:r>
              <a:rPr lang="tr-TR" dirty="0" err="1" smtClean="0"/>
              <a:t>book</a:t>
            </a:r>
            <a:r>
              <a:rPr lang="tr-TR" dirty="0" smtClean="0"/>
              <a:t>) da kullanılmaya başlanmıştır.</a:t>
            </a:r>
            <a:endParaRPr lang="tr-TR" dirty="0"/>
          </a:p>
        </p:txBody>
      </p:sp>
    </p:spTree>
    <p:extLst>
      <p:ext uri="{BB962C8B-B14F-4D97-AF65-F5344CB8AC3E}">
        <p14:creationId xmlns:p14="http://schemas.microsoft.com/office/powerpoint/2010/main" val="1144530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Dergiler:</a:t>
            </a:r>
          </a:p>
          <a:p>
            <a:pPr marL="0" indent="0">
              <a:buNone/>
            </a:pPr>
            <a:r>
              <a:rPr lang="tr-TR" dirty="0" smtClean="0"/>
              <a:t>  Bilimsel,  magazin  veya  değişik  şekillerde  dergiler  bulun-</a:t>
            </a:r>
          </a:p>
          <a:p>
            <a:pPr marL="0" indent="0">
              <a:buNone/>
            </a:pPr>
            <a:r>
              <a:rPr lang="tr-TR" dirty="0" smtClean="0"/>
              <a:t>maktadır. Bilimsel anlamda önemli ve etkili olan dergiler belirli bir bilim-</a:t>
            </a:r>
          </a:p>
          <a:p>
            <a:pPr marL="0" indent="0">
              <a:buNone/>
            </a:pPr>
            <a:r>
              <a:rPr lang="tr-TR" dirty="0" smtClean="0"/>
              <a:t>sel alanda, uzman yazarlar tarafından hazırlanmış, daha çok özel araştırma </a:t>
            </a:r>
          </a:p>
          <a:p>
            <a:pPr marL="0" indent="0">
              <a:buNone/>
            </a:pPr>
            <a:r>
              <a:rPr lang="tr-TR" dirty="0" smtClean="0"/>
              <a:t>sonuçlarının yayınlandığı haftalık, aylık, 3 aylık veya daha uzun sürelerde </a:t>
            </a:r>
          </a:p>
          <a:p>
            <a:pPr marL="0" indent="0">
              <a:buNone/>
            </a:pPr>
            <a:r>
              <a:rPr lang="tr-TR" dirty="0" smtClean="0"/>
              <a:t>çıkan dergilerdir. Son yıllarda dergilerin elektronik formatları (e-</a:t>
            </a:r>
            <a:r>
              <a:rPr lang="tr-TR" dirty="0" err="1" smtClean="0"/>
              <a:t>journal</a:t>
            </a:r>
            <a:r>
              <a:rPr lang="tr-TR" dirty="0" smtClean="0"/>
              <a:t>) </a:t>
            </a:r>
          </a:p>
          <a:p>
            <a:pPr marL="0" indent="0">
              <a:buNone/>
            </a:pPr>
            <a:r>
              <a:rPr lang="tr-TR" dirty="0" smtClean="0"/>
              <a:t>da yayınlanmaya başlanmıştır. Bilimsel dergilerde basılan makalelerin </a:t>
            </a:r>
            <a:r>
              <a:rPr lang="tr-TR" dirty="0" err="1" smtClean="0"/>
              <a:t>bi</a:t>
            </a:r>
            <a:r>
              <a:rPr lang="tr-TR" dirty="0" smtClean="0"/>
              <a:t>-</a:t>
            </a:r>
          </a:p>
          <a:p>
            <a:pPr marL="0" indent="0">
              <a:buNone/>
            </a:pPr>
            <a:r>
              <a:rPr lang="tr-TR" dirty="0" smtClean="0"/>
              <a:t>lime yaptığı katkılar değişik şekillerde ölçülmektedir. Bilime yaptığı katkı </a:t>
            </a:r>
          </a:p>
          <a:p>
            <a:pPr marL="0" indent="0">
              <a:buNone/>
            </a:pPr>
            <a:r>
              <a:rPr lang="tr-TR" dirty="0" smtClean="0"/>
              <a:t>değeri bakımından kendi sahasında indeksli, uluslararası, hakemli veya ha-</a:t>
            </a:r>
          </a:p>
          <a:p>
            <a:pPr marL="0" indent="0">
              <a:buNone/>
            </a:pPr>
            <a:r>
              <a:rPr lang="tr-TR" dirty="0" err="1" smtClean="0"/>
              <a:t>kemsiz</a:t>
            </a:r>
            <a:r>
              <a:rPr lang="tr-TR" dirty="0" smtClean="0"/>
              <a:t> dergi tipleri vardır. Bilimin sınırlarını genişleten dergiler daha çok </a:t>
            </a:r>
          </a:p>
          <a:p>
            <a:pPr marL="0" indent="0">
              <a:buNone/>
            </a:pPr>
            <a:r>
              <a:rPr lang="tr-TR" dirty="0" smtClean="0"/>
              <a:t>indeksli olanlar olarak kabul edilir. </a:t>
            </a:r>
            <a:endParaRPr lang="tr-TR" dirty="0"/>
          </a:p>
        </p:txBody>
      </p:sp>
    </p:spTree>
    <p:extLst>
      <p:ext uri="{BB962C8B-B14F-4D97-AF65-F5344CB8AC3E}">
        <p14:creationId xmlns:p14="http://schemas.microsoft.com/office/powerpoint/2010/main" val="1546189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Bilimin Tanımı</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smtClean="0"/>
              <a:t>İnsanlar ilk var olduğu günden, içinde bulunduğumuz zaman dilimi-</a:t>
            </a:r>
          </a:p>
          <a:p>
            <a:pPr marL="0" indent="0">
              <a:buNone/>
            </a:pPr>
            <a:r>
              <a:rPr lang="tr-TR" dirty="0" smtClean="0"/>
              <a:t>ne kadar çevrelerindeki canlı veya cansız her varlığa karşı ilgi duymuşlardır. </a:t>
            </a:r>
          </a:p>
          <a:p>
            <a:pPr marL="0" indent="0">
              <a:buNone/>
            </a:pPr>
            <a:r>
              <a:rPr lang="tr-TR" dirty="0" smtClean="0"/>
              <a:t>Gözleme  dayanan  ilgi  öncelikle  olayları  tanımak,  oluş  mekanizmalarını  </a:t>
            </a:r>
          </a:p>
          <a:p>
            <a:pPr marL="0" indent="0">
              <a:buNone/>
            </a:pPr>
            <a:r>
              <a:rPr lang="tr-TR" dirty="0" smtClean="0"/>
              <a:t>anlamak, sonuçlarını gözlemlemek; daha sonra da onlar üzerinde etkin ol-</a:t>
            </a:r>
          </a:p>
          <a:p>
            <a:pPr marL="0" indent="0">
              <a:buNone/>
            </a:pPr>
            <a:r>
              <a:rPr lang="tr-TR" dirty="0" err="1" smtClean="0"/>
              <a:t>mak</a:t>
            </a:r>
            <a:r>
              <a:rPr lang="tr-TR" dirty="0" smtClean="0"/>
              <a:t> ve neticede olayın yönünü kendi istediği şekilde yönlendirmek şek-</a:t>
            </a:r>
          </a:p>
          <a:p>
            <a:pPr marL="0" indent="0">
              <a:buNone/>
            </a:pPr>
            <a:r>
              <a:rPr lang="tr-TR" dirty="0" err="1" smtClean="0"/>
              <a:t>linde</a:t>
            </a:r>
            <a:r>
              <a:rPr lang="tr-TR" dirty="0" smtClean="0"/>
              <a:t> devam ede gelmiştir. Diğer yandan insanlar, her zaman var olmayı, </a:t>
            </a:r>
          </a:p>
          <a:p>
            <a:pPr marL="0" indent="0">
              <a:buNone/>
            </a:pPr>
            <a:r>
              <a:rPr lang="tr-TR" dirty="0" smtClean="0"/>
              <a:t>yaratıcı kudret ve yaradılış gayelerini, ölüm ve ötesini, varacağı son noktayı </a:t>
            </a:r>
          </a:p>
          <a:p>
            <a:pPr marL="0" indent="0">
              <a:buNone/>
            </a:pPr>
            <a:r>
              <a:rPr lang="tr-TR" dirty="0" smtClean="0"/>
              <a:t>öğrenme arayışı içinde olmuşlardır.</a:t>
            </a:r>
            <a:endParaRPr lang="tr-TR" dirty="0"/>
          </a:p>
        </p:txBody>
      </p:sp>
    </p:spTree>
    <p:extLst>
      <p:ext uri="{BB962C8B-B14F-4D97-AF65-F5344CB8AC3E}">
        <p14:creationId xmlns:p14="http://schemas.microsoft.com/office/powerpoint/2010/main" val="802344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Bilim insanları ve düşünürler genellikle uzman oldukları bilim dalını </a:t>
            </a:r>
          </a:p>
          <a:p>
            <a:pPr marL="0" indent="0">
              <a:buNone/>
            </a:pPr>
            <a:r>
              <a:rPr lang="tr-TR" dirty="0" smtClean="0"/>
              <a:t>kapsayan  tanımlar  yapmışlardır.  Bilim  nedir  sorusuna  her  kesim  tarafın-</a:t>
            </a:r>
          </a:p>
          <a:p>
            <a:pPr marL="0" indent="0">
              <a:buNone/>
            </a:pPr>
            <a:r>
              <a:rPr lang="tr-TR" dirty="0" smtClean="0"/>
              <a:t>dan kabul görecek bir cevap vermek mümkün değildir. Laboratuvar temel-</a:t>
            </a:r>
          </a:p>
          <a:p>
            <a:pPr marL="0" indent="0">
              <a:buNone/>
            </a:pPr>
            <a:r>
              <a:rPr lang="tr-TR" dirty="0" err="1" smtClean="0"/>
              <a:t>li</a:t>
            </a:r>
            <a:r>
              <a:rPr lang="tr-TR" dirty="0" smtClean="0"/>
              <a:t> çalışan bilim insanlarının bilim tanımı ile sanat veya sosyal konular çalı-</a:t>
            </a:r>
          </a:p>
          <a:p>
            <a:pPr marL="0" indent="0">
              <a:buNone/>
            </a:pPr>
            <a:r>
              <a:rPr lang="tr-TR" dirty="0" smtClean="0"/>
              <a:t>şan bilim insanlarının bilim tanımını örtüştürmek kolay bir işlem değildir. </a:t>
            </a:r>
          </a:p>
          <a:p>
            <a:pPr marL="0" indent="0">
              <a:buNone/>
            </a:pPr>
            <a:r>
              <a:rPr lang="tr-TR" dirty="0" smtClean="0"/>
              <a:t>Bilimin her geçen gün çok yönlü, kapsamlı ve büyük bir hızla gelişmesinin </a:t>
            </a:r>
          </a:p>
          <a:p>
            <a:pPr marL="0" indent="0">
              <a:buNone/>
            </a:pPr>
            <a:r>
              <a:rPr lang="tr-TR" dirty="0" smtClean="0"/>
              <a:t>de ortak bir tanımlamada payı olduğu düşünülebilir. </a:t>
            </a:r>
          </a:p>
          <a:p>
            <a:pPr marL="0" indent="0">
              <a:buNone/>
            </a:pPr>
            <a:r>
              <a:rPr lang="tr-TR" dirty="0" smtClean="0"/>
              <a:t>Bilim, varlık, insan ve olaylar ile bunlar arasındaki ilişkilerin belirlen-</a:t>
            </a:r>
          </a:p>
          <a:p>
            <a:pPr marL="0" indent="0">
              <a:buNone/>
            </a:pPr>
            <a:r>
              <a:rPr lang="tr-TR" dirty="0" err="1" smtClean="0"/>
              <a:t>mesi</a:t>
            </a:r>
            <a:r>
              <a:rPr lang="tr-TR" dirty="0" smtClean="0"/>
              <a:t> için elde edilen bilgiler ve bilgi üretim faaliyetlerinin bütünü olarak </a:t>
            </a:r>
          </a:p>
          <a:p>
            <a:pPr marL="0" indent="0">
              <a:buNone/>
            </a:pPr>
            <a:r>
              <a:rPr lang="tr-TR" dirty="0" smtClean="0"/>
              <a:t>tanımlanabilir. Bilgi üretimi için bilimsel yöntemler kullanılır.</a:t>
            </a:r>
            <a:endParaRPr lang="tr-TR" dirty="0"/>
          </a:p>
        </p:txBody>
      </p:sp>
    </p:spTree>
    <p:extLst>
      <p:ext uri="{BB962C8B-B14F-4D97-AF65-F5344CB8AC3E}">
        <p14:creationId xmlns:p14="http://schemas.microsoft.com/office/powerpoint/2010/main" val="217846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Kaynak: Araştırma Yöntemleri, IBU Publications</a:t>
            </a:r>
          </a:p>
          <a:p>
            <a:r>
              <a:rPr lang="tr-TR" dirty="0" smtClean="0"/>
              <a:t>Yazarlar:</a:t>
            </a:r>
            <a:endParaRPr lang="tr-TR" dirty="0"/>
          </a:p>
          <a:p>
            <a:r>
              <a:rPr lang="tr-TR" dirty="0" smtClean="0"/>
              <a:t>Prof. Dr. Hüseyin PADEM </a:t>
            </a:r>
          </a:p>
          <a:p>
            <a:r>
              <a:rPr lang="tr-TR" dirty="0" smtClean="0"/>
              <a:t>Yrd. Doç. Dr. Ali GÖKSU</a:t>
            </a:r>
          </a:p>
          <a:p>
            <a:r>
              <a:rPr lang="tr-TR" dirty="0" smtClean="0"/>
              <a:t>Arş. Gör. Zafer KONAKLI</a:t>
            </a:r>
            <a:endParaRPr lang="tr-TR" dirty="0"/>
          </a:p>
        </p:txBody>
      </p:sp>
    </p:spTree>
    <p:extLst>
      <p:ext uri="{BB962C8B-B14F-4D97-AF65-F5344CB8AC3E}">
        <p14:creationId xmlns:p14="http://schemas.microsoft.com/office/powerpoint/2010/main" val="41047699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683</Words>
  <Application>Microsoft Office PowerPoint</Application>
  <PresentationFormat>Geniş ekran</PresentationFormat>
  <Paragraphs>63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Bilgi ve Bilim</vt:lpstr>
      <vt:lpstr>PowerPoint Sunusu</vt:lpstr>
      <vt:lpstr>PowerPoint Sunusu</vt:lpstr>
      <vt:lpstr>BİLGİ KAYNAKLARI VE BİLGİYE ULAŞMA</vt:lpstr>
      <vt:lpstr>PowerPoint Sunusu</vt:lpstr>
      <vt:lpstr>PowerPoint Sunusu</vt:lpstr>
      <vt:lpstr>Bilimin Tanımı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ve Bilim</dc:title>
  <dc:creator>Windows Kullanıcısı</dc:creator>
  <cp:lastModifiedBy>Windows Kullanıcısı</cp:lastModifiedBy>
  <cp:revision>6</cp:revision>
  <dcterms:created xsi:type="dcterms:W3CDTF">2018-03-15T08:47:10Z</dcterms:created>
  <dcterms:modified xsi:type="dcterms:W3CDTF">2018-03-15T08:57:32Z</dcterms:modified>
</cp:coreProperties>
</file>