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98" r:id="rId3"/>
    <p:sldId id="313" r:id="rId4"/>
    <p:sldId id="303" r:id="rId5"/>
    <p:sldId id="415" r:id="rId6"/>
    <p:sldId id="416" r:id="rId7"/>
    <p:sldId id="399" r:id="rId8"/>
    <p:sldId id="417" r:id="rId9"/>
    <p:sldId id="400" r:id="rId10"/>
    <p:sldId id="418" r:id="rId11"/>
    <p:sldId id="401" r:id="rId12"/>
    <p:sldId id="402" r:id="rId13"/>
    <p:sldId id="403" r:id="rId14"/>
    <p:sldId id="404" r:id="rId15"/>
    <p:sldId id="291" r:id="rId16"/>
    <p:sldId id="411" r:id="rId17"/>
    <p:sldId id="412" r:id="rId18"/>
    <p:sldId id="413" r:id="rId19"/>
    <p:sldId id="414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8AA"/>
    <a:srgbClr val="FFCCFF"/>
    <a:srgbClr val="FF3399"/>
    <a:srgbClr val="FF66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3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E5DE-CCDA-4475-9FBA-E698F7083571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E8101-BF7C-433A-9C51-EF255B5957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95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57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9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32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9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48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27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21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60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67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65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28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08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1184" y="112734"/>
            <a:ext cx="9684845" cy="6367499"/>
            <a:chOff x="921184" y="112734"/>
            <a:chExt cx="9684845" cy="63674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84" y="112734"/>
              <a:ext cx="9684845" cy="55365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786782" y="4725907"/>
              <a:ext cx="7387663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5400" b="1" dirty="0" smtClean="0">
                  <a:solidFill>
                    <a:srgbClr val="FF0000"/>
                  </a:solidFill>
                </a:rPr>
                <a:t>JEM 425</a:t>
              </a:r>
            </a:p>
            <a:p>
              <a:pPr algn="ctr"/>
              <a:r>
                <a:rPr lang="tr-TR" sz="5400" b="1" dirty="0" smtClean="0">
                  <a:solidFill>
                    <a:srgbClr val="FF0000"/>
                  </a:solidFill>
                </a:rPr>
                <a:t>İŞ </a:t>
              </a:r>
              <a:r>
                <a:rPr lang="tr-TR" sz="5400" b="1" dirty="0" smtClean="0">
                  <a:solidFill>
                    <a:srgbClr val="FF0000"/>
                  </a:solidFill>
                </a:rPr>
                <a:t>SAĞLIĞI VE GÜVENLİĞİ</a:t>
              </a:r>
              <a:endParaRPr lang="tr-TR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669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6925" y="1203154"/>
            <a:ext cx="9354561" cy="4524315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r>
              <a:rPr lang="tr-TR" sz="2400" b="1" dirty="0" smtClean="0"/>
              <a:t>*  Yanıcı/kolay yanıcı/çok kolay yanıcı kimyasallar</a:t>
            </a:r>
          </a:p>
          <a:p>
            <a:r>
              <a:rPr lang="tr-TR" sz="2400" b="1" dirty="0" smtClean="0"/>
              <a:t>*  Patlayıcı</a:t>
            </a:r>
            <a:endParaRPr lang="tr-T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Toksik/ Çok toksik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Oksitleyici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Mutajen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Aşındırıcı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Tahriş edici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Zararlı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Üreme  için toksik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Çevre için tehlikeli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Alerjik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Kanserojen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138292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739" y="540798"/>
            <a:ext cx="45214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u="sng" dirty="0" smtClean="0"/>
              <a:t>Ergonomik Etmenler</a:t>
            </a:r>
            <a:endParaRPr lang="tr-TR" sz="40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4846233" y="377800"/>
            <a:ext cx="70908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insan vücudunun sınırlarının dikkate alınmadan düzenlenen iş yeri çalışma ortamları sebebiyle personelin iş verimindeki kayıplar ve meslek hastalıklarına yakalanma ile sonuçlanabilecek olumsuzluklar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901685" y="2997704"/>
            <a:ext cx="3648744" cy="1815882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r>
              <a:rPr lang="tr-TR" sz="2800" b="1" dirty="0" smtClean="0"/>
              <a:t>Elle kaldırma</a:t>
            </a:r>
          </a:p>
          <a:p>
            <a:r>
              <a:rPr lang="tr-TR" sz="2800" b="1" dirty="0" smtClean="0"/>
              <a:t>Tekrarlı hareketleri</a:t>
            </a:r>
          </a:p>
          <a:p>
            <a:r>
              <a:rPr lang="tr-TR" sz="2800" b="1" dirty="0" smtClean="0"/>
              <a:t>Uygunsuz duruş</a:t>
            </a:r>
          </a:p>
          <a:p>
            <a:endParaRPr lang="tr-TR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875" y="4498202"/>
            <a:ext cx="4533213" cy="2075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99" y="4405561"/>
            <a:ext cx="2314575" cy="198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79" y="5133975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0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070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u="sng" dirty="0" smtClean="0"/>
              <a:t>Ergonomic Factors</a:t>
            </a:r>
            <a:endParaRPr lang="tr-TR" sz="40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668" y="879349"/>
            <a:ext cx="4575509" cy="5490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97" y="1527829"/>
            <a:ext cx="15811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0571" y="160732"/>
            <a:ext cx="4639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u="sng" dirty="0" smtClean="0"/>
              <a:t>Psikososyal Etmenler</a:t>
            </a:r>
            <a:endParaRPr lang="tr-TR" sz="40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5116120" y="160732"/>
            <a:ext cx="68902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Sağlık; yalnızca </a:t>
            </a:r>
            <a:r>
              <a:rPr lang="tr-TR" sz="2800" dirty="0"/>
              <a:t>hastalık ve sakatlık durumunun olmaması değil; bedenen, </a:t>
            </a:r>
            <a:r>
              <a:rPr lang="tr-TR" sz="2800" b="1" u="sng" dirty="0"/>
              <a:t>ruhen ve sosyal </a:t>
            </a:r>
            <a:r>
              <a:rPr lang="tr-TR" sz="2800" dirty="0"/>
              <a:t>yönden tam bir iyilik </a:t>
            </a:r>
            <a:r>
              <a:rPr lang="tr-TR" sz="2800" dirty="0" smtClean="0"/>
              <a:t>halidir (WHO)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8" name="Rectangle 7"/>
          <p:cNvSpPr/>
          <p:nvPr/>
        </p:nvSpPr>
        <p:spPr>
          <a:xfrm>
            <a:off x="19941" y="3153650"/>
            <a:ext cx="9059892" cy="3108543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İş yükü ve iş temposu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İş programları (varidyalı/esnek olmayan çalışma programı/gece çalışması gibi)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Yetersiz iletişim/rol belirsizliği/ rol çatışmaları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Yetersiz ekipman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Kişisel gelişim için desteğin olmaması</a:t>
            </a:r>
            <a:endParaRPr lang="tr-TR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Şiddet, taciz, zorbalık, mobbing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805" y="4114183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9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8" y="256674"/>
            <a:ext cx="11562347" cy="580724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Çalışma ve Sosyal Güvenlik </a:t>
            </a:r>
            <a:r>
              <a:rPr lang="tr-TR" dirty="0" smtClean="0"/>
              <a:t>Bakanlığı-</a:t>
            </a:r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İŞ SAĞLIĞI VE GÜVENLİĞİNE İLİŞKİN TEHLİKE SINIFLARI LİSTESİ </a:t>
            </a:r>
            <a:r>
              <a:rPr lang="tr-TR" b="1" dirty="0" smtClean="0"/>
              <a:t>TEBLİĞİ’ne göre 3 tip tehlike sınıfı vardır: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1) Az tehlikeli işyerleri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2) Tehlikeli işyerleri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3) Çok tehlikeli işyerleri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6312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143" y="1089764"/>
            <a:ext cx="8263067" cy="5602986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838200" y="2689003"/>
            <a:ext cx="1154220" cy="115422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4050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238" y="86682"/>
            <a:ext cx="8353425" cy="1325563"/>
          </a:xfrm>
        </p:spPr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Kabul Edilemez Davranışlar</a:t>
            </a:r>
            <a:endParaRPr lang="tr-TR" b="1" u="sng" dirty="0">
              <a:solidFill>
                <a:srgbClr val="FF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7" y="1492437"/>
            <a:ext cx="5305926" cy="498802"/>
          </a:xfrm>
        </p:spPr>
        <p:txBody>
          <a:bodyPr>
            <a:noAutofit/>
          </a:bodyPr>
          <a:lstStyle/>
          <a:p>
            <a:r>
              <a:rPr lang="tr-TR" sz="3600" dirty="0" smtClean="0"/>
              <a:t>Uygunsuz şakalar</a:t>
            </a:r>
            <a:endParaRPr lang="tr-TR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10" y="2224993"/>
            <a:ext cx="2162175" cy="21145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97178" y="4573297"/>
            <a:ext cx="3414238" cy="2104698"/>
            <a:chOff x="3757956" y="2818031"/>
            <a:chExt cx="3414238" cy="21046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7956" y="2818031"/>
              <a:ext cx="3414238" cy="2104698"/>
            </a:xfrm>
            <a:prstGeom prst="rect">
              <a:avLst/>
            </a:prstGeom>
            <a:ln w="190500">
              <a:solidFill>
                <a:srgbClr val="FF0000"/>
              </a:solidFill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3757956" y="2818031"/>
              <a:ext cx="3414238" cy="2104698"/>
            </a:xfrm>
            <a:prstGeom prst="line">
              <a:avLst/>
            </a:prstGeom>
            <a:ln w="180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5422232" y="2896121"/>
            <a:ext cx="6769767" cy="498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 </a:t>
            </a:r>
            <a:r>
              <a:rPr lang="tr-TR" sz="3600" dirty="0" smtClean="0"/>
              <a:t>Sigara içilmez alanda sigara içilmesi</a:t>
            </a:r>
            <a:endParaRPr lang="tr-TR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631" y="3899736"/>
            <a:ext cx="2368968" cy="29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6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17" y="2902868"/>
            <a:ext cx="3642093" cy="36583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917" y="1908155"/>
            <a:ext cx="5305926" cy="498802"/>
          </a:xfrm>
        </p:spPr>
        <p:txBody>
          <a:bodyPr>
            <a:noAutofit/>
          </a:bodyPr>
          <a:lstStyle/>
          <a:p>
            <a:r>
              <a:rPr lang="tr-TR" sz="3600" dirty="0" smtClean="0"/>
              <a:t>Zorbalık</a:t>
            </a:r>
            <a:endParaRPr lang="tr-TR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86074" y="2404066"/>
            <a:ext cx="5305926" cy="498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dirty="0" smtClean="0"/>
              <a:t>Kavga</a:t>
            </a:r>
            <a:endParaRPr lang="tr-TR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074" y="3294270"/>
            <a:ext cx="4470751" cy="300225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67238" y="86682"/>
            <a:ext cx="8353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u="sng" smtClean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Kabul Edilemez Davranışlar</a:t>
            </a:r>
            <a:endParaRPr lang="tr-TR" b="1" u="sng" dirty="0">
              <a:solidFill>
                <a:srgbClr val="FF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2043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3243" y="1529162"/>
            <a:ext cx="11652083" cy="498802"/>
          </a:xfrm>
        </p:spPr>
        <p:txBody>
          <a:bodyPr>
            <a:noAutofit/>
          </a:bodyPr>
          <a:lstStyle/>
          <a:p>
            <a:r>
              <a:rPr lang="en-US" sz="3600" dirty="0" err="1"/>
              <a:t>Diğer</a:t>
            </a:r>
            <a:r>
              <a:rPr lang="en-US" sz="3600" dirty="0"/>
              <a:t> </a:t>
            </a:r>
            <a:r>
              <a:rPr lang="en-US" sz="3600" dirty="0" err="1"/>
              <a:t>çalışanlara</a:t>
            </a:r>
            <a:r>
              <a:rPr lang="en-US" sz="3600" dirty="0"/>
              <a:t> </a:t>
            </a:r>
            <a:r>
              <a:rPr lang="en-US" sz="3600" dirty="0" err="1"/>
              <a:t>saldırı</a:t>
            </a:r>
            <a:r>
              <a:rPr lang="en-US" sz="3600" dirty="0"/>
              <a:t>, </a:t>
            </a:r>
            <a:r>
              <a:rPr lang="en-US" sz="3600" dirty="0" err="1"/>
              <a:t>tehdit</a:t>
            </a:r>
            <a:r>
              <a:rPr lang="en-US" sz="3600" dirty="0"/>
              <a:t> </a:t>
            </a:r>
            <a:r>
              <a:rPr lang="en-US" sz="3600" dirty="0" err="1"/>
              <a:t>veya</a:t>
            </a:r>
            <a:r>
              <a:rPr lang="en-US" sz="3600" dirty="0"/>
              <a:t> </a:t>
            </a:r>
            <a:r>
              <a:rPr lang="en-US" sz="3600" dirty="0" err="1"/>
              <a:t>müdahale</a:t>
            </a:r>
            <a:r>
              <a:rPr lang="en-US" sz="3600" dirty="0"/>
              <a:t> </a:t>
            </a:r>
            <a:r>
              <a:rPr lang="en-US" sz="3600" dirty="0" err="1"/>
              <a:t>etme</a:t>
            </a:r>
            <a:endParaRPr lang="tr-TR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35" y="2334377"/>
            <a:ext cx="5593949" cy="259355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3242" y="5775526"/>
            <a:ext cx="11652083" cy="498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/>
              <a:t>Mülkiyetin</a:t>
            </a:r>
            <a:r>
              <a:rPr lang="en-US" sz="3600" dirty="0"/>
              <a:t> </a:t>
            </a:r>
            <a:r>
              <a:rPr lang="en-US" sz="3600" dirty="0" err="1"/>
              <a:t>kötüye</a:t>
            </a:r>
            <a:r>
              <a:rPr lang="en-US" sz="3600" dirty="0"/>
              <a:t> </a:t>
            </a:r>
            <a:r>
              <a:rPr lang="en-US" sz="3600" dirty="0" err="1" smtClean="0"/>
              <a:t>kullanılması</a:t>
            </a:r>
            <a:r>
              <a:rPr lang="tr-TR" sz="3600" dirty="0" smtClean="0"/>
              <a:t> </a:t>
            </a:r>
            <a:r>
              <a:rPr lang="en-US" sz="3600" dirty="0" err="1" smtClean="0"/>
              <a:t>veya</a:t>
            </a:r>
            <a:endParaRPr lang="tr-TR" sz="3600" dirty="0"/>
          </a:p>
          <a:p>
            <a:pPr marL="0" indent="0">
              <a:buNone/>
            </a:pPr>
            <a:r>
              <a:rPr lang="en-US" sz="3600" dirty="0" err="1" smtClean="0"/>
              <a:t>tahrip</a:t>
            </a:r>
            <a:r>
              <a:rPr lang="en-US" sz="3600" dirty="0" smtClean="0"/>
              <a:t> </a:t>
            </a:r>
            <a:r>
              <a:rPr lang="en-US" sz="3600" dirty="0" err="1"/>
              <a:t>edilmesi</a:t>
            </a:r>
            <a:endParaRPr lang="tr-TR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565" y="2875555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552" y="4780650"/>
            <a:ext cx="2107531" cy="210753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238" y="86682"/>
            <a:ext cx="8353425" cy="1325563"/>
          </a:xfrm>
        </p:spPr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Kabul Edilemez Davranışlar</a:t>
            </a:r>
            <a:endParaRPr lang="tr-TR" b="1" u="sng" dirty="0">
              <a:solidFill>
                <a:srgbClr val="FF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4213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3243" y="1529162"/>
            <a:ext cx="11652083" cy="498802"/>
          </a:xfrm>
        </p:spPr>
        <p:txBody>
          <a:bodyPr>
            <a:noAutofit/>
          </a:bodyPr>
          <a:lstStyle/>
          <a:p>
            <a:r>
              <a:rPr lang="en-US" sz="3600" dirty="0" err="1"/>
              <a:t>Güvenli</a:t>
            </a:r>
            <a:r>
              <a:rPr lang="en-US" sz="3600" dirty="0"/>
              <a:t> </a:t>
            </a:r>
            <a:r>
              <a:rPr lang="en-US" sz="3600" dirty="0" err="1" smtClean="0"/>
              <a:t>çalışma</a:t>
            </a:r>
            <a:r>
              <a:rPr lang="en-US" sz="3600" dirty="0" smtClean="0"/>
              <a:t> </a:t>
            </a:r>
            <a:r>
              <a:rPr lang="en-US" sz="3600" dirty="0" err="1"/>
              <a:t>prosedürlerine</a:t>
            </a:r>
            <a:r>
              <a:rPr lang="en-US" sz="3600" dirty="0"/>
              <a:t> </a:t>
            </a:r>
            <a:r>
              <a:rPr lang="en-US" sz="3600" dirty="0" err="1" smtClean="0"/>
              <a:t>uyulmaması</a:t>
            </a:r>
            <a:endParaRPr lang="tr-T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23" y="2144881"/>
            <a:ext cx="1781175" cy="256222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368842" y="3666625"/>
            <a:ext cx="8823158" cy="1847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/>
              <a:t>Çalışırken</a:t>
            </a:r>
            <a:r>
              <a:rPr lang="en-US" sz="3600" dirty="0"/>
              <a:t> </a:t>
            </a:r>
            <a:r>
              <a:rPr lang="en-US" sz="3600" dirty="0" err="1"/>
              <a:t>uyuşturucu</a:t>
            </a:r>
            <a:r>
              <a:rPr lang="en-US" sz="3600" dirty="0"/>
              <a:t> </a:t>
            </a:r>
            <a:r>
              <a:rPr lang="en-US" sz="3600" dirty="0" err="1"/>
              <a:t>veya</a:t>
            </a:r>
            <a:r>
              <a:rPr lang="en-US" sz="3600" dirty="0"/>
              <a:t> </a:t>
            </a:r>
            <a:r>
              <a:rPr lang="en-US" sz="3600" dirty="0" err="1"/>
              <a:t>alkolün</a:t>
            </a:r>
            <a:r>
              <a:rPr lang="en-US" sz="3600" dirty="0"/>
              <a:t> </a:t>
            </a:r>
            <a:r>
              <a:rPr lang="en-US" sz="3600" dirty="0" err="1"/>
              <a:t>etkisi</a:t>
            </a:r>
            <a:r>
              <a:rPr lang="en-US" sz="3600" dirty="0"/>
              <a:t> </a:t>
            </a:r>
            <a:r>
              <a:rPr lang="en-US" sz="3600" dirty="0" err="1"/>
              <a:t>altında</a:t>
            </a:r>
            <a:r>
              <a:rPr lang="en-US" sz="3600" dirty="0"/>
              <a:t> </a:t>
            </a:r>
            <a:r>
              <a:rPr lang="en-US" sz="3600" dirty="0" err="1"/>
              <a:t>olmak</a:t>
            </a:r>
            <a:endParaRPr lang="tr-TR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950" y="4418347"/>
            <a:ext cx="3666145" cy="243965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67238" y="86682"/>
            <a:ext cx="8353425" cy="1325563"/>
          </a:xfrm>
        </p:spPr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Kabul Edilemez Davranışlar</a:t>
            </a:r>
            <a:endParaRPr lang="tr-TR" b="1" u="sng" dirty="0">
              <a:solidFill>
                <a:srgbClr val="FF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86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386" y="2941895"/>
            <a:ext cx="3970750" cy="3772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312"/>
            <a:ext cx="10515600" cy="2880987"/>
          </a:xfrm>
        </p:spPr>
        <p:txBody>
          <a:bodyPr>
            <a:noAutofit/>
          </a:bodyPr>
          <a:lstStyle/>
          <a:p>
            <a:pPr algn="ctr"/>
            <a:r>
              <a:rPr lang="tr-TR" sz="7200" b="1" dirty="0" smtClean="0"/>
              <a:t>Bir iş yerinde en sık karşılaşılan risk etmenleri nelerdir?</a:t>
            </a:r>
            <a:endParaRPr lang="tr-TR" sz="7200" b="1" dirty="0"/>
          </a:p>
        </p:txBody>
      </p:sp>
    </p:spTree>
    <p:extLst>
      <p:ext uri="{BB962C8B-B14F-4D97-AF65-F5344CB8AC3E}">
        <p14:creationId xmlns:p14="http://schemas.microsoft.com/office/powerpoint/2010/main" val="213364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585" y="1555247"/>
            <a:ext cx="5020670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arenR"/>
            </a:pPr>
            <a:r>
              <a:rPr lang="tr-TR" sz="3200" dirty="0" smtClean="0">
                <a:solidFill>
                  <a:srgbClr val="7030A0"/>
                </a:solidFill>
              </a:rPr>
              <a:t>Fiziksel </a:t>
            </a:r>
            <a:r>
              <a:rPr lang="tr-TR" sz="3200" dirty="0">
                <a:solidFill>
                  <a:srgbClr val="7030A0"/>
                </a:solidFill>
              </a:rPr>
              <a:t>Risk </a:t>
            </a:r>
            <a:r>
              <a:rPr lang="tr-TR" sz="3200" dirty="0" smtClean="0">
                <a:solidFill>
                  <a:srgbClr val="7030A0"/>
                </a:solidFill>
              </a:rPr>
              <a:t>Etmenleri</a:t>
            </a:r>
          </a:p>
          <a:p>
            <a:pPr marL="514350" indent="-514350">
              <a:buAutoNum type="arabicParenR"/>
            </a:pPr>
            <a:endParaRPr lang="tr-TR" sz="3200" dirty="0" smtClean="0"/>
          </a:p>
          <a:p>
            <a:pPr marL="514350" indent="-514350">
              <a:buAutoNum type="arabicParenR"/>
            </a:pPr>
            <a:r>
              <a:rPr lang="tr-TR" sz="3200" dirty="0" smtClean="0">
                <a:solidFill>
                  <a:srgbClr val="FF3399"/>
                </a:solidFill>
              </a:rPr>
              <a:t>Biyolojik Risk Etmenleri</a:t>
            </a:r>
          </a:p>
          <a:p>
            <a:pPr marL="514350" indent="-514350">
              <a:buAutoNum type="arabicParenR"/>
            </a:pPr>
            <a:endParaRPr lang="tr-TR" sz="3200" dirty="0" smtClean="0"/>
          </a:p>
          <a:p>
            <a:pPr marL="514350" indent="-514350">
              <a:buAutoNum type="arabicParenR"/>
            </a:pPr>
            <a:r>
              <a:rPr lang="tr-TR" sz="3200" dirty="0" smtClean="0">
                <a:solidFill>
                  <a:srgbClr val="00B050"/>
                </a:solidFill>
              </a:rPr>
              <a:t>Kimyasal Risk Etmenleri</a:t>
            </a:r>
          </a:p>
          <a:p>
            <a:pPr marL="514350" indent="-514350">
              <a:buAutoNum type="arabicParenR"/>
            </a:pPr>
            <a:endParaRPr lang="tr-TR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</a:rPr>
              <a:t>Ergonomik risk Etmenleri</a:t>
            </a:r>
          </a:p>
          <a:p>
            <a:pPr marL="514350" indent="-514350">
              <a:buAutoNum type="arabicParenR"/>
            </a:pPr>
            <a:endParaRPr lang="tr-TR" sz="3200" dirty="0" smtClean="0"/>
          </a:p>
          <a:p>
            <a:pPr marL="514350" indent="-514350">
              <a:buAutoNum type="arabicParenR"/>
            </a:pP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Psikososyal Risk Etmenleri</a:t>
            </a:r>
            <a:endParaRPr lang="tr-TR" sz="3200" dirty="0">
              <a:solidFill>
                <a:schemeClr val="bg2">
                  <a:lumMod val="50000"/>
                </a:schemeClr>
              </a:solidFill>
            </a:endParaRPr>
          </a:p>
          <a:p>
            <a:endParaRPr lang="tr-TR" sz="3200" dirty="0"/>
          </a:p>
        </p:txBody>
      </p:sp>
      <p:sp>
        <p:nvSpPr>
          <p:cNvPr id="11" name="Rectangle 10"/>
          <p:cNvSpPr/>
          <p:nvPr/>
        </p:nvSpPr>
        <p:spPr>
          <a:xfrm>
            <a:off x="1939585" y="257397"/>
            <a:ext cx="35314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u="sng" dirty="0" smtClean="0">
                <a:solidFill>
                  <a:srgbClr val="FF0000"/>
                </a:solidFill>
              </a:rPr>
              <a:t>Risk Etmenleri</a:t>
            </a:r>
            <a:endParaRPr lang="tr-TR" sz="4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6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750" y="282763"/>
            <a:ext cx="3763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u="sng" dirty="0" smtClean="0"/>
              <a:t>Fiziksel Etmenler</a:t>
            </a:r>
            <a:endParaRPr lang="tr-TR" sz="40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842954" y="1011260"/>
            <a:ext cx="8157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Ç</a:t>
            </a:r>
            <a:r>
              <a:rPr lang="tr-TR" sz="2800" dirty="0" smtClean="0"/>
              <a:t>alışanların </a:t>
            </a:r>
            <a:r>
              <a:rPr lang="tr-TR" sz="2800" dirty="0"/>
              <a:t>sağlığını etkileme ihtimali </a:t>
            </a:r>
            <a:r>
              <a:rPr lang="tr-TR" sz="2800" dirty="0" smtClean="0"/>
              <a:t>olan</a:t>
            </a:r>
            <a:r>
              <a:rPr lang="tr-TR" sz="2800" dirty="0"/>
              <a:t> faktörlerdir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sp>
        <p:nvSpPr>
          <p:cNvPr id="2" name="Rectangle 1"/>
          <p:cNvSpPr/>
          <p:nvPr/>
        </p:nvSpPr>
        <p:spPr>
          <a:xfrm>
            <a:off x="5502552" y="4102604"/>
            <a:ext cx="48380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Çalışılan </a:t>
            </a:r>
            <a:r>
              <a:rPr lang="tr-TR" sz="2400" dirty="0"/>
              <a:t>alanda nem, gürültü, aydınlatma, sıcaklık, basınç, titreşim vb. fiziksel özellikler çalışan kişilerin sağlığını önemli ölçüde etkiler. </a:t>
            </a:r>
            <a:endParaRPr lang="tr-TR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34169" y="3528976"/>
            <a:ext cx="4272742" cy="2677656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r>
              <a:rPr lang="tr-TR" sz="2800" b="1" dirty="0" smtClean="0"/>
              <a:t>*  Gürültü</a:t>
            </a:r>
          </a:p>
          <a:p>
            <a:r>
              <a:rPr lang="tr-TR" sz="2800" b="1" dirty="0" smtClean="0"/>
              <a:t>*  Titreşim</a:t>
            </a:r>
            <a:endParaRPr lang="tr-TR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Termal radyasyon</a:t>
            </a:r>
            <a:endParaRPr lang="tr-TR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Aydınlatma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Basınç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Termal konfor</a:t>
            </a:r>
            <a:endParaRPr lang="tr-T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34169" y="2177785"/>
            <a:ext cx="1156598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sz="40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 fiziksel risk faktörüne ne kadar maruz kalıyoruz ?</a:t>
            </a:r>
          </a:p>
        </p:txBody>
      </p:sp>
    </p:spTree>
    <p:extLst>
      <p:ext uri="{BB962C8B-B14F-4D97-AF65-F5344CB8AC3E}">
        <p14:creationId xmlns:p14="http://schemas.microsoft.com/office/powerpoint/2010/main" val="361611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0" y="226057"/>
            <a:ext cx="2237510" cy="10422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3400" b="1" dirty="0" smtClean="0"/>
              <a:t>Gürültü</a:t>
            </a:r>
            <a:endParaRPr lang="tr-TR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56" y="1127932"/>
            <a:ext cx="10515600" cy="98407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İşitme bozukluğuna </a:t>
            </a:r>
            <a:r>
              <a:rPr lang="tr-TR" sz="2400" dirty="0"/>
              <a:t>neden olan veya sağlığın bozulmasına veya başka tehlikelerin meydana gelmesine neden olan seslerdir</a:t>
            </a:r>
            <a:r>
              <a:rPr lang="tr-TR" sz="2400" dirty="0" smtClean="0"/>
              <a:t>. (ILO, 1977)</a:t>
            </a:r>
            <a:endParaRPr lang="tr-TR" sz="2400" dirty="0"/>
          </a:p>
        </p:txBody>
      </p:sp>
      <p:sp>
        <p:nvSpPr>
          <p:cNvPr id="4" name="Rectangle 3"/>
          <p:cNvSpPr/>
          <p:nvPr/>
        </p:nvSpPr>
        <p:spPr>
          <a:xfrm>
            <a:off x="118456" y="3168406"/>
            <a:ext cx="11564389" cy="120032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10101"/>
                </a:solidFill>
              </a:rPr>
              <a:t>İ</a:t>
            </a:r>
            <a:r>
              <a:rPr lang="tr-TR" sz="2400" dirty="0" smtClean="0">
                <a:solidFill>
                  <a:srgbClr val="010101"/>
                </a:solidFill>
              </a:rPr>
              <a:t>şyerlerindeki </a:t>
            </a:r>
            <a:r>
              <a:rPr lang="tr-TR" sz="2400" dirty="0">
                <a:solidFill>
                  <a:srgbClr val="010101"/>
                </a:solidFill>
              </a:rPr>
              <a:t>araç, gereç ve makinelerin çalışırken oluşturdukları salınım hareketlerinin </a:t>
            </a:r>
            <a:r>
              <a:rPr lang="tr-TR" sz="2400" dirty="0" smtClean="0">
                <a:solidFill>
                  <a:srgbClr val="010101"/>
                </a:solidFill>
              </a:rPr>
              <a:t>sonucudur. (Bir </a:t>
            </a:r>
            <a:r>
              <a:rPr lang="tr-TR" sz="2400" dirty="0">
                <a:solidFill>
                  <a:srgbClr val="010101"/>
                </a:solidFill>
              </a:rPr>
              <a:t>başka ifade ile potansiyel enerjinin kinetik enerjiye, kinetik enerjinin potansiyel enerjiye </a:t>
            </a:r>
            <a:r>
              <a:rPr lang="tr-TR" sz="2400" dirty="0" smtClean="0">
                <a:solidFill>
                  <a:srgbClr val="010101"/>
                </a:solidFill>
              </a:rPr>
              <a:t>dönüşmesi)</a:t>
            </a:r>
            <a:endParaRPr lang="tr-TR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456" y="2520895"/>
            <a:ext cx="2237510" cy="647511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400" b="1" dirty="0" smtClean="0"/>
              <a:t>Titreşim</a:t>
            </a:r>
            <a:endParaRPr lang="tr-TR" sz="3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456" y="4840895"/>
            <a:ext cx="2237510" cy="7200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Aydınlatma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375" y="5560928"/>
            <a:ext cx="1183732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222222"/>
                </a:solidFill>
              </a:rPr>
              <a:t>İş </a:t>
            </a:r>
            <a:r>
              <a:rPr lang="tr-TR" sz="2400" dirty="0">
                <a:solidFill>
                  <a:srgbClr val="222222"/>
                </a:solidFill>
              </a:rPr>
              <a:t>yerlerinde uygun aydınlatma ile çalışanın göz sağlığı korunur, birikimli kas ve iskelet sistemi travmaları ve pek çok iş kazası önlenir, olumlu psikolojik etki sağlanır.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4616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80" y="534902"/>
            <a:ext cx="3223257" cy="72003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400" b="1" dirty="0" smtClean="0"/>
              <a:t>Termal konfor</a:t>
            </a:r>
            <a:endParaRPr lang="tr-TR" sz="3400" dirty="0"/>
          </a:p>
        </p:txBody>
      </p:sp>
      <p:sp>
        <p:nvSpPr>
          <p:cNvPr id="5" name="Rectangle 4"/>
          <p:cNvSpPr/>
          <p:nvPr/>
        </p:nvSpPr>
        <p:spPr>
          <a:xfrm>
            <a:off x="0" y="1254935"/>
            <a:ext cx="11837324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sz="2400" dirty="0"/>
              <a:t>iş yerinde çalışanların büyük çoğunluğunun sıcaklık, nem, hava akımı gibi iklim koşulları açısından gerek bedensel, gerekse zihinsel faaliyetlerini sürdürürken belirli bir rahatlık içinde </a:t>
            </a:r>
            <a:r>
              <a:rPr lang="tr-TR" sz="2400" dirty="0" smtClean="0"/>
              <a:t>bulunmalarıdır.</a:t>
            </a:r>
            <a:endParaRPr lang="tr-TR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80" y="3297499"/>
            <a:ext cx="3223257" cy="72003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400" b="1" dirty="0" smtClean="0"/>
              <a:t>Termal radyasyon</a:t>
            </a:r>
            <a:endParaRPr lang="tr-TR" sz="3400" dirty="0"/>
          </a:p>
        </p:txBody>
      </p:sp>
      <p:sp>
        <p:nvSpPr>
          <p:cNvPr id="7" name="Rectangle 6"/>
          <p:cNvSpPr/>
          <p:nvPr/>
        </p:nvSpPr>
        <p:spPr>
          <a:xfrm>
            <a:off x="0" y="4017532"/>
            <a:ext cx="11837324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sz="2400" dirty="0"/>
              <a:t>Radyasyon enerji ya dalga biçiminde ya da parçacık modeli ile yayılırlar.</a:t>
            </a:r>
          </a:p>
          <a:p>
            <a:r>
              <a:rPr lang="tr-TR" sz="2400" dirty="0"/>
              <a:t>Işık ışınları, ısı, x-ışınları, radyoaktif maddelerin saldığı ışınlar ve evrenden gelen kozmik ışınların hepsi birer radyasyon biçimidir.</a:t>
            </a:r>
          </a:p>
        </p:txBody>
      </p:sp>
    </p:spTree>
    <p:extLst>
      <p:ext uri="{BB962C8B-B14F-4D97-AF65-F5344CB8AC3E}">
        <p14:creationId xmlns:p14="http://schemas.microsoft.com/office/powerpoint/2010/main" val="178426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571" y="160732"/>
            <a:ext cx="40733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u="sng" dirty="0" smtClean="0"/>
              <a:t>Biyolojik Etmenler</a:t>
            </a:r>
            <a:endParaRPr lang="tr-TR" sz="40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4667232" y="272203"/>
            <a:ext cx="68902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Herhangi bir enfeksiyona, alerjiye veya zehirlenmeye neden olabilen tüm </a:t>
            </a:r>
          </a:p>
          <a:p>
            <a:r>
              <a:rPr lang="tr-TR" sz="2800" dirty="0" smtClean="0"/>
              <a:t>virüsler, </a:t>
            </a:r>
          </a:p>
          <a:p>
            <a:r>
              <a:rPr lang="tr-TR" sz="2800" dirty="0" smtClean="0"/>
              <a:t>bakteriler, </a:t>
            </a:r>
          </a:p>
          <a:p>
            <a:r>
              <a:rPr lang="tr-TR" sz="2800" dirty="0" smtClean="0"/>
              <a:t>mantarlar </a:t>
            </a:r>
          </a:p>
          <a:p>
            <a:r>
              <a:rPr lang="tr-TR" sz="2800" dirty="0" smtClean="0"/>
              <a:t>ve parazitler</a:t>
            </a:r>
            <a:endParaRPr lang="tr-TR" sz="2800" dirty="0"/>
          </a:p>
          <a:p>
            <a:r>
              <a:rPr lang="en-US" sz="2800" dirty="0"/>
              <a:t> </a:t>
            </a:r>
            <a:endParaRPr lang="tr-TR" sz="2800" dirty="0"/>
          </a:p>
        </p:txBody>
      </p:sp>
      <p:sp>
        <p:nvSpPr>
          <p:cNvPr id="6" name="Rectangle 5"/>
          <p:cNvSpPr/>
          <p:nvPr/>
        </p:nvSpPr>
        <p:spPr>
          <a:xfrm>
            <a:off x="1511437" y="4147709"/>
            <a:ext cx="7353888" cy="1384995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Viral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Bacterial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37" y="1037094"/>
            <a:ext cx="1571625" cy="2095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70098" y="4143799"/>
            <a:ext cx="93764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Hepatite B, C, HIV virus, Corona virus</a:t>
            </a:r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3548115" y="5217578"/>
            <a:ext cx="93764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Charbon, tuberculosis, brucella, tetanus, typhoid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781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290" y="615142"/>
            <a:ext cx="10326681" cy="580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3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1864" y="540798"/>
            <a:ext cx="4127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u="sng" dirty="0" smtClean="0"/>
              <a:t>Kimyasal Etmenler</a:t>
            </a:r>
            <a:endParaRPr lang="tr-TR" sz="40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4502060" y="125299"/>
            <a:ext cx="76899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İş yerinde çalışanlar açısından sıklıkla rastlanan kimyasal maddelerin başında çözücüler, zehirli gazlar, asit ve alkaliler, boyalar vb gibi çeşitli kimyasal maddeler gelmektedir.</a:t>
            </a:r>
            <a:endParaRPr lang="tr-TR" sz="2800" dirty="0"/>
          </a:p>
          <a:p>
            <a:endParaRPr lang="tr-TR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596" y="2571436"/>
            <a:ext cx="3909011" cy="280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73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465</Words>
  <Application>Microsoft Office PowerPoint</Application>
  <PresentationFormat>Widescreen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Adobe Fan Heiti Std B</vt:lpstr>
      <vt:lpstr>Arial</vt:lpstr>
      <vt:lpstr>Calibri</vt:lpstr>
      <vt:lpstr>Calibri Light</vt:lpstr>
      <vt:lpstr>Office Theme</vt:lpstr>
      <vt:lpstr>PowerPoint Presentation</vt:lpstr>
      <vt:lpstr>Bir iş yerinde en sık karşılaşılan risk etmenleri nelerdir?</vt:lpstr>
      <vt:lpstr>PowerPoint Presentation</vt:lpstr>
      <vt:lpstr>PowerPoint Presentation</vt:lpstr>
      <vt:lpstr>Gürültü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Çalışma ve Sosyal Güvenlik Bakanlığı- İŞ SAĞLIĞI VE GÜVENLİĞİNE İLİŞKİN TEHLİKE SINIFLARI LİSTESİ TEBLİĞİ’ne göre 3 tip tehlike sınıfı vardır:  1) Az tehlikeli işyerleri  2) Tehlikeli işyerleri  3) Çok tehlikeli işyerleri</vt:lpstr>
      <vt:lpstr>PowerPoint Presentation</vt:lpstr>
      <vt:lpstr>Kabul Edilemez Davranışlar</vt:lpstr>
      <vt:lpstr>PowerPoint Presentation</vt:lpstr>
      <vt:lpstr>Kabul Edilemez Davranışlar</vt:lpstr>
      <vt:lpstr>Kabul Edilemez Davranışlar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Elif</dc:creator>
  <cp:lastModifiedBy>Review</cp:lastModifiedBy>
  <cp:revision>136</cp:revision>
  <dcterms:created xsi:type="dcterms:W3CDTF">2018-10-02T08:05:55Z</dcterms:created>
  <dcterms:modified xsi:type="dcterms:W3CDTF">2020-05-07T10:04:21Z</dcterms:modified>
</cp:coreProperties>
</file>