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5620-9156-4C65-8D33-217F6D0B1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Contemporary Business Issues 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8E509-8064-4F53-91B4-71480C4BB6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7</a:t>
            </a:r>
          </a:p>
          <a:p>
            <a:r>
              <a:rPr lang="en-US" dirty="0"/>
              <a:t>The Indian cashew processing industry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613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C601-2AA5-4D63-A743-978FF9D6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Cashew kernels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BE486-7475-4C38-9BA4-3A6506949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highest grades sell for several times the price of the </a:t>
            </a:r>
            <a:r>
              <a:rPr lang="en-US" dirty="0" err="1"/>
              <a:t>the</a:t>
            </a:r>
            <a:r>
              <a:rPr lang="en-US" dirty="0"/>
              <a:t> lowest grades, which are sold to the confectionary industry.</a:t>
            </a:r>
          </a:p>
          <a:p>
            <a:endParaRPr lang="en-US" dirty="0"/>
          </a:p>
          <a:p>
            <a:r>
              <a:rPr lang="en-US" dirty="0"/>
              <a:t>India maintained a virtual monopoly on the cashew processing until the mid 1970s.  This monopoly was due to three factors.</a:t>
            </a:r>
          </a:p>
          <a:p>
            <a:r>
              <a:rPr lang="en-US" dirty="0"/>
              <a:t>1. India was the largest producer of cashews</a:t>
            </a:r>
          </a:p>
          <a:p>
            <a:r>
              <a:rPr lang="en-US" dirty="0"/>
              <a:t>2. Early demand occurred largely in India, meaning that any other country </a:t>
            </a:r>
            <a:r>
              <a:rPr lang="en-US" dirty="0" err="1"/>
              <a:t>wouldhave</a:t>
            </a:r>
            <a:r>
              <a:rPr lang="en-US" dirty="0"/>
              <a:t> to incur added transport charges to reach the Indian market.</a:t>
            </a:r>
          </a:p>
          <a:p>
            <a:r>
              <a:rPr lang="en-US" dirty="0"/>
              <a:t>3. Most important, the Indian workers were particularly adept at the process technology.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833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CF383-5B48-4978-9A92-E2E566CC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Cashew sector is worth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33188-DCEE-4F34-8005-60DC181A5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$ 9,9 </a:t>
            </a:r>
            <a:r>
              <a:rPr lang="en-US" sz="2400" dirty="0" err="1">
                <a:solidFill>
                  <a:srgbClr val="FFFF00"/>
                </a:solidFill>
              </a:rPr>
              <a:t>millon</a:t>
            </a:r>
            <a:r>
              <a:rPr lang="en-US" sz="2400" dirty="0">
                <a:solidFill>
                  <a:srgbClr val="FFFF00"/>
                </a:solidFill>
              </a:rPr>
              <a:t> (2017)</a:t>
            </a:r>
          </a:p>
          <a:p>
            <a:r>
              <a:rPr lang="en-US" sz="2400" dirty="0">
                <a:solidFill>
                  <a:srgbClr val="FFFF00"/>
                </a:solidFill>
              </a:rPr>
              <a:t>$12,7 million (2024)</a:t>
            </a:r>
          </a:p>
          <a:p>
            <a:endParaRPr lang="en-US" dirty="0"/>
          </a:p>
          <a:p>
            <a:r>
              <a:rPr lang="en-US" dirty="0"/>
              <a:t>Production</a:t>
            </a:r>
          </a:p>
          <a:p>
            <a:r>
              <a:rPr lang="en-US" dirty="0"/>
              <a:t>#1 India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W. Africa:</a:t>
            </a:r>
          </a:p>
          <a:p>
            <a:r>
              <a:rPr lang="en-US" dirty="0"/>
              <a:t>Tanzania</a:t>
            </a:r>
          </a:p>
          <a:p>
            <a:r>
              <a:rPr lang="en-US" dirty="0" err="1"/>
              <a:t>IvoryCoast</a:t>
            </a:r>
            <a:endParaRPr lang="en-US" dirty="0"/>
          </a:p>
          <a:p>
            <a:r>
              <a:rPr lang="en-US" dirty="0"/>
              <a:t>Benin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470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3437-8045-48FD-A3F6-A4205A42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Vietnam – Cashew Processing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76227-6036-47A6-8897-82D557ED1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Vietnam produces the best cashew processing equipment (Italian firm, </a:t>
            </a:r>
            <a:r>
              <a:rPr lang="en-US" dirty="0" err="1"/>
              <a:t>Oltremare</a:t>
            </a:r>
            <a:r>
              <a:rPr lang="en-US" dirty="0"/>
              <a:t>)</a:t>
            </a:r>
          </a:p>
          <a:p>
            <a:r>
              <a:rPr lang="en-US" dirty="0"/>
              <a:t>1.2 million tones – processing capacity</a:t>
            </a:r>
          </a:p>
          <a:p>
            <a:r>
              <a:rPr lang="en-US" dirty="0"/>
              <a:t>Imports – 1,000,000 MT from Africa</a:t>
            </a:r>
          </a:p>
          <a:p>
            <a:endParaRPr lang="en-US" dirty="0"/>
          </a:p>
          <a:p>
            <a:r>
              <a:rPr lang="en-US" dirty="0"/>
              <a:t>Tanzania harvests cashew from Oct-Feb. </a:t>
            </a:r>
          </a:p>
          <a:p>
            <a:r>
              <a:rPr lang="en-US" dirty="0"/>
              <a:t>Close to the European and Middle Eastern Market</a:t>
            </a:r>
          </a:p>
          <a:p>
            <a:r>
              <a:rPr lang="en-US" dirty="0"/>
              <a:t>Helps with limited supply of the Northern </a:t>
            </a:r>
            <a:r>
              <a:rPr lang="en-US" dirty="0" err="1"/>
              <a:t>semiphere</a:t>
            </a:r>
            <a:endParaRPr lang="en-US" dirty="0"/>
          </a:p>
          <a:p>
            <a:r>
              <a:rPr lang="en-US" dirty="0"/>
              <a:t>Vietnam relies on import so their hegemony is NOT sustainable.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705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13BA-38F7-490D-83F0-DCA0CCB05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Vietnam – Cashew Processing</a:t>
            </a:r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6F6845-3669-4745-BFFF-9B5801C0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579" y="2365695"/>
            <a:ext cx="5707469" cy="3656030"/>
          </a:xfrm>
        </p:spPr>
      </p:pic>
    </p:spTree>
    <p:extLst>
      <p:ext uri="{BB962C8B-B14F-4D97-AF65-F5344CB8AC3E}">
        <p14:creationId xmlns:p14="http://schemas.microsoft.com/office/powerpoint/2010/main" val="392114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E7B0-E3E8-4565-9BEB-7EA64B03F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The Indian Cashew Processing industry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F1986E-5243-434F-A5A3-252D0BF82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927" y="1829974"/>
            <a:ext cx="7476356" cy="3980916"/>
          </a:xfrm>
        </p:spPr>
      </p:pic>
    </p:spTree>
    <p:extLst>
      <p:ext uri="{BB962C8B-B14F-4D97-AF65-F5344CB8AC3E}">
        <p14:creationId xmlns:p14="http://schemas.microsoft.com/office/powerpoint/2010/main" val="295984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52CB-1EF7-41E4-94CA-DA8F8480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The Indian Cashew Processing industry</a:t>
            </a:r>
            <a:endParaRPr lang="tr-T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810E9-0489-48A3-80F1-8F2AD854F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Even though the cashew tree grows fruit, it is best known for its nuts.</a:t>
            </a:r>
          </a:p>
          <a:p>
            <a:endParaRPr lang="en-US" sz="2800" dirty="0"/>
          </a:p>
          <a:p>
            <a:r>
              <a:rPr lang="en-US" sz="2800" dirty="0"/>
              <a:t>India is the world’s largest producer, processor, and exporter.</a:t>
            </a:r>
          </a:p>
          <a:p>
            <a:endParaRPr lang="en-US" sz="2800" dirty="0"/>
          </a:p>
          <a:p>
            <a:r>
              <a:rPr lang="en-US" sz="2800" dirty="0"/>
              <a:t>In 2000, that country accounted for 65% of the $208 million in total global exports.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674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FE76C-5728-431C-9470-A741DF8C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Cashew Apple – The Fruit of the cashew tree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34621B-29C6-4338-BB0D-8191B4204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5387" y="2144363"/>
            <a:ext cx="5681225" cy="4260919"/>
          </a:xfrm>
        </p:spPr>
      </p:pic>
    </p:spTree>
    <p:extLst>
      <p:ext uri="{BB962C8B-B14F-4D97-AF65-F5344CB8AC3E}">
        <p14:creationId xmlns:p14="http://schemas.microsoft.com/office/powerpoint/2010/main" val="318955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A7FA0-2A2D-45FD-92FE-7231E642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The </a:t>
            </a:r>
            <a:r>
              <a:rPr lang="en-US" sz="3600" dirty="0" err="1">
                <a:solidFill>
                  <a:srgbClr val="FF0000"/>
                </a:solidFill>
              </a:rPr>
              <a:t>Tupi</a:t>
            </a:r>
            <a:r>
              <a:rPr lang="en-US" sz="3600" dirty="0">
                <a:solidFill>
                  <a:srgbClr val="FF0000"/>
                </a:solidFill>
              </a:rPr>
              <a:t> Indians (Brazil) first harvested the cashew apple in the wild.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D6C06E-47FA-4E4B-8D05-D1D7E038D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889" y="2052638"/>
            <a:ext cx="6821998" cy="4195762"/>
          </a:xfrm>
        </p:spPr>
      </p:pic>
    </p:spTree>
    <p:extLst>
      <p:ext uri="{BB962C8B-B14F-4D97-AF65-F5344CB8AC3E}">
        <p14:creationId xmlns:p14="http://schemas.microsoft.com/office/powerpoint/2010/main" val="408836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46F3-8811-4BBC-841B-AA6298C3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Tupi</a:t>
            </a:r>
            <a:r>
              <a:rPr lang="en-US" dirty="0">
                <a:solidFill>
                  <a:srgbClr val="FF0000"/>
                </a:solidFill>
              </a:rPr>
              <a:t> Indians later introduced it to early </a:t>
            </a:r>
            <a:r>
              <a:rPr lang="en-US" dirty="0" err="1">
                <a:solidFill>
                  <a:srgbClr val="FF0000"/>
                </a:solidFill>
              </a:rPr>
              <a:t>Portugese</a:t>
            </a:r>
            <a:r>
              <a:rPr lang="en-US" dirty="0">
                <a:solidFill>
                  <a:srgbClr val="FF0000"/>
                </a:solidFill>
              </a:rPr>
              <a:t> traders.</a:t>
            </a:r>
            <a:br>
              <a:rPr lang="en-US" dirty="0"/>
            </a:b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FCD33-3DC1-400A-BE36-0770B8078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propagated the tree in other tropical countries.</a:t>
            </a:r>
          </a:p>
          <a:p>
            <a:r>
              <a:rPr lang="en-US" dirty="0"/>
              <a:t>However the tree can not grow on plantations – unsuccessful attempt.</a:t>
            </a:r>
          </a:p>
          <a:p>
            <a:endParaRPr lang="en-US" dirty="0"/>
          </a:p>
          <a:p>
            <a:r>
              <a:rPr lang="en-US" dirty="0"/>
              <a:t>The trees were vulnerable to insects.</a:t>
            </a:r>
          </a:p>
          <a:p>
            <a:endParaRPr lang="en-US" dirty="0"/>
          </a:p>
          <a:p>
            <a:r>
              <a:rPr lang="en-US" dirty="0"/>
              <a:t>Instead the abandoned plantation trees propagated new trees in the wild forests of India, East Africa, Indonesia, and Southeast Asia.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483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1D52F-7BAE-4097-98DA-3107F473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Indian Cashew Industry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2FC89-8664-43CD-B850-38DB64852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1920s, India developed a cashew-processing industry in response to the growing demand for cashew nuts among Indian consumers.</a:t>
            </a:r>
          </a:p>
          <a:p>
            <a:endParaRPr lang="en-US" dirty="0"/>
          </a:p>
          <a:p>
            <a:r>
              <a:rPr lang="en-US" dirty="0"/>
              <a:t>The processing required much manual dexterity and low wage rates because the nut is contained beneath layers of shell and thin skin.</a:t>
            </a:r>
          </a:p>
          <a:p>
            <a:endParaRPr lang="en-US" dirty="0"/>
          </a:p>
          <a:p>
            <a:r>
              <a:rPr lang="en-US" dirty="0"/>
              <a:t>To remove the shell, workers must place the nut in an open fire for a few minutes and than tap it (while still hot) with a wooden hammer.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220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F6FB-602D-45E5-A504-F161C5F6F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Cashew Kernels with hand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AEA1B-5F62-4E63-A9EF-414442442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007" y="2052638"/>
            <a:ext cx="5681761" cy="4195762"/>
          </a:xfrm>
        </p:spPr>
      </p:pic>
    </p:spTree>
    <p:extLst>
      <p:ext uri="{BB962C8B-B14F-4D97-AF65-F5344CB8AC3E}">
        <p14:creationId xmlns:p14="http://schemas.microsoft.com/office/powerpoint/2010/main" val="115545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14BC-C530-4B73-B37E-2BF680C6F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Cashews have 33 grades based on size and wholeness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8815D4-E534-4B84-A419-C69F0FB4F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099" y="2061027"/>
            <a:ext cx="4353886" cy="4195762"/>
          </a:xfrm>
        </p:spPr>
      </p:pic>
    </p:spTree>
    <p:extLst>
      <p:ext uri="{BB962C8B-B14F-4D97-AF65-F5344CB8AC3E}">
        <p14:creationId xmlns:p14="http://schemas.microsoft.com/office/powerpoint/2010/main" val="2962609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439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Contemporary Business Issues </vt:lpstr>
      <vt:lpstr>The Indian Cashew Processing industry</vt:lpstr>
      <vt:lpstr>The Indian Cashew Processing industry</vt:lpstr>
      <vt:lpstr>Cashew Apple – The Fruit of the cashew tree</vt:lpstr>
      <vt:lpstr>The Tupi Indians (Brazil) first harvested the cashew apple in the wild.</vt:lpstr>
      <vt:lpstr>Tupi Indians later introduced it to early Portugese traders. </vt:lpstr>
      <vt:lpstr>The Indian Cashew Industry</vt:lpstr>
      <vt:lpstr>Cashew Kernels with hand</vt:lpstr>
      <vt:lpstr>Cashews have 33 grades based on size and wholeness</vt:lpstr>
      <vt:lpstr>Cashew kernels</vt:lpstr>
      <vt:lpstr>Cashew sector is worth</vt:lpstr>
      <vt:lpstr>Vietnam – Cashew Processing</vt:lpstr>
      <vt:lpstr>Vietnam – Cashew Processing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Business Issues </dc:title>
  <dc:creator>Author 2</dc:creator>
  <cp:lastModifiedBy>Author 2</cp:lastModifiedBy>
  <cp:revision>6</cp:revision>
  <dcterms:created xsi:type="dcterms:W3CDTF">2020-01-09T16:25:50Z</dcterms:created>
  <dcterms:modified xsi:type="dcterms:W3CDTF">2020-01-09T17:20:14Z</dcterms:modified>
</cp:coreProperties>
</file>