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330549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 İFADELENMESİNİN DÜZENLENMESİ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5556" y="4624937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Ökaryotlarda</a:t>
            </a:r>
            <a:r>
              <a:rPr lang="tr-TR" dirty="0" smtClean="0"/>
              <a:t> Gen İfadelenmesinin Düzenlenmesi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Hem </a:t>
            </a:r>
            <a:r>
              <a:rPr lang="tr-TR" sz="2400" dirty="0" err="1" smtClean="0"/>
              <a:t>prokaryotik</a:t>
            </a:r>
            <a:r>
              <a:rPr lang="tr-TR" sz="2400" dirty="0" smtClean="0"/>
              <a:t> hem </a:t>
            </a:r>
            <a:r>
              <a:rPr lang="tr-TR" sz="2400" dirty="0" err="1" smtClean="0"/>
              <a:t>ökaryotik</a:t>
            </a:r>
            <a:r>
              <a:rPr lang="tr-TR" sz="2400" dirty="0" smtClean="0"/>
              <a:t> gen </a:t>
            </a:r>
            <a:r>
              <a:rPr lang="tr-TR" sz="2400" dirty="0" err="1" smtClean="0"/>
              <a:t>ifadelenmesininn</a:t>
            </a:r>
            <a:r>
              <a:rPr lang="tr-TR" sz="2400" dirty="0" smtClean="0"/>
              <a:t> en önemli düzenlenme noktası, transkripsiyonun başlangıcıdır. </a:t>
            </a:r>
          </a:p>
          <a:p>
            <a:endParaRPr lang="tr-TR" sz="2400" dirty="0" smtClean="0"/>
          </a:p>
          <a:p>
            <a:r>
              <a:rPr lang="tr-TR" sz="2400" dirty="0" smtClean="0"/>
              <a:t>Her iki sistemde benzer düzenlenme mekanizmaları kullanılmasına karşın, </a:t>
            </a:r>
            <a:r>
              <a:rPr lang="tr-TR" sz="2400" dirty="0" err="1" smtClean="0"/>
              <a:t>ökaryotlarda</a:t>
            </a:r>
            <a:r>
              <a:rPr lang="tr-TR" sz="2400" dirty="0" smtClean="0"/>
              <a:t> ve bakterilerde transkripsiyon mekanizmasında temel bir farklılık vardır.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 smtClean="0"/>
              <a:t>Bakterilerde, RNA </a:t>
            </a:r>
            <a:r>
              <a:rPr lang="tr-TR" dirty="0" err="1" smtClean="0"/>
              <a:t>polimeraz</a:t>
            </a:r>
            <a:r>
              <a:rPr lang="tr-TR" dirty="0" smtClean="0"/>
              <a:t> genellikle her </a:t>
            </a:r>
            <a:r>
              <a:rPr lang="tr-TR" dirty="0" err="1" smtClean="0"/>
              <a:t>promotöre</a:t>
            </a:r>
            <a:r>
              <a:rPr lang="tr-TR" dirty="0" smtClean="0"/>
              <a:t> giriş yapabilir, bağlanabilir ve </a:t>
            </a:r>
            <a:r>
              <a:rPr lang="tr-TR" dirty="0" err="1" smtClean="0"/>
              <a:t>aktivatör</a:t>
            </a:r>
            <a:r>
              <a:rPr lang="tr-TR" dirty="0" smtClean="0"/>
              <a:t> ya da reseptörlerin yokluğunda az çok etkin olabilecek düzeyde transkripsiyonu başlatabilir.</a:t>
            </a:r>
          </a:p>
          <a:p>
            <a:r>
              <a:rPr lang="tr-TR" dirty="0" smtClean="0"/>
              <a:t>Bunun tersine in </a:t>
            </a:r>
            <a:r>
              <a:rPr lang="tr-TR" dirty="0" err="1" smtClean="0"/>
              <a:t>vivo</a:t>
            </a:r>
            <a:r>
              <a:rPr lang="tr-TR" dirty="0" smtClean="0"/>
              <a:t> düzenleyici dizilerin yokluğunda güçlü </a:t>
            </a:r>
            <a:r>
              <a:rPr lang="tr-TR" dirty="0" err="1" smtClean="0"/>
              <a:t>ökaryotik</a:t>
            </a:r>
            <a:r>
              <a:rPr lang="tr-TR" dirty="0" smtClean="0"/>
              <a:t> </a:t>
            </a:r>
            <a:r>
              <a:rPr lang="tr-TR" dirty="0" err="1" smtClean="0"/>
              <a:t>promotörler</a:t>
            </a:r>
            <a:r>
              <a:rPr lang="tr-TR" dirty="0" smtClean="0"/>
              <a:t> genellikle </a:t>
            </a:r>
            <a:r>
              <a:rPr lang="tr-TR" dirty="0" err="1" smtClean="0"/>
              <a:t>inaktiftir</a:t>
            </a:r>
            <a:r>
              <a:rPr lang="tr-TR" dirty="0" smtClean="0"/>
              <a:t>  ve </a:t>
            </a:r>
            <a:r>
              <a:rPr lang="tr-TR" dirty="0" err="1" smtClean="0"/>
              <a:t>transkripsiyonel</a:t>
            </a:r>
            <a:r>
              <a:rPr lang="tr-TR" dirty="0" smtClean="0"/>
              <a:t> zemin durumu sınırlayıcıdır.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84680"/>
            <a:ext cx="8229600" cy="5041484"/>
          </a:xfrm>
        </p:spPr>
        <p:txBody>
          <a:bodyPr>
            <a:normAutofit fontScale="85000" lnSpcReduction="20000"/>
          </a:bodyPr>
          <a:lstStyle/>
          <a:p>
            <a:endParaRPr lang="tr-TR" dirty="0"/>
          </a:p>
          <a:p>
            <a:r>
              <a:rPr lang="tr-TR" dirty="0" smtClean="0"/>
              <a:t>RNA </a:t>
            </a:r>
            <a:r>
              <a:rPr lang="tr-TR" dirty="0" err="1"/>
              <a:t>polimeraz</a:t>
            </a:r>
            <a:r>
              <a:rPr lang="tr-TR" dirty="0"/>
              <a:t> II ve bununla ilgili genel transkripsiyon faktörleri, TATA dizisinde ve aynı gruptan gelen </a:t>
            </a:r>
            <a:r>
              <a:rPr lang="tr-TR" dirty="0" err="1"/>
              <a:t>promotörlerin</a:t>
            </a:r>
            <a:r>
              <a:rPr lang="tr-TR" dirty="0"/>
              <a:t> başlama bölgesinde, TFIID veya aracı yoluyla etki gösteren DNA-bağlı </a:t>
            </a:r>
            <a:r>
              <a:rPr lang="tr-TR" dirty="0" err="1"/>
              <a:t>transaktivatörlerin</a:t>
            </a:r>
            <a:r>
              <a:rPr lang="tr-TR" dirty="0"/>
              <a:t> kolaylaştırdığı bir işlemle bir ön başlama kompleksi oluşturmaktadır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Pek </a:t>
            </a:r>
            <a:r>
              <a:rPr lang="tr-TR" dirty="0"/>
              <a:t>çok değişik </a:t>
            </a:r>
            <a:r>
              <a:rPr lang="tr-TR" dirty="0" err="1"/>
              <a:t>ökaryotik</a:t>
            </a:r>
            <a:r>
              <a:rPr lang="tr-TR" dirty="0"/>
              <a:t> </a:t>
            </a:r>
            <a:r>
              <a:rPr lang="tr-TR" dirty="0" err="1"/>
              <a:t>transkripsiyonel</a:t>
            </a:r>
            <a:r>
              <a:rPr lang="tr-TR" dirty="0"/>
              <a:t> </a:t>
            </a:r>
            <a:r>
              <a:rPr lang="tr-TR" dirty="0" err="1"/>
              <a:t>represör</a:t>
            </a:r>
            <a:r>
              <a:rPr lang="tr-TR" dirty="0"/>
              <a:t> değişik mekanizmalarla işlev görür. Bazıları, aktivasyon için gerekli bir protein kompleksini yerinden çıkarıp DNA’ya bağlanır; bazıları aktivasyonu engellemek için transkripsiyon ya da aktivasyon komplekslerinin değişik kısımlarıyla etkileşir.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36638" y="284460"/>
            <a:ext cx="778383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tr-TR" sz="2800" b="1" dirty="0" err="1"/>
              <a:t>Ökaryotik</a:t>
            </a:r>
            <a:r>
              <a:rPr lang="tr-TR" sz="2800" b="1" dirty="0"/>
              <a:t> </a:t>
            </a:r>
            <a:r>
              <a:rPr lang="tr-TR" sz="2800" b="1" dirty="0" err="1"/>
              <a:t>promotörlerve</a:t>
            </a:r>
            <a:r>
              <a:rPr lang="tr-TR" sz="2800" b="1" dirty="0"/>
              <a:t> düzenleyici </a:t>
            </a:r>
            <a:r>
              <a:rPr lang="tr-TR" sz="2800" b="1" dirty="0" smtClean="0"/>
              <a:t>proteinler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20152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 Susturulması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Bir </a:t>
            </a:r>
            <a:r>
              <a:rPr lang="tr-TR" dirty="0"/>
              <a:t>genin genetik modifikasyon dışında bir işlem ile işlevinin alıkonması</a:t>
            </a:r>
            <a:r>
              <a:rPr lang="tr-TR" dirty="0" smtClean="0"/>
              <a:t>.</a:t>
            </a:r>
          </a:p>
          <a:p>
            <a:r>
              <a:rPr lang="tr-TR" dirty="0"/>
              <a:t>Gen susturulması </a:t>
            </a:r>
            <a:r>
              <a:rPr lang="tr-TR" dirty="0" smtClean="0"/>
              <a:t>terimi</a:t>
            </a:r>
            <a:r>
              <a:rPr lang="tr-TR" dirty="0"/>
              <a:t>, bir genin genetik modifikasyon ile değil, hücresel bir </a:t>
            </a:r>
            <a:r>
              <a:rPr lang="tr-TR" dirty="0" smtClean="0"/>
              <a:t>mekanizma </a:t>
            </a:r>
            <a:r>
              <a:rPr lang="tr-TR" dirty="0"/>
              <a:t>tarafından işlevinin bastırılmasını ifade eder. </a:t>
            </a:r>
            <a:endParaRPr lang="tr-TR" dirty="0" smtClean="0"/>
          </a:p>
          <a:p>
            <a:r>
              <a:rPr lang="tr-TR" dirty="0" smtClean="0"/>
              <a:t>Post-</a:t>
            </a:r>
            <a:r>
              <a:rPr lang="tr-TR" dirty="0" err="1" smtClean="0"/>
              <a:t>transkripsiyonel</a:t>
            </a:r>
            <a:r>
              <a:rPr lang="tr-TR" dirty="0" smtClean="0"/>
              <a:t> gen </a:t>
            </a:r>
            <a:r>
              <a:rPr lang="tr-TR" dirty="0"/>
              <a:t>susturulması, </a:t>
            </a:r>
            <a:r>
              <a:rPr lang="tr-TR" dirty="0" err="1"/>
              <a:t>mRNA</a:t>
            </a:r>
            <a:r>
              <a:rPr lang="tr-TR" dirty="0"/>
              <a:t> üzerinden protein sentezinin </a:t>
            </a:r>
            <a:r>
              <a:rPr lang="tr-TR" dirty="0" smtClean="0"/>
              <a:t>engellenmesidir.</a:t>
            </a:r>
          </a:p>
          <a:p>
            <a:r>
              <a:rPr lang="tr-TR" dirty="0" smtClean="0"/>
              <a:t>Bu mekanizmaya </a:t>
            </a:r>
            <a:r>
              <a:rPr lang="tr-TR" dirty="0" err="1" smtClean="0"/>
              <a:t>interferans</a:t>
            </a:r>
            <a:r>
              <a:rPr lang="tr-TR" dirty="0" smtClean="0"/>
              <a:t> </a:t>
            </a:r>
            <a:r>
              <a:rPr lang="tr-TR" dirty="0"/>
              <a:t>RNA </a:t>
            </a:r>
            <a:r>
              <a:rPr lang="tr-TR" dirty="0" smtClean="0"/>
              <a:t>(</a:t>
            </a:r>
            <a:r>
              <a:rPr lang="tr-TR" dirty="0" err="1" smtClean="0"/>
              <a:t>iRNA</a:t>
            </a:r>
            <a:r>
              <a:rPr lang="tr-TR" dirty="0" smtClean="0"/>
              <a:t>) </a:t>
            </a:r>
            <a:r>
              <a:rPr lang="tr-TR" dirty="0"/>
              <a:t>denir. </a:t>
            </a:r>
            <a:r>
              <a:rPr lang="tr-TR" dirty="0" err="1" smtClean="0"/>
              <a:t>iRNA’de</a:t>
            </a:r>
            <a:r>
              <a:rPr lang="tr-TR" dirty="0" smtClean="0"/>
              <a:t> </a:t>
            </a:r>
            <a:r>
              <a:rPr lang="tr-TR" dirty="0"/>
              <a:t>gen </a:t>
            </a:r>
            <a:r>
              <a:rPr lang="tr-TR" dirty="0" smtClean="0"/>
              <a:t>susturulması</a:t>
            </a:r>
            <a:r>
              <a:rPr lang="tr-TR" dirty="0"/>
              <a:t>, çift zincirli bir RNA molekülü (</a:t>
            </a:r>
            <a:r>
              <a:rPr lang="tr-TR" dirty="0" err="1"/>
              <a:t>dsRNA</a:t>
            </a:r>
            <a:r>
              <a:rPr lang="tr-TR" dirty="0"/>
              <a:t>) </a:t>
            </a:r>
            <a:r>
              <a:rPr lang="tr-TR" dirty="0" smtClean="0"/>
              <a:t>tarafından gerçekleştirilmektedir. </a:t>
            </a:r>
            <a:r>
              <a:rPr lang="tr-TR" dirty="0" err="1"/>
              <a:t>dsRNA</a:t>
            </a:r>
            <a:r>
              <a:rPr lang="tr-TR" dirty="0"/>
              <a:t> </a:t>
            </a:r>
            <a:r>
              <a:rPr lang="tr-TR" dirty="0" smtClean="0"/>
              <a:t>molekülü </a:t>
            </a:r>
            <a:r>
              <a:rPr lang="tr-TR" dirty="0"/>
              <a:t>sitoplazmada veya çekirdek içerisinde </a:t>
            </a:r>
            <a:r>
              <a:rPr lang="tr-TR" dirty="0" err="1"/>
              <a:t>Dicer</a:t>
            </a:r>
            <a:r>
              <a:rPr lang="tr-TR" dirty="0"/>
              <a:t> ve </a:t>
            </a:r>
            <a:r>
              <a:rPr lang="tr-TR" dirty="0" err="1"/>
              <a:t>Drosha</a:t>
            </a:r>
            <a:r>
              <a:rPr lang="tr-TR" dirty="0"/>
              <a:t> enzimleriyle </a:t>
            </a:r>
            <a:r>
              <a:rPr lang="tr-TR" dirty="0" smtClean="0"/>
              <a:t>işlenerek </a:t>
            </a:r>
            <a:r>
              <a:rPr lang="tr-TR" dirty="0"/>
              <a:t>etkili birer gen susturma ajanları olan </a:t>
            </a:r>
            <a:r>
              <a:rPr lang="tr-TR" dirty="0" err="1"/>
              <a:t>siRNA</a:t>
            </a:r>
            <a:r>
              <a:rPr lang="tr-TR" dirty="0"/>
              <a:t> ve </a:t>
            </a:r>
            <a:r>
              <a:rPr lang="tr-TR" dirty="0" err="1"/>
              <a:t>miRNA</a:t>
            </a:r>
            <a:r>
              <a:rPr lang="tr-TR" dirty="0"/>
              <a:t> (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 smtClean="0"/>
              <a:t>interfering</a:t>
            </a:r>
            <a:r>
              <a:rPr lang="tr-TR" dirty="0" smtClean="0"/>
              <a:t> </a:t>
            </a:r>
            <a:r>
              <a:rPr lang="tr-TR" dirty="0"/>
              <a:t>RNA ve </a:t>
            </a:r>
            <a:r>
              <a:rPr lang="tr-TR" dirty="0" err="1"/>
              <a:t>microRNA</a:t>
            </a:r>
            <a:r>
              <a:rPr lang="tr-TR" dirty="0"/>
              <a:t>) haline getirilir. </a:t>
            </a:r>
            <a:endParaRPr lang="tr-TR" dirty="0" smtClean="0"/>
          </a:p>
          <a:p>
            <a:r>
              <a:rPr lang="tr-TR" dirty="0" smtClean="0"/>
              <a:t>Oluşan </a:t>
            </a:r>
            <a:r>
              <a:rPr lang="tr-TR" dirty="0" err="1"/>
              <a:t>oligonükleotit</a:t>
            </a:r>
            <a:r>
              <a:rPr lang="tr-TR" dirty="0"/>
              <a:t>, </a:t>
            </a:r>
            <a:r>
              <a:rPr lang="tr-TR" dirty="0" smtClean="0"/>
              <a:t>ilgili gen </a:t>
            </a:r>
            <a:r>
              <a:rPr lang="tr-TR" dirty="0"/>
              <a:t>bölgesini </a:t>
            </a:r>
            <a:r>
              <a:rPr lang="tr-TR" dirty="0" smtClean="0"/>
              <a:t>proteinin </a:t>
            </a:r>
            <a:r>
              <a:rPr lang="tr-TR" dirty="0" err="1" smtClean="0"/>
              <a:t>mRNA</a:t>
            </a:r>
            <a:r>
              <a:rPr lang="tr-TR" dirty="0" smtClean="0"/>
              <a:t> </a:t>
            </a:r>
            <a:r>
              <a:rPr lang="tr-TR" dirty="0"/>
              <a:t>molekülünü parçalar ve gen </a:t>
            </a:r>
            <a:r>
              <a:rPr lang="tr-TR" dirty="0" smtClean="0"/>
              <a:t>susturulur.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15598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287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GEN İFADELENMESİNİN DÜZENLENMESİ</vt:lpstr>
      <vt:lpstr>Ökaryotlarda Gen İfadelenmesinin Düzenlenmesi</vt:lpstr>
      <vt:lpstr>PowerPoint Sunusu</vt:lpstr>
      <vt:lpstr>PowerPoint Sunusu</vt:lpstr>
      <vt:lpstr>Gen Susturulması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 İFADELENMESİNİN DÜZENLENMESİ</dc:title>
  <dc:creator>Ece Karakaya</dc:creator>
  <cp:lastModifiedBy>Microsoft</cp:lastModifiedBy>
  <cp:revision>6</cp:revision>
  <dcterms:created xsi:type="dcterms:W3CDTF">2018-10-10T13:22:32Z</dcterms:created>
  <dcterms:modified xsi:type="dcterms:W3CDTF">2018-10-11T11:09:50Z</dcterms:modified>
</cp:coreProperties>
</file>