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62" r:id="rId6"/>
    <p:sldId id="269" r:id="rId7"/>
    <p:sldId id="265" r:id="rId8"/>
    <p:sldId id="259" r:id="rId9"/>
    <p:sldId id="260" r:id="rId10"/>
    <p:sldId id="266" r:id="rId11"/>
    <p:sldId id="267" r:id="rId12"/>
    <p:sldId id="263" r:id="rId13"/>
    <p:sldId id="264" r:id="rId14"/>
    <p:sldId id="270" r:id="rId15"/>
    <p:sldId id="271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5EE6726-E12C-4742-A80F-5D1FCDE8E52D}" type="datetimeFigureOut">
              <a:rPr lang="tr-TR" smtClean="0"/>
              <a:pPr/>
              <a:t>17.4.2015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ADC0E9B-F056-479F-88EF-87D4711D1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6726-E12C-4742-A80F-5D1FCDE8E52D}" type="datetimeFigureOut">
              <a:rPr lang="tr-TR" smtClean="0"/>
              <a:pPr/>
              <a:t>17.4.2015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0E9B-F056-479F-88EF-87D4711D1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6726-E12C-4742-A80F-5D1FCDE8E52D}" type="datetimeFigureOut">
              <a:rPr lang="tr-TR" smtClean="0"/>
              <a:pPr/>
              <a:t>17.4.2015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0E9B-F056-479F-88EF-87D4711D1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5EE6726-E12C-4742-A80F-5D1FCDE8E52D}" type="datetimeFigureOut">
              <a:rPr lang="tr-TR" smtClean="0"/>
              <a:pPr/>
              <a:t>17.4.2015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0E9B-F056-479F-88EF-87D4711D1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5EE6726-E12C-4742-A80F-5D1FCDE8E52D}" type="datetimeFigureOut">
              <a:rPr lang="tr-TR" smtClean="0"/>
              <a:pPr/>
              <a:t>17.4.2015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ADC0E9B-F056-479F-88EF-87D4711D18BC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5EE6726-E12C-4742-A80F-5D1FCDE8E52D}" type="datetimeFigureOut">
              <a:rPr lang="tr-TR" smtClean="0"/>
              <a:pPr/>
              <a:t>17.4.2015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ADC0E9B-F056-479F-88EF-87D4711D1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5EE6726-E12C-4742-A80F-5D1FCDE8E52D}" type="datetimeFigureOut">
              <a:rPr lang="tr-TR" smtClean="0"/>
              <a:pPr/>
              <a:t>17.4.2015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ADC0E9B-F056-479F-88EF-87D4711D1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6726-E12C-4742-A80F-5D1FCDE8E52D}" type="datetimeFigureOut">
              <a:rPr lang="tr-TR" smtClean="0"/>
              <a:pPr/>
              <a:t>17.4.2015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0E9B-F056-479F-88EF-87D4711D1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5EE6726-E12C-4742-A80F-5D1FCDE8E52D}" type="datetimeFigureOut">
              <a:rPr lang="tr-TR" smtClean="0"/>
              <a:pPr/>
              <a:t>17.4.2015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ADC0E9B-F056-479F-88EF-87D4711D1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5EE6726-E12C-4742-A80F-5D1FCDE8E52D}" type="datetimeFigureOut">
              <a:rPr lang="tr-TR" smtClean="0"/>
              <a:pPr/>
              <a:t>17.4.2015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ADC0E9B-F056-479F-88EF-87D4711D1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5EE6726-E12C-4742-A80F-5D1FCDE8E52D}" type="datetimeFigureOut">
              <a:rPr lang="tr-TR" smtClean="0"/>
              <a:pPr/>
              <a:t>17.4.2015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ADC0E9B-F056-479F-88EF-87D4711D1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5EE6726-E12C-4742-A80F-5D1FCDE8E52D}" type="datetimeFigureOut">
              <a:rPr lang="tr-TR" smtClean="0"/>
              <a:pPr/>
              <a:t>17.4.2015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ADC0E9B-F056-479F-88EF-87D4711D18B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HAREKETLİ BÖLÜMLÜ PROTEZLERDE KAİDE PLAĞI VE MUM ŞABLON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PROF.DR.PELİN ÖZKAN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ullanicii\Pictures\ab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2857500" cy="2143125"/>
          </a:xfrm>
          <a:prstGeom prst="rect">
            <a:avLst/>
          </a:prstGeom>
          <a:noFill/>
        </p:spPr>
      </p:pic>
      <p:pic>
        <p:nvPicPr>
          <p:cNvPr id="9219" name="Picture 3" descr="C:\Users\kullanicii\Pictures\abb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556792"/>
            <a:ext cx="2857500" cy="2143125"/>
          </a:xfrm>
          <a:prstGeom prst="rect">
            <a:avLst/>
          </a:prstGeom>
          <a:noFill/>
        </p:spPr>
      </p:pic>
      <p:pic>
        <p:nvPicPr>
          <p:cNvPr id="9220" name="Picture 4" descr="C:\Users\kullanicii\Pictures\abb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933056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ullanicii\Pictures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7416824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Oklüzöre</a:t>
            </a:r>
            <a:r>
              <a:rPr lang="tr-TR" dirty="0" smtClean="0"/>
              <a:t> Alma – </a:t>
            </a:r>
            <a:r>
              <a:rPr lang="tr-TR" dirty="0" err="1" smtClean="0"/>
              <a:t>Artikülatör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Üzerine alt ve üst çene modellerinin bağlanabildiği mekanik aygıt </a:t>
            </a:r>
            <a:endParaRPr lang="tr-TR" dirty="0"/>
          </a:p>
        </p:txBody>
      </p:sp>
      <p:pic>
        <p:nvPicPr>
          <p:cNvPr id="6146" name="Picture 2" descr="C:\Users\kullanicii\Pictures\2313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08920"/>
            <a:ext cx="4781114" cy="3951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ullanicii\Pictures\e8017f1f410f6674fcbd30f2bf61da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6"/>
            <a:ext cx="3035300" cy="2549525"/>
          </a:xfrm>
          <a:prstGeom prst="rect">
            <a:avLst/>
          </a:prstGeom>
          <a:noFill/>
        </p:spPr>
      </p:pic>
      <p:pic>
        <p:nvPicPr>
          <p:cNvPr id="7171" name="Picture 3" descr="C:\Users\kullanicii\Pictures\stratos_200_produ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388" y="228600"/>
            <a:ext cx="8531225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kullanicii\Pictures\dental-lab-articulator-equipments-denture-21928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0" y="1604963"/>
            <a:ext cx="4953000" cy="3646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kullanicii\Pictures\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80728"/>
            <a:ext cx="5616624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Bölümlü protezler 2 türlüdür: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 </a:t>
            </a:r>
            <a:r>
              <a:rPr lang="tr-TR" dirty="0" smtClean="0"/>
              <a:t>1)</a:t>
            </a:r>
            <a:r>
              <a:rPr lang="tr-TR" dirty="0" smtClean="0"/>
              <a:t>  Kaidesi akrilik olan bölümlü protez: </a:t>
            </a:r>
            <a:r>
              <a:rPr lang="tr-TR" b="1" dirty="0" smtClean="0"/>
              <a:t>klasik bölümlü protez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2)  </a:t>
            </a:r>
            <a:r>
              <a:rPr lang="tr-TR" dirty="0" smtClean="0"/>
              <a:t> </a:t>
            </a:r>
            <a:r>
              <a:rPr lang="tr-TR" dirty="0" smtClean="0"/>
              <a:t>Kaidesi metal olan bölümlü protez: </a:t>
            </a:r>
            <a:r>
              <a:rPr lang="tr-TR" b="1" dirty="0" smtClean="0"/>
              <a:t>İskelet protezler ( modern protez )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098" name="Picture 2" descr="C:\Users\kullanicii\Pictures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221088"/>
            <a:ext cx="3816424" cy="2232248"/>
          </a:xfrm>
          <a:prstGeom prst="rect">
            <a:avLst/>
          </a:prstGeom>
          <a:noFill/>
        </p:spPr>
      </p:pic>
      <p:pic>
        <p:nvPicPr>
          <p:cNvPr id="4100" name="Picture 4" descr="C:\Users\kullanicii\Pictures\imagesCAH1ZI4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221088"/>
            <a:ext cx="289560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KAİDE PLAĞI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Protezlerin yapım aşamasında kullanılan geçici plaklardır.</a:t>
            </a:r>
          </a:p>
          <a:p>
            <a:r>
              <a:rPr lang="tr-TR" dirty="0" err="1" smtClean="0"/>
              <a:t>Termoplastik</a:t>
            </a:r>
            <a:r>
              <a:rPr lang="tr-TR" dirty="0" smtClean="0"/>
              <a:t> </a:t>
            </a:r>
            <a:r>
              <a:rPr lang="tr-TR" dirty="0" smtClean="0"/>
              <a:t>materyal ( bas plak ) </a:t>
            </a:r>
            <a:r>
              <a:rPr lang="tr-TR" dirty="0" smtClean="0"/>
              <a:t>veya soğuk akrilikten yapılabilir.</a:t>
            </a:r>
            <a:endParaRPr lang="tr-TR" dirty="0"/>
          </a:p>
        </p:txBody>
      </p:sp>
      <p:pic>
        <p:nvPicPr>
          <p:cNvPr id="1027" name="Picture 3" descr="C:\Users\kullanicii\Pictures\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221088"/>
            <a:ext cx="2533650" cy="1809750"/>
          </a:xfrm>
          <a:prstGeom prst="rect">
            <a:avLst/>
          </a:prstGeom>
          <a:noFill/>
        </p:spPr>
      </p:pic>
      <p:pic>
        <p:nvPicPr>
          <p:cNvPr id="1028" name="Picture 4" descr="C:\Users\kullanicii\Pictures\imagesCAB6GSV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933056"/>
            <a:ext cx="1752600" cy="260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Kaide plağı sınırları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Mevcut doğal diş sayısına bağlıdır. Destek diş sayısı ne kadar az ise kaide plağı da o kadar geniş olur.</a:t>
            </a:r>
          </a:p>
          <a:p>
            <a:r>
              <a:rPr lang="tr-TR" dirty="0" smtClean="0"/>
              <a:t>Dişeti mukoza sınırı ile ilişkisi</a:t>
            </a:r>
          </a:p>
          <a:p>
            <a:r>
              <a:rPr lang="tr-TR" dirty="0" err="1" smtClean="0"/>
              <a:t>Postdam</a:t>
            </a:r>
            <a:r>
              <a:rPr lang="tr-TR" dirty="0" smtClean="0"/>
              <a:t> sahası ile ilişkisi</a:t>
            </a:r>
          </a:p>
          <a:p>
            <a:r>
              <a:rPr lang="tr-TR" dirty="0" smtClean="0"/>
              <a:t>Doğal dişlerin </a:t>
            </a:r>
            <a:r>
              <a:rPr lang="tr-TR" dirty="0" err="1" smtClean="0"/>
              <a:t>lingual</a:t>
            </a:r>
            <a:r>
              <a:rPr lang="tr-TR" dirty="0" smtClean="0"/>
              <a:t> veya </a:t>
            </a:r>
            <a:r>
              <a:rPr lang="tr-TR" dirty="0" err="1" smtClean="0"/>
              <a:t>palatinal</a:t>
            </a:r>
            <a:r>
              <a:rPr lang="tr-TR" dirty="0" smtClean="0"/>
              <a:t> yüzleri ile ilişkisi</a:t>
            </a:r>
          </a:p>
          <a:p>
            <a:r>
              <a:rPr lang="tr-TR" dirty="0" smtClean="0"/>
              <a:t>Giriş yolu ile ilişkisi</a:t>
            </a:r>
            <a:endParaRPr lang="tr-TR" dirty="0"/>
          </a:p>
        </p:txBody>
      </p:sp>
      <p:pic>
        <p:nvPicPr>
          <p:cNvPr id="11267" name="Picture 3" descr="C:\Users\kullanicii\Pictures\fig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085184"/>
            <a:ext cx="2381250" cy="166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ullanicii\Pictures\215974_211594578859271_286368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1828800" cy="1352550"/>
          </a:xfrm>
          <a:prstGeom prst="rect">
            <a:avLst/>
          </a:prstGeom>
          <a:noFill/>
        </p:spPr>
      </p:pic>
      <p:pic>
        <p:nvPicPr>
          <p:cNvPr id="5123" name="Picture 3" descr="C:\Users\kullanicii\Pictures\221738_211584878860241_549211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752725"/>
            <a:ext cx="1828800" cy="1352550"/>
          </a:xfrm>
          <a:prstGeom prst="rect">
            <a:avLst/>
          </a:prstGeom>
          <a:noFill/>
        </p:spPr>
      </p:pic>
      <p:pic>
        <p:nvPicPr>
          <p:cNvPr id="5124" name="Picture 4" descr="C:\Users\kullanicii\Pictures\215414_211594965525899_4002669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221088"/>
            <a:ext cx="1439863" cy="1343025"/>
          </a:xfrm>
          <a:prstGeom prst="rect">
            <a:avLst/>
          </a:prstGeom>
          <a:noFill/>
        </p:spPr>
      </p:pic>
      <p:pic>
        <p:nvPicPr>
          <p:cNvPr id="5125" name="Picture 5" descr="C:\Users\kullanicii\Pictures\222538_211595025525893_6992301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365104"/>
            <a:ext cx="1828800" cy="1352550"/>
          </a:xfrm>
          <a:prstGeom prst="rect">
            <a:avLst/>
          </a:prstGeom>
          <a:noFill/>
        </p:spPr>
      </p:pic>
      <p:pic>
        <p:nvPicPr>
          <p:cNvPr id="5126" name="Picture 6" descr="C:\Users\kullanicii\Pictures\224180_211585035526892_530763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412776"/>
            <a:ext cx="1362075" cy="1303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kullanicii\Pictures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0" y="-1714500"/>
            <a:ext cx="18288000" cy="1028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Users\kullanicii\Pictures\d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3810000" cy="2781300"/>
          </a:xfrm>
          <a:prstGeom prst="rect">
            <a:avLst/>
          </a:prstGeom>
          <a:noFill/>
        </p:spPr>
      </p:pic>
      <p:pic>
        <p:nvPicPr>
          <p:cNvPr id="10243" name="Picture 3" descr="C:\Users\kullanicii\Pictures\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56992"/>
            <a:ext cx="3810000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İskelet bölümlü </a:t>
            </a:r>
            <a:r>
              <a:rPr lang="tr-TR" dirty="0" smtClean="0"/>
              <a:t>protezlerde kaide plağı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İskelet</a:t>
            </a:r>
            <a:r>
              <a:rPr lang="tr-TR" dirty="0" smtClean="0"/>
              <a:t> </a:t>
            </a:r>
            <a:r>
              <a:rPr lang="tr-TR" dirty="0" smtClean="0"/>
              <a:t>protezlerde ana model üzerinde metal iskelete bağlı olarak hazırlanır.</a:t>
            </a:r>
            <a:endParaRPr lang="tr-TR" dirty="0"/>
          </a:p>
        </p:txBody>
      </p:sp>
      <p:pic>
        <p:nvPicPr>
          <p:cNvPr id="2050" name="Picture 2" descr="C:\Users\kullanicii\Pictures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89040"/>
            <a:ext cx="2381250" cy="1924050"/>
          </a:xfrm>
          <a:prstGeom prst="rect">
            <a:avLst/>
          </a:prstGeom>
          <a:noFill/>
        </p:spPr>
      </p:pic>
      <p:pic>
        <p:nvPicPr>
          <p:cNvPr id="2051" name="Picture 3" descr="C:\Users\kullanicii\Pictures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12976"/>
            <a:ext cx="2457450" cy="185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Mum duvarlar= Mum şablon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Okluzal</a:t>
            </a:r>
            <a:r>
              <a:rPr lang="tr-TR" dirty="0" smtClean="0"/>
              <a:t> ilişkilerin saptanabilmesi için mum veya </a:t>
            </a:r>
            <a:r>
              <a:rPr lang="tr-TR" dirty="0" err="1" smtClean="0"/>
              <a:t>stençten</a:t>
            </a:r>
            <a:r>
              <a:rPr lang="tr-TR" dirty="0" smtClean="0"/>
              <a:t> mum duvarlar hazırlanır.</a:t>
            </a:r>
          </a:p>
          <a:p>
            <a:r>
              <a:rPr lang="tr-TR" dirty="0" smtClean="0"/>
              <a:t>Mevcut dişler rehber alınır.</a:t>
            </a:r>
          </a:p>
          <a:p>
            <a:r>
              <a:rPr lang="tr-TR" dirty="0" smtClean="0"/>
              <a:t>Destek dişlerin </a:t>
            </a:r>
            <a:r>
              <a:rPr lang="tr-TR" dirty="0" err="1" smtClean="0"/>
              <a:t>okluzal</a:t>
            </a:r>
            <a:r>
              <a:rPr lang="tr-TR" dirty="0" smtClean="0"/>
              <a:t> yüzleri ile aynı seviyede hazırlanır.</a:t>
            </a:r>
            <a:endParaRPr lang="tr-TR" dirty="0"/>
          </a:p>
        </p:txBody>
      </p:sp>
      <p:pic>
        <p:nvPicPr>
          <p:cNvPr id="3074" name="Picture 2" descr="C:\Users\kullanicii\Pictures\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509120"/>
            <a:ext cx="2143125" cy="2143125"/>
          </a:xfrm>
          <a:prstGeom prst="rect">
            <a:avLst/>
          </a:prstGeom>
          <a:noFill/>
        </p:spPr>
      </p:pic>
      <p:pic>
        <p:nvPicPr>
          <p:cNvPr id="3075" name="Picture 3" descr="C:\Users\kullanicii\Pictures\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653136"/>
            <a:ext cx="2019300" cy="1428750"/>
          </a:xfrm>
          <a:prstGeom prst="rect">
            <a:avLst/>
          </a:prstGeom>
          <a:noFill/>
        </p:spPr>
      </p:pic>
      <p:pic>
        <p:nvPicPr>
          <p:cNvPr id="3077" name="Picture 5" descr="C:\Users\kullanicii\Pictures\k_282817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653136"/>
            <a:ext cx="1981572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78</TotalTime>
  <Words>126</Words>
  <Application>Microsoft Office PowerPoint</Application>
  <PresentationFormat>Ekran Gösterisi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Canlı</vt:lpstr>
      <vt:lpstr>HAREKETLİ BÖLÜMLÜ PROTEZLERDE KAİDE PLAĞI VE MUM ŞABLON</vt:lpstr>
      <vt:lpstr>Bölümlü protezler 2 türlüdür: </vt:lpstr>
      <vt:lpstr>KAİDE PLAĞI</vt:lpstr>
      <vt:lpstr>Kaide plağı sınırları</vt:lpstr>
      <vt:lpstr>Slayt 5</vt:lpstr>
      <vt:lpstr>Slayt 6</vt:lpstr>
      <vt:lpstr>Slayt 7</vt:lpstr>
      <vt:lpstr>İskelet bölümlü protezlerde kaide plağı</vt:lpstr>
      <vt:lpstr>Mum duvarlar= Mum şablon</vt:lpstr>
      <vt:lpstr>Slayt 10</vt:lpstr>
      <vt:lpstr>Slayt 11</vt:lpstr>
      <vt:lpstr>  Oklüzöre Alma – Artikülatör Üzerine alt ve üst çene modellerinin bağlanabildiği mekanik aygıt </vt:lpstr>
      <vt:lpstr>Slayt 13</vt:lpstr>
      <vt:lpstr>Slayt 14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HAREKETLİ BÖLÜMLÜ PROTEZLERDE KAİDE PLAĞI VE MUM ŞABLON</dc:title>
  <dc:creator>kullanicii</dc:creator>
  <cp:lastModifiedBy>kullanicii</cp:lastModifiedBy>
  <cp:revision>16</cp:revision>
  <dcterms:created xsi:type="dcterms:W3CDTF">2015-04-16T08:43:46Z</dcterms:created>
  <dcterms:modified xsi:type="dcterms:W3CDTF">2015-04-17T07:42:10Z</dcterms:modified>
</cp:coreProperties>
</file>