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661" r:id="rId3"/>
    <p:sldId id="722" r:id="rId4"/>
    <p:sldId id="588" r:id="rId5"/>
    <p:sldId id="723" r:id="rId6"/>
    <p:sldId id="724" r:id="rId7"/>
    <p:sldId id="725" r:id="rId8"/>
    <p:sldId id="726" r:id="rId9"/>
    <p:sldId id="727" r:id="rId10"/>
    <p:sldId id="728" r:id="rId11"/>
    <p:sldId id="680" r:id="rId12"/>
    <p:sldId id="458" r:id="rId13"/>
    <p:sldId id="729" r:id="rId14"/>
    <p:sldId id="730" r:id="rId15"/>
    <p:sldId id="719" r:id="rId16"/>
    <p:sldId id="735" r:id="rId17"/>
    <p:sldId id="731" r:id="rId18"/>
    <p:sldId id="708" r:id="rId19"/>
    <p:sldId id="736" r:id="rId20"/>
    <p:sldId id="667" r:id="rId21"/>
    <p:sldId id="732" r:id="rId22"/>
    <p:sldId id="539" r:id="rId23"/>
    <p:sldId id="733" r:id="rId24"/>
    <p:sldId id="734" r:id="rId25"/>
    <p:sldId id="256" r:id="rId26"/>
    <p:sldId id="257" r:id="rId27"/>
    <p:sldId id="294" r:id="rId28"/>
    <p:sldId id="261" r:id="rId29"/>
    <p:sldId id="299" r:id="rId30"/>
    <p:sldId id="297" r:id="rId31"/>
    <p:sldId id="298" r:id="rId32"/>
    <p:sldId id="326" r:id="rId33"/>
    <p:sldId id="307" r:id="rId34"/>
    <p:sldId id="258" r:id="rId35"/>
    <p:sldId id="290" r:id="rId36"/>
    <p:sldId id="738" r:id="rId37"/>
    <p:sldId id="276" r:id="rId38"/>
    <p:sldId id="739" r:id="rId39"/>
    <p:sldId id="740" r:id="rId40"/>
    <p:sldId id="737" r:id="rId41"/>
    <p:sldId id="599" r:id="rId42"/>
    <p:sldId id="741" r:id="rId43"/>
    <p:sldId id="695" r:id="rId44"/>
    <p:sldId id="745" r:id="rId45"/>
    <p:sldId id="744" r:id="rId46"/>
    <p:sldId id="742" r:id="rId47"/>
    <p:sldId id="743" r:id="rId48"/>
    <p:sldId id="746" r:id="rId4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9967F-7F95-45DF-8A0C-6EA2D4CA73F1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32D70-07DE-4BA5-AF9A-03B9AC06D6F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32D70-07DE-4BA5-AF9A-03B9AC06D6F8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63305" tIns="31652" rIns="63305" bIns="31652" anchor="t" compatLnSpc="1"/>
          <a:lstStyle/>
          <a:p>
            <a:endParaRPr kumimoji="0" lang="en-US" sz="1246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63305" tIns="31652" rIns="63305" bIns="31652" anchor="t" compatLnSpc="1"/>
          <a:lstStyle/>
          <a:p>
            <a:endParaRPr kumimoji="0" lang="en-US" sz="1246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1385">
                <a:solidFill>
                  <a:schemeClr val="tx1"/>
                </a:solidFill>
                <a:effectLst/>
              </a:defRPr>
            </a:lvl1pPr>
            <a:lvl2pPr marL="316520" indent="0" algn="ctr">
              <a:buNone/>
            </a:lvl2pPr>
            <a:lvl3pPr marL="633039" indent="0" algn="ctr">
              <a:buNone/>
            </a:lvl3pPr>
            <a:lvl4pPr marL="949559" indent="0" algn="ctr">
              <a:buNone/>
            </a:lvl4pPr>
            <a:lvl5pPr marL="1266078" indent="0" algn="ctr">
              <a:buNone/>
            </a:lvl5pPr>
            <a:lvl6pPr marL="1582598" indent="0" algn="ctr">
              <a:buNone/>
            </a:lvl6pPr>
            <a:lvl7pPr marL="1899117" indent="0" algn="ctr">
              <a:buNone/>
            </a:lvl7pPr>
            <a:lvl8pPr marL="2215637" indent="0" algn="ctr">
              <a:buNone/>
            </a:lvl8pPr>
            <a:lvl9pPr marL="253215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909-2247-4FB0-8B14-89FB357EF31E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C4C1-DFE3-4F6A-A793-C541D7BA13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500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909-2247-4FB0-8B14-89FB357EF31E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C4C1-DFE3-4F6A-A793-C541D7BA13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73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63305" tIns="31652" rIns="63305" bIns="31652" anchor="t" compatLnSpc="1"/>
          <a:lstStyle/>
          <a:p>
            <a:endParaRPr kumimoji="0" lang="en-US" sz="1246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63305" tIns="31652" rIns="63305" bIns="31652" anchor="t" compatLnSpc="1"/>
          <a:lstStyle/>
          <a:p>
            <a:endParaRPr kumimoji="0" lang="en-US" sz="124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2908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1385">
                <a:solidFill>
                  <a:schemeClr val="tx1"/>
                </a:solidFill>
                <a:effectLst/>
              </a:defRPr>
            </a:lvl1pPr>
            <a:lvl2pPr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909-2247-4FB0-8B14-89FB357EF31E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C4C1-DFE3-4F6A-A793-C541D7BA13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3145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1800"/>
            </a:lvl1pPr>
            <a:lvl2pPr>
              <a:defRPr sz="1523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1800"/>
            </a:lvl1pPr>
            <a:lvl2pPr>
              <a:defRPr sz="1523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909-2247-4FB0-8B14-89FB357EF31E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C4C1-DFE3-4F6A-A793-C541D7BA13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024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 anchor="t"/>
          <a:lstStyle>
            <a:lvl1pPr marL="0" indent="0">
              <a:buNone/>
              <a:defRPr sz="1662" b="1">
                <a:solidFill>
                  <a:schemeClr val="accent1"/>
                </a:solidFill>
              </a:defRPr>
            </a:lvl1pPr>
            <a:lvl2pPr>
              <a:buNone/>
              <a:defRPr sz="1385" b="1"/>
            </a:lvl2pPr>
            <a:lvl3pPr>
              <a:buNone/>
              <a:defRPr sz="1246" b="1"/>
            </a:lvl3pPr>
            <a:lvl4pPr>
              <a:buNone/>
              <a:defRPr sz="1108" b="1"/>
            </a:lvl4pPr>
            <a:lvl5pPr>
              <a:buNone/>
              <a:defRPr sz="1108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1662" b="1">
                <a:solidFill>
                  <a:schemeClr val="accent1"/>
                </a:solidFill>
              </a:defRPr>
            </a:lvl1pPr>
            <a:lvl2pPr>
              <a:buNone/>
              <a:defRPr sz="1385" b="1"/>
            </a:lvl2pPr>
            <a:lvl3pPr>
              <a:buNone/>
              <a:defRPr sz="1246" b="1"/>
            </a:lvl3pPr>
            <a:lvl4pPr>
              <a:buNone/>
              <a:defRPr sz="1108" b="1"/>
            </a:lvl4pPr>
            <a:lvl5pPr>
              <a:buNone/>
              <a:defRPr sz="1108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516913"/>
            <a:ext cx="4040188" cy="3941763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16913"/>
            <a:ext cx="4041775" cy="3941763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909-2247-4FB0-8B14-89FB357EF31E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C4C1-DFE3-4F6A-A793-C541D7BA13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920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3185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909-2247-4FB0-8B14-89FB357EF31E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D7C4C1-DFE3-4F6A-A793-C541D7BA13F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2318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909-2247-4FB0-8B14-89FB357EF31E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C4C1-DFE3-4F6A-A793-C541D7BA13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21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246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969"/>
            </a:lvl1pPr>
            <a:lvl2pPr>
              <a:buNone/>
              <a:defRPr sz="831"/>
            </a:lvl2pPr>
            <a:lvl3pPr>
              <a:buNone/>
              <a:defRPr sz="692"/>
            </a:lvl3pPr>
            <a:lvl4pPr>
              <a:buNone/>
              <a:defRPr sz="623"/>
            </a:lvl4pPr>
            <a:lvl5pPr>
              <a:buNone/>
              <a:defRPr sz="623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1"/>
            <a:ext cx="7086600" cy="3810000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523"/>
            </a:lvl3pPr>
            <a:lvl4pPr>
              <a:defRPr sz="1385"/>
            </a:lvl4pPr>
            <a:lvl5pPr>
              <a:defRPr sz="138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909-2247-4FB0-8B14-89FB357EF31E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5"/>
            <a:ext cx="762000" cy="365125"/>
          </a:xfrm>
        </p:spPr>
        <p:txBody>
          <a:bodyPr/>
          <a:lstStyle/>
          <a:p>
            <a:fld id="{5AD7C4C1-DFE3-4F6A-A793-C541D7BA13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99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3" y="1705709"/>
            <a:ext cx="3053868" cy="1253808"/>
          </a:xfrm>
        </p:spPr>
        <p:txBody>
          <a:bodyPr anchor="b"/>
          <a:lstStyle>
            <a:lvl1pPr algn="l">
              <a:buNone/>
              <a:defRPr sz="1523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2215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3" y="2998765"/>
            <a:ext cx="3053867" cy="2663482"/>
          </a:xfrm>
        </p:spPr>
        <p:txBody>
          <a:bodyPr lIns="45720" rIns="45720"/>
          <a:lstStyle>
            <a:lvl1pPr marL="0" indent="0">
              <a:buFontTx/>
              <a:buNone/>
              <a:defRPr sz="831"/>
            </a:lvl1pPr>
            <a:lvl2pPr>
              <a:buFontTx/>
              <a:buNone/>
              <a:defRPr sz="831"/>
            </a:lvl2pPr>
            <a:lvl3pPr>
              <a:buFontTx/>
              <a:buNone/>
              <a:defRPr sz="692"/>
            </a:lvl3pPr>
            <a:lvl4pPr>
              <a:buFontTx/>
              <a:buNone/>
              <a:defRPr sz="623"/>
            </a:lvl4pPr>
            <a:lvl5pPr>
              <a:buFontTx/>
              <a:buNone/>
              <a:defRPr sz="623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fld id="{B641A909-2247-4FB0-8B14-89FB357EF31E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C4C1-DFE3-4F6A-A793-C541D7BA13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260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909-2247-4FB0-8B14-89FB357EF31E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C4C1-DFE3-4F6A-A793-C541D7BA13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2090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A909-2247-4FB0-8B14-89FB357EF31E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C4C1-DFE3-4F6A-A793-C541D7BA13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94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AA0C-4E43-46E4-A4D2-4A81C1DCF170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63305" tIns="31652" rIns="63305" bIns="31652" anchor="t" compatLnSpc="1"/>
          <a:lstStyle/>
          <a:p>
            <a:endParaRPr kumimoji="0" lang="en-US" sz="1246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63305" tIns="31652" rIns="63305" bIns="31652" anchor="t" compatLnSpc="1"/>
          <a:lstStyle/>
          <a:p>
            <a:endParaRPr kumimoji="0" lang="en-US" sz="1246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692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41A909-2247-4FB0-8B14-89FB357EF31E}" type="datetimeFigureOut">
              <a:rPr lang="tr-TR" smtClean="0"/>
              <a:pPr/>
              <a:t>17.02.2020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692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692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AD7C4C1-DFE3-4F6A-A793-C541D7BA13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075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1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198" indent="-26587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2077" kern="1200">
          <a:solidFill>
            <a:schemeClr val="tx1"/>
          </a:solidFill>
          <a:latin typeface="+mn-lt"/>
          <a:ea typeface="+mn-ea"/>
          <a:cs typeface="+mn-cs"/>
        </a:defRPr>
      </a:lvl1pPr>
      <a:lvl2pPr marL="500101" indent="-189912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6343" indent="-177251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886255" indent="-164590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031854" indent="-126608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177453" indent="-126608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138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9382" indent="-126608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246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81312" indent="-126608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108" kern="1200">
          <a:solidFill>
            <a:schemeClr val="tx1"/>
          </a:solidFill>
          <a:latin typeface="+mn-lt"/>
          <a:ea typeface="+mn-ea"/>
          <a:cs typeface="+mn-cs"/>
        </a:defRPr>
      </a:lvl8pPr>
      <a:lvl9pPr marL="1614250" indent="-126608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1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images.google.com.tr/imgres?imgurl=http://www.moorsmagazine.com/images/migraine.jpg&amp;imgrefurl=http://www.moorsmagazine.com/actualia/migraine.html&amp;h=248&amp;w=249&amp;sz=15&amp;hl=tr&amp;start=64&amp;tbnid=QuOFF-o1mMy2DM:&amp;tbnh=111&amp;tbnw=111&amp;prev=/images%3Fq%3Dmigraine%26start%3D60%26ndsp%3D20%26svnum%3D10%26hl%3Dtr%26lr%3D%26sa%3DN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www.uptodate.com/contents/dihydroergotamine-drug-information?search=migraines&amp;topicRef=3347&amp;source=see_link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US" b="1" dirty="0"/>
              <a:t>PAIN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34563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600" i="1" dirty="0"/>
              <a:t>International </a:t>
            </a:r>
            <a:r>
              <a:rPr lang="en-US" sz="3600" i="1" dirty="0"/>
              <a:t>Association</a:t>
            </a:r>
            <a:r>
              <a:rPr lang="tr-TR" sz="3600" i="1" dirty="0"/>
              <a:t> </a:t>
            </a:r>
            <a:r>
              <a:rPr lang="tr-TR" sz="3600" i="1" dirty="0" err="1"/>
              <a:t>for</a:t>
            </a:r>
            <a:r>
              <a:rPr lang="tr-TR" sz="3600" i="1" dirty="0"/>
              <a:t> </a:t>
            </a:r>
            <a:r>
              <a:rPr lang="tr-TR" sz="3600" i="1" dirty="0" err="1"/>
              <a:t>the</a:t>
            </a:r>
            <a:r>
              <a:rPr lang="tr-TR" sz="3600" i="1" dirty="0"/>
              <a:t> </a:t>
            </a:r>
            <a:r>
              <a:rPr lang="tr-TR" sz="3600" i="1" dirty="0" err="1"/>
              <a:t>Study</a:t>
            </a:r>
            <a:r>
              <a:rPr lang="tr-TR" sz="3600" i="1" dirty="0"/>
              <a:t> of </a:t>
            </a:r>
            <a:r>
              <a:rPr lang="tr-TR" sz="3600" i="1" dirty="0" err="1"/>
              <a:t>Pain</a:t>
            </a:r>
            <a:r>
              <a:rPr lang="tr-TR" sz="3600" i="1" dirty="0"/>
              <a:t>:</a:t>
            </a:r>
          </a:p>
          <a:p>
            <a:pPr marL="0" indent="0" algn="just">
              <a:buNone/>
            </a:pPr>
            <a:r>
              <a:rPr lang="en-US" sz="3600" i="1" dirty="0"/>
              <a:t>Unpleasant</a:t>
            </a:r>
            <a:r>
              <a:rPr lang="tr-TR" sz="3600" i="1" dirty="0"/>
              <a:t> </a:t>
            </a:r>
            <a:r>
              <a:rPr lang="tr-TR" sz="3600" i="1" dirty="0" err="1"/>
              <a:t>sensory</a:t>
            </a:r>
            <a:r>
              <a:rPr lang="tr-TR" sz="3600" i="1" dirty="0"/>
              <a:t> </a:t>
            </a:r>
            <a:r>
              <a:rPr lang="tr-TR" sz="3600" i="1" dirty="0" err="1"/>
              <a:t>and</a:t>
            </a:r>
            <a:r>
              <a:rPr lang="tr-TR" sz="3600" i="1" dirty="0"/>
              <a:t> </a:t>
            </a:r>
            <a:r>
              <a:rPr lang="tr-TR" sz="3600" i="1" dirty="0" err="1"/>
              <a:t>emotional</a:t>
            </a:r>
            <a:r>
              <a:rPr lang="tr-TR" sz="3600" i="1" dirty="0"/>
              <a:t> </a:t>
            </a:r>
            <a:r>
              <a:rPr lang="tr-TR" sz="3600" i="1" dirty="0" err="1"/>
              <a:t>experience</a:t>
            </a:r>
            <a:r>
              <a:rPr lang="tr-TR" sz="3600" i="1" dirty="0"/>
              <a:t> </a:t>
            </a:r>
            <a:r>
              <a:rPr lang="tr-TR" sz="3600" i="1" dirty="0" err="1"/>
              <a:t>associated</a:t>
            </a:r>
            <a:r>
              <a:rPr lang="tr-TR" sz="3600" i="1" dirty="0"/>
              <a:t> </a:t>
            </a:r>
            <a:r>
              <a:rPr lang="tr-TR" sz="3600" i="1" dirty="0" err="1"/>
              <a:t>with</a:t>
            </a:r>
            <a:r>
              <a:rPr lang="tr-TR" sz="3600" i="1" dirty="0"/>
              <a:t> </a:t>
            </a:r>
            <a:r>
              <a:rPr lang="tr-TR" sz="3600" i="1" dirty="0" err="1"/>
              <a:t>actual</a:t>
            </a:r>
            <a:r>
              <a:rPr lang="tr-TR" sz="3600" i="1" dirty="0"/>
              <a:t> </a:t>
            </a:r>
            <a:r>
              <a:rPr lang="tr-TR" sz="3600" i="1" dirty="0" err="1"/>
              <a:t>or</a:t>
            </a:r>
            <a:r>
              <a:rPr lang="tr-TR" sz="3600" i="1" dirty="0"/>
              <a:t> </a:t>
            </a:r>
            <a:r>
              <a:rPr lang="tr-TR" sz="3600" i="1" dirty="0" err="1"/>
              <a:t>potential</a:t>
            </a:r>
            <a:r>
              <a:rPr lang="tr-TR" sz="3600" i="1" dirty="0"/>
              <a:t> </a:t>
            </a:r>
            <a:r>
              <a:rPr lang="tr-TR" sz="3600" i="1" dirty="0" err="1"/>
              <a:t>tissue</a:t>
            </a:r>
            <a:r>
              <a:rPr lang="tr-TR" sz="3600" i="1" dirty="0"/>
              <a:t> </a:t>
            </a:r>
            <a:r>
              <a:rPr lang="tr-TR" sz="3600" i="1" dirty="0" err="1"/>
              <a:t>damage</a:t>
            </a:r>
            <a:r>
              <a:rPr lang="tr-TR" sz="3600" i="1" dirty="0"/>
              <a:t> </a:t>
            </a:r>
            <a:r>
              <a:rPr lang="en-US" sz="3600" i="1" dirty="0"/>
              <a:t> </a:t>
            </a:r>
            <a:r>
              <a:rPr lang="en-US" sz="3600" b="1" i="1" dirty="0"/>
              <a:t> </a:t>
            </a:r>
            <a:endParaRPr lang="tr-TR" sz="3600" b="1" i="1" dirty="0"/>
          </a:p>
          <a:p>
            <a:pPr marL="0" indent="0" algn="just">
              <a:buNone/>
            </a:pPr>
            <a:r>
              <a:rPr lang="tr-TR" sz="3600" b="1" i="1" dirty="0"/>
              <a:t>Alerts us </a:t>
            </a:r>
            <a:r>
              <a:rPr lang="tr-TR" sz="3600" b="1" i="1" dirty="0" err="1"/>
              <a:t>to</a:t>
            </a:r>
            <a:r>
              <a:rPr lang="tr-TR" sz="3600" b="1" i="1" dirty="0"/>
              <a:t> </a:t>
            </a:r>
            <a:r>
              <a:rPr lang="tr-TR" sz="3600" b="1" i="1" dirty="0" err="1"/>
              <a:t>ongoing</a:t>
            </a:r>
            <a:r>
              <a:rPr lang="tr-TR" sz="3600" b="1" i="1" dirty="0"/>
              <a:t>/</a:t>
            </a:r>
            <a:r>
              <a:rPr lang="tr-TR" sz="3600" b="1" i="1" dirty="0" err="1"/>
              <a:t>potential</a:t>
            </a:r>
            <a:r>
              <a:rPr lang="tr-TR" sz="3600" b="1" i="1" dirty="0"/>
              <a:t> </a:t>
            </a:r>
            <a:r>
              <a:rPr lang="tr-TR" sz="3600" b="1" i="1" dirty="0" err="1"/>
              <a:t>tissue</a:t>
            </a:r>
            <a:r>
              <a:rPr lang="tr-TR" sz="3600" b="1" i="1" dirty="0"/>
              <a:t> </a:t>
            </a:r>
            <a:r>
              <a:rPr lang="tr-TR" sz="3600" b="1" i="1" dirty="0" err="1"/>
              <a:t>damage</a:t>
            </a:r>
            <a:r>
              <a:rPr lang="tr-TR" sz="3600" b="1" i="1" dirty="0"/>
              <a:t>..</a:t>
            </a:r>
            <a:r>
              <a:rPr lang="tr-TR" sz="3600" b="1" i="1" dirty="0" err="1"/>
              <a:t>vital</a:t>
            </a:r>
            <a:endParaRPr lang="tr-TR" sz="3600" b="1" i="1" dirty="0"/>
          </a:p>
          <a:p>
            <a:pPr marL="0" indent="0" algn="just">
              <a:buNone/>
            </a:pPr>
            <a:r>
              <a:rPr lang="tr-TR" sz="3600" i="1" dirty="0" err="1">
                <a:solidFill>
                  <a:srgbClr val="FF0000"/>
                </a:solidFill>
              </a:rPr>
              <a:t>Nociception</a:t>
            </a:r>
            <a:r>
              <a:rPr lang="tr-TR" sz="3600" i="1" dirty="0"/>
              <a:t>: </a:t>
            </a:r>
            <a:r>
              <a:rPr lang="tr-TR" sz="3600" i="1" dirty="0" err="1"/>
              <a:t>physiological</a:t>
            </a:r>
            <a:r>
              <a:rPr lang="tr-TR" sz="3600" i="1" dirty="0"/>
              <a:t> </a:t>
            </a:r>
            <a:r>
              <a:rPr lang="tr-TR" sz="3600" i="1" dirty="0" err="1"/>
              <a:t>process</a:t>
            </a:r>
            <a:r>
              <a:rPr lang="tr-TR" sz="3600" i="1" dirty="0"/>
              <a:t> </a:t>
            </a:r>
            <a:r>
              <a:rPr lang="tr-TR" sz="3600" i="1" dirty="0" err="1"/>
              <a:t>by</a:t>
            </a:r>
            <a:r>
              <a:rPr lang="tr-TR" sz="3600" i="1" dirty="0"/>
              <a:t> </a:t>
            </a:r>
            <a:r>
              <a:rPr lang="tr-TR" sz="3600" i="1" dirty="0" err="1"/>
              <a:t>which</a:t>
            </a:r>
            <a:r>
              <a:rPr lang="tr-TR" sz="3600" i="1" dirty="0"/>
              <a:t> </a:t>
            </a:r>
            <a:r>
              <a:rPr lang="tr-TR" sz="3600" i="1" dirty="0" err="1"/>
              <a:t>pain</a:t>
            </a:r>
            <a:r>
              <a:rPr lang="tr-TR" sz="3600" i="1" dirty="0"/>
              <a:t> is </a:t>
            </a:r>
            <a:r>
              <a:rPr lang="tr-TR" sz="3600" i="1" dirty="0" err="1"/>
              <a:t>perceived</a:t>
            </a:r>
            <a:endParaRPr lang="en-US" sz="3600" dirty="0"/>
          </a:p>
          <a:p>
            <a:pPr marL="0" indent="0" algn="ctr">
              <a:buNone/>
            </a:pPr>
            <a:endParaRPr lang="en-US" sz="3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64704"/>
          </a:xfrm>
        </p:spPr>
        <p:txBody>
          <a:bodyPr/>
          <a:lstStyle/>
          <a:p>
            <a:r>
              <a:rPr lang="tr-TR" i="1" dirty="0"/>
              <a:t>TREATMENT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217443"/>
          </a:xfrm>
        </p:spPr>
        <p:txBody>
          <a:bodyPr>
            <a:normAutofit/>
          </a:bodyPr>
          <a:lstStyle/>
          <a:p>
            <a:r>
              <a:rPr lang="tr-TR" b="1" dirty="0" err="1"/>
              <a:t>Primary</a:t>
            </a:r>
            <a:r>
              <a:rPr lang="tr-TR" b="1" dirty="0"/>
              <a:t> </a:t>
            </a:r>
            <a:r>
              <a:rPr lang="tr-TR" b="1" dirty="0" err="1"/>
              <a:t>treatment</a:t>
            </a:r>
            <a:r>
              <a:rPr lang="tr-TR" b="1" dirty="0"/>
              <a:t> of </a:t>
            </a:r>
            <a:r>
              <a:rPr lang="tr-TR" b="1" dirty="0" err="1"/>
              <a:t>underlying</a:t>
            </a:r>
            <a:r>
              <a:rPr lang="tr-TR" b="1" dirty="0"/>
              <a:t> </a:t>
            </a:r>
            <a:r>
              <a:rPr lang="tr-TR" b="1" dirty="0" err="1"/>
              <a:t>cause</a:t>
            </a:r>
            <a:endParaRPr lang="tr-TR" b="1" dirty="0"/>
          </a:p>
          <a:p>
            <a:r>
              <a:rPr lang="tr-TR" b="1" dirty="0" err="1"/>
              <a:t>Pharmacotherapy</a:t>
            </a:r>
            <a:endParaRPr lang="tr-TR" b="1" dirty="0"/>
          </a:p>
          <a:p>
            <a:pPr>
              <a:buNone/>
            </a:pPr>
            <a:r>
              <a:rPr lang="tr-TR" dirty="0"/>
              <a:t>                - </a:t>
            </a:r>
            <a:r>
              <a:rPr lang="tr-TR" dirty="0" err="1"/>
              <a:t>Systemic</a:t>
            </a:r>
            <a:r>
              <a:rPr lang="tr-TR" dirty="0"/>
              <a:t>, </a:t>
            </a:r>
            <a:r>
              <a:rPr lang="tr-TR" dirty="0" err="1"/>
              <a:t>local</a:t>
            </a:r>
            <a:r>
              <a:rPr lang="tr-TR" dirty="0"/>
              <a:t> </a:t>
            </a:r>
            <a:r>
              <a:rPr lang="tr-TR" dirty="0" err="1"/>
              <a:t>agents</a:t>
            </a:r>
            <a:r>
              <a:rPr lang="tr-TR" dirty="0"/>
              <a:t> </a:t>
            </a:r>
            <a:r>
              <a:rPr lang="tr-TR" i="1" dirty="0"/>
              <a:t>(</a:t>
            </a:r>
            <a:r>
              <a:rPr lang="tr-TR" i="1" dirty="0" err="1"/>
              <a:t>opioids</a:t>
            </a:r>
            <a:r>
              <a:rPr lang="tr-TR" i="1" dirty="0"/>
              <a:t> &amp; </a:t>
            </a:r>
            <a:r>
              <a:rPr lang="tr-TR" i="1" dirty="0" err="1"/>
              <a:t>non-opiods</a:t>
            </a:r>
            <a:r>
              <a:rPr lang="tr-TR" i="1" dirty="0"/>
              <a:t>; </a:t>
            </a:r>
            <a:r>
              <a:rPr lang="tr-TR" i="1" dirty="0" err="1"/>
              <a:t>adjuvants</a:t>
            </a:r>
            <a:r>
              <a:rPr lang="tr-TR" dirty="0"/>
              <a:t>)</a:t>
            </a:r>
          </a:p>
          <a:p>
            <a:pPr>
              <a:buNone/>
            </a:pPr>
            <a:r>
              <a:rPr lang="tr-TR" dirty="0"/>
              <a:t>    	       -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invasive</a:t>
            </a:r>
            <a:r>
              <a:rPr lang="tr-TR" dirty="0"/>
              <a:t> </a:t>
            </a:r>
            <a:r>
              <a:rPr lang="tr-TR" dirty="0" err="1"/>
              <a:t>manupulations</a:t>
            </a:r>
            <a:r>
              <a:rPr lang="tr-TR" dirty="0"/>
              <a:t> (</a:t>
            </a:r>
            <a:r>
              <a:rPr lang="tr-TR" dirty="0" err="1"/>
              <a:t>nerve</a:t>
            </a:r>
            <a:r>
              <a:rPr lang="tr-TR" dirty="0"/>
              <a:t> </a:t>
            </a:r>
            <a:r>
              <a:rPr lang="tr-TR" dirty="0" err="1"/>
              <a:t>block</a:t>
            </a:r>
            <a:r>
              <a:rPr lang="tr-TR" dirty="0"/>
              <a:t>, </a:t>
            </a:r>
            <a:r>
              <a:rPr lang="tr-TR" dirty="0" err="1"/>
              <a:t>neurostimulation</a:t>
            </a:r>
            <a:r>
              <a:rPr lang="tr-TR" dirty="0"/>
              <a:t>) </a:t>
            </a:r>
            <a:endParaRPr lang="tr-TR" i="1" dirty="0"/>
          </a:p>
          <a:p>
            <a:r>
              <a:rPr lang="tr-TR" b="1" dirty="0" err="1"/>
              <a:t>Supportive</a:t>
            </a:r>
            <a:r>
              <a:rPr lang="tr-TR" b="1" dirty="0"/>
              <a:t> </a:t>
            </a:r>
            <a:r>
              <a:rPr lang="tr-TR" b="1" dirty="0" err="1"/>
              <a:t>treatment</a:t>
            </a:r>
            <a:r>
              <a:rPr lang="tr-TR" b="1" dirty="0"/>
              <a:t> </a:t>
            </a:r>
            <a:endParaRPr lang="tr-TR" i="1" dirty="0"/>
          </a:p>
          <a:p>
            <a:pPr algn="ctr">
              <a:buNone/>
            </a:pPr>
            <a:endParaRPr lang="tr-TR" i="1" dirty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analgesics drugs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20688"/>
            <a:ext cx="8715436" cy="5286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645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16C7BC1E-E052-4FF2-9D9A-B3A521BDB73A}"/>
              </a:ext>
            </a:extLst>
          </p:cNvPr>
          <p:cNvSpPr txBox="1"/>
          <p:nvPr/>
        </p:nvSpPr>
        <p:spPr>
          <a:xfrm>
            <a:off x="539552" y="548680"/>
            <a:ext cx="87170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Endothelial</a:t>
            </a:r>
            <a:r>
              <a:rPr lang="tr-TR" sz="2800" dirty="0"/>
              <a:t> </a:t>
            </a:r>
            <a:r>
              <a:rPr lang="tr-TR" sz="2800" dirty="0" err="1"/>
              <a:t>damage</a:t>
            </a:r>
            <a:r>
              <a:rPr lang="tr-TR" sz="2800" dirty="0"/>
              <a:t> </a:t>
            </a:r>
            <a:r>
              <a:rPr lang="tr-TR" sz="2800" dirty="0" err="1"/>
              <a:t>produces</a:t>
            </a:r>
            <a:r>
              <a:rPr lang="tr-TR" sz="2800" dirty="0"/>
              <a:t> </a:t>
            </a:r>
            <a:r>
              <a:rPr lang="tr-TR" sz="2800" dirty="0" err="1"/>
              <a:t>inflammatory</a:t>
            </a:r>
            <a:r>
              <a:rPr lang="tr-TR" sz="2800" dirty="0"/>
              <a:t> </a:t>
            </a:r>
            <a:r>
              <a:rPr lang="tr-TR" sz="2800" dirty="0" err="1"/>
              <a:t>response</a:t>
            </a:r>
            <a:endParaRPr lang="tr-T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Damaged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release</a:t>
            </a:r>
            <a:r>
              <a:rPr lang="tr-TR" sz="2800" dirty="0"/>
              <a:t> ATP, H, K..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Inflammatory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produce</a:t>
            </a:r>
            <a:r>
              <a:rPr lang="tr-TR" sz="2800" dirty="0"/>
              <a:t> </a:t>
            </a:r>
            <a:r>
              <a:rPr lang="tr-TR" sz="2800" dirty="0" err="1"/>
              <a:t>cytokines</a:t>
            </a:r>
            <a:r>
              <a:rPr lang="tr-TR" sz="2800" dirty="0"/>
              <a:t>, </a:t>
            </a:r>
            <a:r>
              <a:rPr lang="tr-TR" sz="2800" dirty="0" err="1"/>
              <a:t>chemokines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</a:p>
          <a:p>
            <a:r>
              <a:rPr lang="tr-TR" sz="2800" dirty="0" err="1"/>
              <a:t>growth</a:t>
            </a:r>
            <a:r>
              <a:rPr lang="tr-TR" sz="2800" dirty="0"/>
              <a:t> </a:t>
            </a:r>
            <a:r>
              <a:rPr lang="tr-TR" sz="2800" dirty="0" err="1"/>
              <a:t>factors</a:t>
            </a:r>
            <a:endParaRPr lang="tr-TR" sz="2800" dirty="0"/>
          </a:p>
          <a:p>
            <a:r>
              <a:rPr lang="tr-TR" sz="2800" dirty="0" err="1"/>
              <a:t>Some</a:t>
            </a:r>
            <a:r>
              <a:rPr lang="tr-TR" sz="2800" dirty="0"/>
              <a:t> </a:t>
            </a:r>
            <a:r>
              <a:rPr lang="tr-TR" sz="2800" dirty="0" err="1"/>
              <a:t>chemicals</a:t>
            </a:r>
            <a:r>
              <a:rPr lang="tr-TR" sz="2800" dirty="0"/>
              <a:t> </a:t>
            </a:r>
            <a:r>
              <a:rPr lang="tr-TR" sz="2800" dirty="0" err="1"/>
              <a:t>directly</a:t>
            </a:r>
            <a:r>
              <a:rPr lang="tr-TR" sz="2800" dirty="0"/>
              <a:t> </a:t>
            </a:r>
            <a:r>
              <a:rPr lang="tr-TR" sz="2800" dirty="0" err="1"/>
              <a:t>activate</a:t>
            </a:r>
            <a:r>
              <a:rPr lang="tr-TR" sz="2800" dirty="0"/>
              <a:t> </a:t>
            </a:r>
            <a:r>
              <a:rPr lang="tr-TR" sz="2800" dirty="0" err="1"/>
              <a:t>nociceptors</a:t>
            </a:r>
            <a:endParaRPr lang="tr-TR" sz="2800" dirty="0"/>
          </a:p>
          <a:p>
            <a:r>
              <a:rPr lang="tr-TR" sz="2800" dirty="0" err="1"/>
              <a:t>others</a:t>
            </a:r>
            <a:r>
              <a:rPr lang="tr-TR" sz="2800" dirty="0"/>
              <a:t> SENSITISE </a:t>
            </a:r>
            <a:r>
              <a:rPr lang="tr-TR" sz="2800" dirty="0" err="1"/>
              <a:t>the</a:t>
            </a:r>
            <a:r>
              <a:rPr lang="tr-TR" sz="2800" dirty="0"/>
              <a:t> terminal (</a:t>
            </a:r>
            <a:r>
              <a:rPr lang="tr-TR" sz="2800" dirty="0" err="1">
                <a:solidFill>
                  <a:srgbClr val="FF0000"/>
                </a:solidFill>
              </a:rPr>
              <a:t>prostanoid</a:t>
            </a:r>
            <a:r>
              <a:rPr lang="tr-TR" sz="2800" dirty="0" err="1"/>
              <a:t>s</a:t>
            </a:r>
            <a:r>
              <a:rPr lang="tr-TR" sz="2800" dirty="0"/>
              <a:t>!!) </a:t>
            </a:r>
            <a:endParaRPr lang="en-US" sz="2800" dirty="0"/>
          </a:p>
        </p:txBody>
      </p:sp>
      <p:pic>
        <p:nvPicPr>
          <p:cNvPr id="6" name="Picture 4" descr="http://iahealth.net/wp-content/uploads/2009/08/inflammation01a.jpg">
            <a:extLst>
              <a:ext uri="{FF2B5EF4-FFF2-40B4-BE49-F238E27FC236}">
                <a16:creationId xmlns:a16="http://schemas.microsoft.com/office/drawing/2014/main" id="{00ADCAE0-C329-4E05-98D0-74D5FB4E4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571215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21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5">
            <a:extLst>
              <a:ext uri="{FF2B5EF4-FFF2-40B4-BE49-F238E27FC236}">
                <a16:creationId xmlns:a16="http://schemas.microsoft.com/office/drawing/2014/main" id="{7003B7AE-B727-4FE7-8375-545DA0740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" b="16259"/>
          <a:stretch/>
        </p:blipFill>
        <p:spPr bwMode="auto">
          <a:xfrm>
            <a:off x="251521" y="188640"/>
            <a:ext cx="356889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rostaglandins%20adult">
            <a:extLst>
              <a:ext uri="{FF2B5EF4-FFF2-40B4-BE49-F238E27FC236}">
                <a16:creationId xmlns:a16="http://schemas.microsoft.com/office/drawing/2014/main" id="{50CF77D0-BCC8-4577-A717-C67214946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16" y="217495"/>
            <a:ext cx="5072063" cy="6143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9DC3EC18-1F31-4477-AD52-7CCE601BD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1" y="4005064"/>
            <a:ext cx="2972417" cy="2246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dirty="0">
                <a:solidFill>
                  <a:srgbClr val="FFFF00"/>
                </a:solidFill>
              </a:rPr>
              <a:t>COX- 1, </a:t>
            </a:r>
            <a:r>
              <a:rPr lang="tr-TR" altLang="tr-TR" dirty="0" err="1">
                <a:solidFill>
                  <a:srgbClr val="FFFF00"/>
                </a:solidFill>
              </a:rPr>
              <a:t>Good</a:t>
            </a:r>
            <a:r>
              <a:rPr lang="tr-TR" altLang="tr-TR" dirty="0">
                <a:solidFill>
                  <a:srgbClr val="FFFF00"/>
                </a:solidFill>
              </a:rPr>
              <a:t> COX?</a:t>
            </a:r>
          </a:p>
          <a:p>
            <a:pPr eaLnBrk="1" hangingPunct="1"/>
            <a:r>
              <a:rPr lang="tr-TR" altLang="tr-TR" dirty="0"/>
              <a:t>House-</a:t>
            </a:r>
            <a:r>
              <a:rPr lang="tr-TR" altLang="tr-TR" dirty="0" err="1"/>
              <a:t>keeping</a:t>
            </a:r>
            <a:r>
              <a:rPr lang="tr-TR" altLang="tr-TR" dirty="0"/>
              <a:t> </a:t>
            </a:r>
          </a:p>
          <a:p>
            <a:pPr eaLnBrk="1" hangingPunct="1"/>
            <a:endParaRPr lang="tr-TR" altLang="tr-TR" dirty="0"/>
          </a:p>
          <a:p>
            <a:pPr eaLnBrk="1" hangingPunct="1"/>
            <a:r>
              <a:rPr lang="tr-TR" altLang="tr-TR" dirty="0">
                <a:solidFill>
                  <a:srgbClr val="FFFF00"/>
                </a:solidFill>
              </a:rPr>
              <a:t>COX-2, </a:t>
            </a:r>
            <a:r>
              <a:rPr lang="tr-TR" altLang="tr-TR" dirty="0" err="1">
                <a:solidFill>
                  <a:srgbClr val="FFFF00"/>
                </a:solidFill>
              </a:rPr>
              <a:t>Bad</a:t>
            </a:r>
            <a:r>
              <a:rPr lang="tr-TR" altLang="tr-TR" dirty="0">
                <a:solidFill>
                  <a:srgbClr val="FFFF00"/>
                </a:solidFill>
              </a:rPr>
              <a:t> COX?</a:t>
            </a:r>
          </a:p>
          <a:p>
            <a:pPr eaLnBrk="1" hangingPunct="1">
              <a:buFontTx/>
              <a:buChar char="•"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05678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cox1 and cox2 inhibitors pharmacotherapy ile ilgili görsel sonucu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3582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BBC9167-A563-4382-A353-23F7139EEAB3}"/>
              </a:ext>
            </a:extLst>
          </p:cNvPr>
          <p:cNvSpPr txBox="1"/>
          <p:nvPr/>
        </p:nvSpPr>
        <p:spPr>
          <a:xfrm>
            <a:off x="2483768" y="44624"/>
            <a:ext cx="4355976" cy="65556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solidFill>
                  <a:schemeClr val="bg1"/>
                </a:solidFill>
                <a:latin typeface="Arial Rounded MT Bold" pitchFamily="34" charset="0"/>
                <a:cs typeface="Courier New" pitchFamily="49" charset="0"/>
              </a:rPr>
              <a:t>NSAID </a:t>
            </a:r>
            <a:r>
              <a:rPr lang="tr-TR" sz="6000" dirty="0" err="1">
                <a:solidFill>
                  <a:schemeClr val="bg1"/>
                </a:solidFill>
                <a:latin typeface="Arial Rounded MT Bold" pitchFamily="34" charset="0"/>
                <a:cs typeface="Courier New" pitchFamily="49" charset="0"/>
              </a:rPr>
              <a:t>decrease</a:t>
            </a:r>
            <a:r>
              <a:rPr lang="tr-TR" sz="6000" dirty="0">
                <a:solidFill>
                  <a:schemeClr val="bg1"/>
                </a:solidFill>
                <a:latin typeface="Arial Rounded MT Bold" pitchFamily="34" charset="0"/>
                <a:cs typeface="Courier New" pitchFamily="49" charset="0"/>
              </a:rPr>
              <a:t> </a:t>
            </a:r>
            <a:r>
              <a:rPr lang="tr-TR" sz="6000" dirty="0" err="1">
                <a:solidFill>
                  <a:schemeClr val="bg1"/>
                </a:solidFill>
                <a:latin typeface="Arial Rounded MT Bold" pitchFamily="34" charset="0"/>
                <a:cs typeface="Courier New" pitchFamily="49" charset="0"/>
              </a:rPr>
              <a:t>renal</a:t>
            </a:r>
            <a:r>
              <a:rPr lang="tr-TR" sz="6000" dirty="0">
                <a:solidFill>
                  <a:schemeClr val="bg1"/>
                </a:solidFill>
                <a:latin typeface="Arial Rounded MT Bold" pitchFamily="34" charset="0"/>
                <a:cs typeface="Courier New" pitchFamily="49" charset="0"/>
              </a:rPr>
              <a:t> </a:t>
            </a:r>
            <a:r>
              <a:rPr lang="tr-TR" sz="6000" dirty="0" err="1">
                <a:solidFill>
                  <a:schemeClr val="bg1"/>
                </a:solidFill>
                <a:latin typeface="Arial Rounded MT Bold" pitchFamily="34" charset="0"/>
                <a:cs typeface="Courier New" pitchFamily="49" charset="0"/>
              </a:rPr>
              <a:t>blood</a:t>
            </a:r>
            <a:r>
              <a:rPr lang="tr-TR" sz="6000" dirty="0">
                <a:solidFill>
                  <a:schemeClr val="bg1"/>
                </a:solidFill>
                <a:latin typeface="Arial Rounded MT Bold" pitchFamily="34" charset="0"/>
                <a:cs typeface="Courier New" pitchFamily="49" charset="0"/>
              </a:rPr>
              <a:t> </a:t>
            </a:r>
            <a:r>
              <a:rPr lang="tr-TR" sz="6000" dirty="0" err="1">
                <a:solidFill>
                  <a:schemeClr val="bg1"/>
                </a:solidFill>
                <a:latin typeface="Arial Rounded MT Bold" pitchFamily="34" charset="0"/>
                <a:cs typeface="Courier New" pitchFamily="49" charset="0"/>
              </a:rPr>
              <a:t>flow</a:t>
            </a:r>
            <a:r>
              <a:rPr lang="tr-TR" sz="6000" dirty="0">
                <a:solidFill>
                  <a:schemeClr val="bg1"/>
                </a:solidFill>
                <a:latin typeface="Arial Rounded MT Bold" pitchFamily="34" charset="0"/>
                <a:cs typeface="Courier New" pitchFamily="49" charset="0"/>
              </a:rPr>
              <a:t> </a:t>
            </a:r>
            <a:r>
              <a:rPr lang="tr-TR" sz="6000" dirty="0" err="1">
                <a:solidFill>
                  <a:schemeClr val="bg1"/>
                </a:solidFill>
                <a:latin typeface="Arial Rounded MT Bold" pitchFamily="34" charset="0"/>
                <a:cs typeface="Courier New" pitchFamily="49" charset="0"/>
              </a:rPr>
              <a:t>and</a:t>
            </a:r>
            <a:r>
              <a:rPr lang="tr-TR" sz="6000" dirty="0">
                <a:solidFill>
                  <a:schemeClr val="bg1"/>
                </a:solidFill>
                <a:latin typeface="Arial Rounded MT Bold" pitchFamily="34" charset="0"/>
                <a:cs typeface="Courier New" pitchFamily="49" charset="0"/>
              </a:rPr>
              <a:t> </a:t>
            </a:r>
            <a:r>
              <a:rPr lang="tr-TR" sz="6000" dirty="0" err="1">
                <a:solidFill>
                  <a:schemeClr val="bg1"/>
                </a:solidFill>
                <a:latin typeface="Arial Rounded MT Bold" pitchFamily="34" charset="0"/>
                <a:cs typeface="Courier New" pitchFamily="49" charset="0"/>
              </a:rPr>
              <a:t>glomerular</a:t>
            </a:r>
            <a:r>
              <a:rPr lang="tr-TR" sz="6000" dirty="0">
                <a:solidFill>
                  <a:schemeClr val="bg1"/>
                </a:solidFill>
                <a:latin typeface="Arial Rounded MT Bold" pitchFamily="34" charset="0"/>
                <a:cs typeface="Courier New" pitchFamily="49" charset="0"/>
              </a:rPr>
              <a:t> </a:t>
            </a:r>
            <a:r>
              <a:rPr lang="tr-TR" sz="6000" dirty="0" err="1">
                <a:solidFill>
                  <a:schemeClr val="bg1"/>
                </a:solidFill>
                <a:latin typeface="Arial Rounded MT Bold" pitchFamily="34" charset="0"/>
                <a:cs typeface="Courier New" pitchFamily="49" charset="0"/>
              </a:rPr>
              <a:t>filtration</a:t>
            </a:r>
            <a:r>
              <a:rPr lang="tr-TR" sz="6000" dirty="0">
                <a:solidFill>
                  <a:schemeClr val="bg1"/>
                </a:solidFill>
                <a:latin typeface="Arial Rounded MT Bold" pitchFamily="34" charset="0"/>
                <a:cs typeface="Courier New" pitchFamily="49" charset="0"/>
              </a:rPr>
              <a:t> rate</a:t>
            </a:r>
            <a:endParaRPr lang="en-US" sz="6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nsaid drugs ile ilgili görsel sonucu&quot;">
            <a:extLst>
              <a:ext uri="{FF2B5EF4-FFF2-40B4-BE49-F238E27FC236}">
                <a16:creationId xmlns:a16="http://schemas.microsoft.com/office/drawing/2014/main" id="{10340FA4-8423-42A8-BB0D-35C9AFAE09BC}"/>
              </a:ext>
            </a:extLst>
          </p:cNvPr>
          <p:cNvPicPr/>
          <p:nvPr/>
        </p:nvPicPr>
        <p:blipFill rotWithShape="1">
          <a:blip r:embed="rId2" cstate="print"/>
          <a:srcRect r="2303" b="8579"/>
          <a:stretch/>
        </p:blipFill>
        <p:spPr bwMode="auto">
          <a:xfrm>
            <a:off x="1907704" y="620688"/>
            <a:ext cx="45365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583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nsaid drugs ile ilgili görsel sonucu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929618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nsaid drugs ile ilgili görsel sonucu">
            <a:extLst>
              <a:ext uri="{FF2B5EF4-FFF2-40B4-BE49-F238E27FC236}">
                <a16:creationId xmlns:a16="http://schemas.microsoft.com/office/drawing/2014/main" id="{0670025B-6762-4591-9D7E-BA03237BD34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211607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A70B1299-63AC-46FF-A0E0-47A971EAC295}"/>
              </a:ext>
            </a:extLst>
          </p:cNvPr>
          <p:cNvSpPr/>
          <p:nvPr/>
        </p:nvSpPr>
        <p:spPr>
          <a:xfrm>
            <a:off x="164847" y="1274804"/>
            <a:ext cx="554659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tr-TR" sz="2800" dirty="0" err="1"/>
              <a:t>Common</a:t>
            </a:r>
            <a:r>
              <a:rPr lang="tr-TR" sz="2800" dirty="0"/>
              <a:t> </a:t>
            </a:r>
            <a:r>
              <a:rPr lang="tr-TR" sz="2800" dirty="0" err="1"/>
              <a:t>advers</a:t>
            </a:r>
            <a:r>
              <a:rPr lang="tr-TR" sz="2800" dirty="0"/>
              <a:t> </a:t>
            </a:r>
            <a:r>
              <a:rPr lang="tr-TR" sz="2800" dirty="0" err="1"/>
              <a:t>effects</a:t>
            </a:r>
            <a:r>
              <a:rPr lang="tr-TR" sz="2800" dirty="0"/>
              <a:t>: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tr-TR" sz="2800" dirty="0"/>
              <a:t>-- </a:t>
            </a:r>
            <a:r>
              <a:rPr lang="tr-TR" sz="2800" i="1" dirty="0" err="1"/>
              <a:t>these</a:t>
            </a:r>
            <a:r>
              <a:rPr lang="tr-TR" sz="2800" i="1" dirty="0"/>
              <a:t> </a:t>
            </a:r>
            <a:r>
              <a:rPr lang="tr-TR" sz="2800" i="1" dirty="0" err="1"/>
              <a:t>apply</a:t>
            </a:r>
            <a:r>
              <a:rPr lang="tr-TR" sz="2800" i="1" dirty="0"/>
              <a:t> </a:t>
            </a:r>
            <a:r>
              <a:rPr lang="tr-TR" sz="2800" i="1" dirty="0" err="1"/>
              <a:t>to</a:t>
            </a:r>
            <a:r>
              <a:rPr lang="tr-TR" sz="2800" i="1" dirty="0"/>
              <a:t> </a:t>
            </a:r>
            <a:r>
              <a:rPr lang="tr-TR" sz="2800" i="1" dirty="0" err="1"/>
              <a:t>pediatric</a:t>
            </a:r>
            <a:r>
              <a:rPr lang="tr-TR" sz="2800" i="1" dirty="0"/>
              <a:t> </a:t>
            </a:r>
            <a:r>
              <a:rPr lang="tr-TR" sz="2800" i="1" dirty="0" err="1"/>
              <a:t>doses</a:t>
            </a:r>
            <a:r>
              <a:rPr lang="tr-TR" sz="2800" i="1" dirty="0"/>
              <a:t> as </a:t>
            </a:r>
            <a:r>
              <a:rPr lang="tr-TR" sz="2800" i="1" dirty="0" err="1"/>
              <a:t>well</a:t>
            </a:r>
            <a:r>
              <a:rPr lang="tr-TR" sz="2800" i="1" dirty="0"/>
              <a:t>-</a:t>
            </a:r>
            <a:r>
              <a:rPr lang="tr-TR" sz="2800" dirty="0"/>
              <a:t>- </a:t>
            </a:r>
            <a:r>
              <a:rPr lang="tr-TR" sz="2800" dirty="0" err="1"/>
              <a:t>dispepsia</a:t>
            </a:r>
            <a:r>
              <a:rPr lang="tr-TR" sz="2800" dirty="0"/>
              <a:t>, </a:t>
            </a:r>
            <a:r>
              <a:rPr lang="tr-TR" sz="2800" dirty="0" err="1"/>
              <a:t>nausea</a:t>
            </a:r>
            <a:r>
              <a:rPr lang="tr-TR" sz="2800" dirty="0"/>
              <a:t>, </a:t>
            </a:r>
            <a:r>
              <a:rPr lang="tr-TR" sz="2800" dirty="0" err="1"/>
              <a:t>loss</a:t>
            </a:r>
            <a:r>
              <a:rPr lang="tr-TR" sz="2800" dirty="0"/>
              <a:t> of </a:t>
            </a:r>
            <a:r>
              <a:rPr lang="tr-TR" sz="2800" dirty="0" err="1"/>
              <a:t>appetite</a:t>
            </a:r>
            <a:r>
              <a:rPr lang="tr-TR" sz="2800" dirty="0"/>
              <a:t>, </a:t>
            </a:r>
            <a:r>
              <a:rPr lang="tr-TR" sz="2800" dirty="0" err="1"/>
              <a:t>stomach</a:t>
            </a:r>
            <a:r>
              <a:rPr lang="tr-TR" sz="2800" dirty="0"/>
              <a:t> </a:t>
            </a:r>
            <a:r>
              <a:rPr lang="tr-TR" sz="2800" dirty="0" err="1"/>
              <a:t>pain</a:t>
            </a:r>
            <a:endParaRPr lang="en-US" sz="2800" dirty="0"/>
          </a:p>
        </p:txBody>
      </p:sp>
      <p:pic>
        <p:nvPicPr>
          <p:cNvPr id="6" name="Picture 2" descr="http://www.alisonashwell.com/nature/pearl.jpg">
            <a:extLst>
              <a:ext uri="{FF2B5EF4-FFF2-40B4-BE49-F238E27FC236}">
                <a16:creationId xmlns:a16="http://schemas.microsoft.com/office/drawing/2014/main" id="{BD2E60C8-5DF5-43C1-A613-7F921C62C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476" y="-15145"/>
            <a:ext cx="1504167" cy="1129391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0EDAFF30-053D-4DC2-87D7-46F8D86F3C24}"/>
              </a:ext>
            </a:extLst>
          </p:cNvPr>
          <p:cNvSpPr/>
          <p:nvPr/>
        </p:nvSpPr>
        <p:spPr>
          <a:xfrm>
            <a:off x="1691680" y="188640"/>
            <a:ext cx="3398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i="1" spc="300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</a:t>
            </a:r>
            <a:r>
              <a:rPr lang="tr-TR" sz="3600" b="1" i="1" spc="30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i="1" spc="300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Pearls</a:t>
            </a:r>
            <a:endParaRPr lang="en-US" sz="3600" spc="300" dirty="0">
              <a:solidFill>
                <a:srgbClr val="FF66FF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8FD6B3FC-9AB2-4CC4-8ADF-ED0167F838E6}"/>
              </a:ext>
            </a:extLst>
          </p:cNvPr>
          <p:cNvSpPr/>
          <p:nvPr/>
        </p:nvSpPr>
        <p:spPr>
          <a:xfrm>
            <a:off x="152020" y="5366564"/>
            <a:ext cx="748883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Tx/>
              <a:tabLst/>
              <a:defRPr/>
            </a:pP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Drugs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may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be </a:t>
            </a: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taken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w </a:t>
            </a: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milk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food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and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antacids</a:t>
            </a:r>
            <a:endParaRPr lang="tr-TR" sz="2800" kern="0" dirty="0">
              <a:solidFill>
                <a:srgbClr val="000000"/>
              </a:solidFill>
              <a:latin typeface="Calibri" pitchFamily="34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buSzTx/>
              <a:tabLst/>
              <a:defRPr/>
            </a:pP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NSAIDs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are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associated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w</a:t>
            </a:r>
            <a:r>
              <a:rPr lang="tr-TR" sz="2800" kern="0" dirty="0">
                <a:solidFill>
                  <a:srgbClr val="000000"/>
                </a:solidFill>
                <a:latin typeface="Calibri" pitchFamily="34" charset="0"/>
              </a:rPr>
              <a:t> MI: </a:t>
            </a:r>
            <a:r>
              <a:rPr lang="tr-TR" sz="2800" kern="0" dirty="0" err="1">
                <a:solidFill>
                  <a:srgbClr val="000000"/>
                </a:solidFill>
                <a:latin typeface="Calibri" pitchFamily="34" charset="0"/>
              </a:rPr>
              <a:t>patients</a:t>
            </a:r>
            <a:r>
              <a:rPr lang="tr-TR" sz="28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800" kern="0" dirty="0" err="1">
                <a:solidFill>
                  <a:srgbClr val="000000"/>
                </a:solidFill>
                <a:latin typeface="Calibri" pitchFamily="34" charset="0"/>
              </a:rPr>
              <a:t>with</a:t>
            </a:r>
            <a:r>
              <a:rPr lang="tr-TR" sz="2800" kern="0" dirty="0">
                <a:solidFill>
                  <a:srgbClr val="000000"/>
                </a:solidFill>
                <a:latin typeface="Calibri" pitchFamily="34" charset="0"/>
              </a:rPr>
              <a:t> CV </a:t>
            </a:r>
            <a:r>
              <a:rPr lang="tr-TR" sz="2800" kern="0" dirty="0" err="1">
                <a:solidFill>
                  <a:srgbClr val="000000"/>
                </a:solidFill>
                <a:latin typeface="Calibri" pitchFamily="34" charset="0"/>
              </a:rPr>
              <a:t>diseases</a:t>
            </a:r>
            <a:r>
              <a:rPr lang="tr-TR" sz="28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800" kern="0" dirty="0" err="1">
                <a:solidFill>
                  <a:srgbClr val="000000"/>
                </a:solidFill>
                <a:latin typeface="Calibri" pitchFamily="34" charset="0"/>
              </a:rPr>
              <a:t>should</a:t>
            </a:r>
            <a:r>
              <a:rPr lang="tr-TR" sz="28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800" kern="0" dirty="0" err="1">
                <a:solidFill>
                  <a:srgbClr val="000000"/>
                </a:solidFill>
                <a:latin typeface="Calibri" pitchFamily="34" charset="0"/>
              </a:rPr>
              <a:t>avoid</a:t>
            </a:r>
            <a:r>
              <a:rPr lang="tr-TR" sz="28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naproxen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less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tr-T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risky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349DA958-7021-4B9F-BB28-44283B26E927}"/>
              </a:ext>
            </a:extLst>
          </p:cNvPr>
          <p:cNvSpPr/>
          <p:nvPr/>
        </p:nvSpPr>
        <p:spPr>
          <a:xfrm>
            <a:off x="256796" y="3322058"/>
            <a:ext cx="51865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  <a:buClr>
                <a:srgbClr val="FFFFFF"/>
              </a:buClr>
              <a:defRPr/>
            </a:pPr>
            <a:r>
              <a:rPr lang="tr-TR" sz="2800" kern="0" dirty="0">
                <a:solidFill>
                  <a:srgbClr val="000000"/>
                </a:solidFill>
                <a:latin typeface="Calibri" pitchFamily="34" charset="0"/>
              </a:rPr>
              <a:t>GI </a:t>
            </a:r>
            <a:r>
              <a:rPr lang="tr-TR" sz="2800" kern="0" dirty="0" err="1">
                <a:solidFill>
                  <a:srgbClr val="000000"/>
                </a:solidFill>
                <a:latin typeface="Calibri" pitchFamily="34" charset="0"/>
              </a:rPr>
              <a:t>ulceration</a:t>
            </a:r>
            <a:r>
              <a:rPr lang="tr-TR" sz="2800" kern="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tr-TR" sz="2800" kern="0" dirty="0" err="1">
                <a:solidFill>
                  <a:srgbClr val="000000"/>
                </a:solidFill>
                <a:latin typeface="Calibri" pitchFamily="34" charset="0"/>
              </a:rPr>
              <a:t>perforation</a:t>
            </a:r>
            <a:r>
              <a:rPr lang="tr-TR" sz="28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800" kern="0" dirty="0" err="1">
                <a:solidFill>
                  <a:srgbClr val="000000"/>
                </a:solidFill>
                <a:latin typeface="Calibri" pitchFamily="34" charset="0"/>
              </a:rPr>
              <a:t>and</a:t>
            </a:r>
            <a:r>
              <a:rPr lang="tr-TR" sz="28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800" kern="0" dirty="0" err="1">
                <a:solidFill>
                  <a:srgbClr val="000000"/>
                </a:solidFill>
                <a:latin typeface="Calibri" pitchFamily="34" charset="0"/>
              </a:rPr>
              <a:t>bleeding</a:t>
            </a:r>
            <a:r>
              <a:rPr lang="tr-TR" sz="2800" kern="0" dirty="0">
                <a:solidFill>
                  <a:srgbClr val="000000"/>
                </a:solidFill>
                <a:latin typeface="Calibri" pitchFamily="34" charset="0"/>
              </a:rPr>
              <a:t> is not </a:t>
            </a:r>
            <a:r>
              <a:rPr lang="tr-TR" sz="2800" kern="0" dirty="0" err="1">
                <a:solidFill>
                  <a:srgbClr val="000000"/>
                </a:solidFill>
                <a:latin typeface="Calibri" pitchFamily="34" charset="0"/>
              </a:rPr>
              <a:t>common</a:t>
            </a:r>
            <a:r>
              <a:rPr lang="tr-TR" sz="2800" kern="0" dirty="0">
                <a:solidFill>
                  <a:srgbClr val="000000"/>
                </a:solidFill>
                <a:latin typeface="Calibri" pitchFamily="34" charset="0"/>
              </a:rPr>
              <a:t>; risk </a:t>
            </a:r>
            <a:r>
              <a:rPr lang="tr-TR" sz="2800" kern="0" dirty="0" err="1">
                <a:solidFill>
                  <a:srgbClr val="000000"/>
                </a:solidFill>
                <a:latin typeface="Calibri" pitchFamily="34" charset="0"/>
              </a:rPr>
              <a:t>higher</a:t>
            </a:r>
            <a:r>
              <a:rPr lang="tr-TR" sz="28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2800" kern="0" dirty="0" err="1">
                <a:solidFill>
                  <a:srgbClr val="000000"/>
                </a:solidFill>
                <a:latin typeface="Calibri" pitchFamily="34" charset="0"/>
              </a:rPr>
              <a:t>age</a:t>
            </a:r>
            <a:r>
              <a:rPr lang="tr-TR" sz="2800" kern="0" dirty="0">
                <a:solidFill>
                  <a:srgbClr val="000000"/>
                </a:solidFill>
                <a:latin typeface="Calibri" pitchFamily="34" charset="0"/>
              </a:rPr>
              <a:t> &gt; 60, </a:t>
            </a:r>
            <a:r>
              <a:rPr lang="tr-TR" sz="2800" kern="0" dirty="0" err="1">
                <a:solidFill>
                  <a:srgbClr val="000000"/>
                </a:solidFill>
                <a:latin typeface="Calibri" pitchFamily="34" charset="0"/>
              </a:rPr>
              <a:t>history</a:t>
            </a:r>
            <a:r>
              <a:rPr lang="tr-TR" sz="2800" kern="0" dirty="0">
                <a:solidFill>
                  <a:srgbClr val="000000"/>
                </a:solidFill>
                <a:latin typeface="Calibri" pitchFamily="34" charset="0"/>
              </a:rPr>
              <a:t> of GI </a:t>
            </a:r>
            <a:r>
              <a:rPr lang="tr-TR" sz="2800" kern="0" dirty="0" err="1">
                <a:solidFill>
                  <a:srgbClr val="000000"/>
                </a:solidFill>
                <a:latin typeface="Calibri" pitchFamily="34" charset="0"/>
              </a:rPr>
              <a:t>disease</a:t>
            </a:r>
            <a:r>
              <a:rPr lang="tr-TR" sz="28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5673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Ä°lgili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17D86F45-E0DE-42A2-859E-512DDD318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1" t="1050" r="3181" b="-1"/>
          <a:stretch/>
        </p:blipFill>
        <p:spPr>
          <a:xfrm>
            <a:off x="1799691" y="72008"/>
            <a:ext cx="5544617" cy="67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79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DABBE632-21F3-4121-BE42-47E6E6774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056146"/>
              </p:ext>
            </p:extLst>
          </p:nvPr>
        </p:nvGraphicFramePr>
        <p:xfrm>
          <a:off x="1331640" y="-44624"/>
          <a:ext cx="6696744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70">
                  <a:extLst>
                    <a:ext uri="{9D8B030D-6E8A-4147-A177-3AD203B41FA5}">
                      <a16:colId xmlns:a16="http://schemas.microsoft.com/office/drawing/2014/main" val="813063227"/>
                    </a:ext>
                  </a:extLst>
                </a:gridCol>
                <a:gridCol w="1415715">
                  <a:extLst>
                    <a:ext uri="{9D8B030D-6E8A-4147-A177-3AD203B41FA5}">
                      <a16:colId xmlns:a16="http://schemas.microsoft.com/office/drawing/2014/main" val="310823235"/>
                    </a:ext>
                  </a:extLst>
                </a:gridCol>
                <a:gridCol w="962527">
                  <a:extLst>
                    <a:ext uri="{9D8B030D-6E8A-4147-A177-3AD203B41FA5}">
                      <a16:colId xmlns:a16="http://schemas.microsoft.com/office/drawing/2014/main" val="785943023"/>
                    </a:ext>
                  </a:extLst>
                </a:gridCol>
                <a:gridCol w="2374232">
                  <a:extLst>
                    <a:ext uri="{9D8B030D-6E8A-4147-A177-3AD203B41FA5}">
                      <a16:colId xmlns:a16="http://schemas.microsoft.com/office/drawing/2014/main" val="3267581185"/>
                    </a:ext>
                  </a:extLst>
                </a:gridCol>
              </a:tblGrid>
              <a:tr h="520601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0" dirty="0" err="1">
                          <a:latin typeface="+mn-lt"/>
                        </a:rPr>
                        <a:t>Sensible</a:t>
                      </a:r>
                      <a:endParaRPr lang="tr-TR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0" dirty="0" err="1">
                          <a:latin typeface="+mn-lt"/>
                        </a:rPr>
                        <a:t>Max</a:t>
                      </a:r>
                      <a:r>
                        <a:rPr lang="tr-TR" sz="2800" b="0" dirty="0">
                          <a:latin typeface="+mn-lt"/>
                        </a:rPr>
                        <a:t> (mg)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0" dirty="0" err="1">
                          <a:latin typeface="+mn-lt"/>
                        </a:rPr>
                        <a:t>İnteracts</a:t>
                      </a:r>
                      <a:r>
                        <a:rPr lang="tr-TR" sz="2800" b="0" dirty="0">
                          <a:latin typeface="+mn-lt"/>
                        </a:rPr>
                        <a:t>..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675627"/>
                  </a:ext>
                </a:extLst>
              </a:tr>
              <a:tr h="520601">
                <a:tc>
                  <a:txBody>
                    <a:bodyPr/>
                    <a:lstStyle/>
                    <a:p>
                      <a:r>
                        <a:rPr lang="tr-TR" sz="2800" dirty="0"/>
                        <a:t>Aspirin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/>
                        <a:t>4-6 saatte</a:t>
                      </a:r>
                      <a:r>
                        <a:rPr lang="tr-TR" sz="2800" baseline="0" dirty="0"/>
                        <a:t> bir 300-650mg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/>
                        <a:t>4000</a:t>
                      </a:r>
                      <a:endParaRPr lang="en-US" sz="2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tr-TR" sz="2400" dirty="0"/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tr-TR" sz="2400" dirty="0" err="1"/>
                        <a:t>Antitrombotikler</a:t>
                      </a:r>
                      <a:endParaRPr lang="tr-TR" sz="2400" dirty="0"/>
                    </a:p>
                    <a:p>
                      <a:pPr>
                        <a:lnSpc>
                          <a:spcPct val="200000"/>
                        </a:lnSpc>
                      </a:pPr>
                      <a:endParaRPr lang="tr-TR" sz="2400" dirty="0"/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tr-TR" sz="2400" dirty="0" err="1"/>
                        <a:t>Antihipertansifler</a:t>
                      </a:r>
                      <a:endParaRPr lang="tr-TR" sz="2400" dirty="0"/>
                    </a:p>
                    <a:p>
                      <a:pPr>
                        <a:lnSpc>
                          <a:spcPct val="200000"/>
                        </a:lnSpc>
                      </a:pPr>
                      <a:endParaRPr lang="tr-TR" sz="2400" dirty="0"/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tr-TR" sz="2400" dirty="0"/>
                        <a:t>SSRI</a:t>
                      </a:r>
                    </a:p>
                    <a:p>
                      <a:endParaRPr lang="tr-TR" sz="2800" dirty="0"/>
                    </a:p>
                    <a:p>
                      <a:endParaRPr lang="tr-TR" sz="2800" dirty="0"/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949214"/>
                  </a:ext>
                </a:extLst>
              </a:tr>
              <a:tr h="949762">
                <a:tc>
                  <a:txBody>
                    <a:bodyPr/>
                    <a:lstStyle/>
                    <a:p>
                      <a:r>
                        <a:rPr lang="tr-TR" sz="2800" dirty="0" err="1"/>
                        <a:t>İbuprofen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/>
                        <a:t>4-6 saatte 200mg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/>
                        <a:t>1200</a:t>
                      </a:r>
                      <a:endParaRPr 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690531"/>
                  </a:ext>
                </a:extLst>
              </a:tr>
              <a:tr h="949762">
                <a:tc>
                  <a:txBody>
                    <a:bodyPr/>
                    <a:lstStyle/>
                    <a:p>
                      <a:r>
                        <a:rPr lang="tr-TR" sz="2800" dirty="0" err="1"/>
                        <a:t>Naproksen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/>
                        <a:t>8-12 saatte bir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/>
                        <a:t>750</a:t>
                      </a:r>
                      <a:endParaRPr 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673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406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752528" cy="6089041"/>
          </a:xfrm>
          <a:prstGeom prst="rect">
            <a:avLst/>
          </a:prstGeom>
          <a:noFill/>
        </p:spPr>
      </p:pic>
      <p:sp>
        <p:nvSpPr>
          <p:cNvPr id="89092" name="AutoShape 4" descr="reye's syndrome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9094" name="AutoShape 6" descr="reye's syndrome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9096" name="Picture 8" descr="Ä°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116633"/>
            <a:ext cx="4320480" cy="4608512"/>
          </a:xfrm>
          <a:prstGeom prst="rect">
            <a:avLst/>
          </a:prstGeom>
          <a:noFill/>
        </p:spPr>
      </p:pic>
      <p:pic>
        <p:nvPicPr>
          <p:cNvPr id="89098" name="Picture 10" descr="reye's syndrome ile ilgili gÃ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797152"/>
            <a:ext cx="3744416" cy="1960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latest.co.uk/7/files/2011/07/calpol.jpg">
            <a:extLst>
              <a:ext uri="{FF2B5EF4-FFF2-40B4-BE49-F238E27FC236}">
                <a16:creationId xmlns:a16="http://schemas.microsoft.com/office/drawing/2014/main" id="{961AD9B1-D75E-456A-A913-16AA54EA0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52754"/>
            <a:ext cx="4082734" cy="219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.dailymail.co.uk/i/pix/2015/01/24/18E1ED5800000578-2924545-image-m-3_1422109659718.jpg">
            <a:extLst>
              <a:ext uri="{FF2B5EF4-FFF2-40B4-BE49-F238E27FC236}">
                <a16:creationId xmlns:a16="http://schemas.microsoft.com/office/drawing/2014/main" id="{0582A58B-9323-494F-B892-EAA4287BB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9132"/>
            <a:ext cx="3250256" cy="288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03DA515-2D88-40CD-AE84-64FB0DAA007C}"/>
              </a:ext>
            </a:extLst>
          </p:cNvPr>
          <p:cNvSpPr txBox="1">
            <a:spLocks noChangeArrowheads="1"/>
          </p:cNvSpPr>
          <p:nvPr/>
        </p:nvSpPr>
        <p:spPr bwMode="auto">
          <a:xfrm rot="19091636">
            <a:off x="2674195" y="2475684"/>
            <a:ext cx="50519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5400" spc="30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PARACETAMOL</a:t>
            </a:r>
          </a:p>
        </p:txBody>
      </p:sp>
    </p:spTree>
    <p:extLst>
      <p:ext uri="{BB962C8B-B14F-4D97-AF65-F5344CB8AC3E}">
        <p14:creationId xmlns:p14="http://schemas.microsoft.com/office/powerpoint/2010/main" val="4109574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DC22F-A57E-45D0-B535-CA60E84E6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16343" r="1250" b="53324"/>
          <a:stretch/>
        </p:blipFill>
        <p:spPr bwMode="auto">
          <a:xfrm>
            <a:off x="179512" y="938365"/>
            <a:ext cx="5616625" cy="25737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ACA8D294-F6BD-41D7-8CB4-2D7BB52B4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035"/>
            <a:ext cx="50519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5400" spc="30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PARACETAMOL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1A548B7-A975-42BC-BB2A-6C8B415FC455}"/>
              </a:ext>
            </a:extLst>
          </p:cNvPr>
          <p:cNvSpPr txBox="1"/>
          <p:nvPr/>
        </p:nvSpPr>
        <p:spPr>
          <a:xfrm>
            <a:off x="1763688" y="4005064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solidFill>
                  <a:srgbClr val="FF0000"/>
                </a:solidFill>
              </a:rPr>
              <a:t>Major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drawback</a:t>
            </a:r>
            <a:r>
              <a:rPr lang="tr-TR" sz="2800" dirty="0">
                <a:solidFill>
                  <a:srgbClr val="FF0000"/>
                </a:solidFill>
              </a:rPr>
              <a:t>: </a:t>
            </a:r>
            <a:r>
              <a:rPr lang="tr-TR" sz="2800" dirty="0" err="1"/>
              <a:t>liver</a:t>
            </a:r>
            <a:r>
              <a:rPr lang="tr-TR" sz="2800" dirty="0"/>
              <a:t> </a:t>
            </a:r>
            <a:r>
              <a:rPr lang="tr-TR" sz="2800" dirty="0" err="1"/>
              <a:t>toxicity</a:t>
            </a:r>
            <a:r>
              <a:rPr lang="tr-TR" sz="2800" dirty="0"/>
              <a:t> </a:t>
            </a:r>
            <a:r>
              <a:rPr lang="tr-TR" sz="2800" dirty="0" err="1"/>
              <a:t>seen</a:t>
            </a:r>
            <a:r>
              <a:rPr lang="tr-TR" sz="2800" dirty="0"/>
              <a:t> MOSTLY in </a:t>
            </a:r>
            <a:r>
              <a:rPr lang="tr-TR" sz="2800" dirty="0" err="1"/>
              <a:t>acute</a:t>
            </a:r>
            <a:r>
              <a:rPr lang="tr-TR" sz="2800" dirty="0"/>
              <a:t> </a:t>
            </a:r>
            <a:r>
              <a:rPr lang="tr-TR" sz="2800" dirty="0" err="1"/>
              <a:t>overdose</a:t>
            </a:r>
            <a:r>
              <a:rPr lang="tr-TR" sz="2800" dirty="0"/>
              <a:t> </a:t>
            </a:r>
            <a:r>
              <a:rPr lang="tr-TR" sz="2800" dirty="0" err="1"/>
              <a:t>due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accumulation</a:t>
            </a:r>
            <a:r>
              <a:rPr lang="tr-TR" sz="2800" dirty="0"/>
              <a:t> of </a:t>
            </a:r>
            <a:r>
              <a:rPr lang="tr-TR" sz="2800" dirty="0" err="1"/>
              <a:t>toxic</a:t>
            </a:r>
            <a:r>
              <a:rPr lang="tr-TR" sz="2800" dirty="0"/>
              <a:t> </a:t>
            </a:r>
            <a:r>
              <a:rPr lang="tr-TR" sz="2800" dirty="0" err="1"/>
              <a:t>metabolites</a:t>
            </a:r>
            <a:r>
              <a:rPr lang="tr-TR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84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188640"/>
            <a:ext cx="3738877" cy="149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46" spc="208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OPIOID AGONISTS &amp;</a:t>
            </a:r>
          </a:p>
          <a:p>
            <a:pPr algn="ctr"/>
            <a:r>
              <a:rPr lang="tr-TR" sz="3046" spc="208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ANTAGONISTS</a:t>
            </a:r>
          </a:p>
        </p:txBody>
      </p:sp>
      <p:sp>
        <p:nvSpPr>
          <p:cNvPr id="45058" name="AutoShape 2" descr="data:image/jpeg;base64,/9j/4AAQSkZJRgABAQAAAQABAAD/2wCEAAkGBhQSERUUERQWFBUWGRgZGBgYGBgbHxwhGRkcHBocFxcaGyYfGBsjHBwaIC8gJCcpLCwsHB4xNTAqNSYrLCkBCQoKDgwOGg8PGiwkHyQsLCk0NCwvLCwsLCwsLCwsLCwpLCwsKTQsLCwsLCwsLCwsLCwsLCwpLCwsLCwsLCwsLP/AABEIAOEA4QMBIgACEQEDEQH/xAAcAAACAgMBAQAAAAAAAAAAAAAFBgIEAAEDBwj/xABJEAACAQIEAwYDBQQHBgUFAQABAhEAAwQSITEFQVEGEyJhcYEykaEUI0Kx0QdSwfAVM1NicpLhFlSCk9LxJDRzosJDRGOz0xf/xAAaAQADAQEBAQAAAAAAAAAAAAABAgMEAAUG/8QALhEAAgICAgEDAgQGAwAAAAAAAAECEQMhEjFBBCJREzJhcZHwBSNCgbHxFDOh/9oADAMBAAIRAxEAPwBnrAamFrQWplCIqQrDUlFA40FrCIqaioOeVccb3rZNRrGrjjENSrVYa4Juok1OKi1A42rTUgtQRa6CuONPrpUUGlSY1C5dA3oN0B6J0C4zikt4+x3lwACywCAMSSzQswI1kwPLzojiONW7K5rrBfCWCk6kD20mNJpJwPHUxvE1uOhBBVbSKBv+9cboN+f0qcpx+ScpK1R6ZhQADcfRV6+X6UPs3DcY3WmW+EHkvL3O59q6cSvC4wsL8CQbnn0X3Op8h51JhGppY+98hlt2TC1EJULV33FTmNqsOaYACuFxJ/6TtVkCo3UjyoOgOgcxdcqrbTKDufrA51C5iAZDQ06hun+gohdsgjeBFUrfBbYk6gHlJ+frUXB9Im4vwUH7nIXzj4tpkKes8vSu10hSDbyXM2kTPLn5VNODKCYUQTqDEa9RzqziuGDKcgVWjfLvFBQaFUWUPsd7+58x+lZUe6vf2y/Jv1rK72/idSDSnpU1E1HLUg1ayxF62gqLHWtxQCSC1EipAVvLtPP+G/50G0uwGlNbK1x46ciZ1IPdEswHNCRLeeU/Sapt2jQWXuLHhH1aAgPuZ/4TUHnSTbByCRqKiq/CmLWlJM+Zq4P5irJphIzFamtsKlaQknUKFXMxPTX6c58q5ujm6IA1IVG2OfLlU2FEJi1yv2yRAgeZrqraVS4vw7v7RTMVO4I/iOYpZdCy6PPu3vEQ1827ZUhVRJEa5RqZHxEkxPlFEf2dkWhdvlVi2ndqQPEzO0xPMxA9CKX7WGy44iwyXBaJYtdACwvxlhO0kxBnaNaduGWbbj/wqd1YRyQTmIuXDoXAYnKojT/SsXG0/mzNEt4DFssyCSxLMeU9B5ch6UTOImIYAnYdZ9ar2MGxOZhBB31Pp/2iqWNYWmKLmJ0MxME689Ksm4qit0FMEvgG38nnRDD4bP5Abmg3CrLvcCDNyLEMABOpJWiuOxik9ypgAanr70Xk0lHsblrRHFcYVSVtAf4jsffnXBHZx4jrEkChuJwjBu9twQIUidp8uXWrOButsw1MkHbSkhFN+4SO3TOeNs3LX3lrWPiTkR/A+dXMJiVuorrs2v8Ap6g10LN4YjzB6Heh/DkFu9fsnaQ6j/FIaPcA+9VXtlQ69roKyK54ljEDeh+OuNbZWU5kHxAnXUaQevlVNuIm4dJTffQ+UTuCKLlWmFyO+Q9BWUKzX/5IrKhbIchqy1gHWtNsYrarW01ERW1rWapLvXAJLaLEADWoY5rQOXvQHA2KyD6r089DRvg2F3c+g/jVDtRwqwyl7qZpmYE/LmCah6iFwvQje6EHG8WuLeBstlK5gbLljbuA6MFubrIA8LeRBof9kS2Es95ktvdOIBIzMVAC20Cg+Ng2caaaTzrXGLVu3cLYbCs0kAB8wQToAEmW1jUn2ohwpoxd2yD3l60oC5WNtbjLJuIpSMrAmUJn4TPxEjNHa7EDGFF51BXNZSYyx94Y1lm0FtT0Wj1q2FEAR5fx11PrSngsXavsCrXVb9y9mMRMgOpg6/vLPmKY8Je1ZCBmWNmLSOsnznyp8VqVeSkWdxcnagPbTjrWlW2jR3kq5EbAQPfz9KN4q2ylCCACNRHnvSj+0C0pXMDOUj66VfIrRPJPVIaeF4nNZQjTTaZg89at56WexnGka0ton7zx6eQg/wAT8jTJHOni21srF2rN1DGXxbtlmgzoATGYnZfc6V1QTHSgnHsSLgVVZQBcRs0ZpyGYBnSTpInbalySUVbFnvSFIdnblq/kLItu8Qz5REBfvMq9AeXmBO1PVi2sm0oC5AuxgQVkfSgvEcYl0mzbcC6FPdBtMwnW3rzO4PqKpYTirG9h80qDZPfg6FDhpFzN55cun94daxrJKro5JIbcEAXIZpIIkTtI09TVa8nfX7uWCBlXLEgmNOe8QaF8B4mDaOIuyO9dioj4iToFH4ummg5kU1cKXKhvOqrzAEbxGpA1IGk/pRjlXTBxXZB7S4W2UQAO+rnU/nyFB1xCf/TIYsdRIMnn6Gr+KUuCT8TfTp8qX+NC3hbRuMqm4G+6ndj1gcl3+VUinFcmDcQgMKSczAxOoVp+uw9Kli7DroIlRIM67+GPn71U4dwsraSJS5lUvruY1nlRLhnAybouXHZgNl5evt0rpaXIXrZZwlp2Ud6MpJjT8x5UE7RcSWzjAxJEpA6E5tMx5DnNMmDxPe2e82BdwvmAxCkfKlbtVh7ZhmGa4UfJO3hifeDPtU/qNyVglJtWdbV8EjvObaRO5k6RyisxZZH0UhNJY5fy3pc7L8VLKbZJzL8HpOvyMGj1niJtjO8mYkkZgBsYirPTpnRkn2XO7t/2y/5k/Ssrn/TuE/ftfJa3TVApUQwa2DWvOsz1oKmmWp2/Oon1rBXHDPhFi2o8hU3rnhHm2p8h+lSY1QzPsGY/AqwBAAKkMNBEgz+YpGxPCFtFrmoIYsMu5MzM/h+tPuNbSkztPigqMZ5VJ4oN20Dkxcx/aHPcz2g1tz8TKcpJiCdDueZEfWu/ZnGEX9/iBkny1/hSscWJnrTL2Jwvf4iCPCqsfyA+pp+MYRqIqbbsesbZIGpJ8z51552zxURb6/rXpfEoiTXk3akF8SttQTJ0jU6np6VnnoDJ9jJbFoq8jM+S6n5jT3r1G8YRm/dVmPPYE7c6TP2f9m71p7ly5bKEgBc3mZY9RsKN9reJ91b7tWAd9COeWDqI2mI966qX5lYtRiLtzjFwrBdjO+v6cqvcFUFSbsd1scx2852HvSvh75Oh5V7DY7MWO6VckeFZgnUxueU1fLG8PCP/AKSx/dbPKOJcet58heETZbi96d9l8PhPuPWtm3mvq8FbYU94GJOmUMFdZZhAAYjWFExAimbtHwYZ4t2/vBsCJ/4jtI6dT6Gl7JcwyYcr946Ym4zsQR3gKKHBU66hiuteTCk2v7GhphPxK6XjbJJ8K3TfR0A6LlTKojYQKZ8PiGchGZREHLnzECegAA+VAeH4e1g2YElbLy9tiCwKk627iCfhOm07e3LiPHcPbvJ9nKTsTqUUNIOsSV1By6wV5bUY47fmvwOT4ob1Wf1pP4lh1xXEFP8AWWbaDKyyBKtPxbP4iRI0102qxxLAnGWQFYkqTqgK2293YnTXQT7VYWz3ZUyWK5fiIzHSJ00AGkCNK05HbVrQjbl2HVhY0ECgva7jX2fDZVbx3JUdYPxHy00ojZBygkyeg0pF/aIjd6r7oVgdJG4o5o8kik+hu4BiVTB2sk6rmMmdTvHQeVL/AGqxX3lgclS6/wBWFD7faQm0qWwUAUAAiCI/OqXbDExdRQdUshPciT+defFylLZFxpUT7E2O8u3Ondmfcimpu7UOjEzlmATJ6jfc0N7C4T7Ohe4urjnyA6jl1+VdTijcc3Rbkm5ClYmI+i16D2GqR1/pBP8Ad/qtZU/t7/2R/wDbWUOUjub+BomozJrYHlWGtZpNMlSQ/SsHSsFccF+FYzTKT5j35VcvXopfViNRv1rf9OK793u+o0GkjdZ2zRrFLKfHsjNE+KYzTQ+9ec9r3LKxnnTTxrGhTr0pHxiXMQ2W2jMJ5AmoudslVi+BXrvYLgncWZcRcuAMRGw/CD58/egvZnsOLZW5fgsDKpoQI2LHmfLanjF4zKYG9VvyxmqNcUt6QIk0At28PhrsMQLrAEt5Hks7DfTc/Kt8b4ywWVMEDQ/oeXrSFxPiJumSTIDzz22196jPJTsm6PRb3E763j9nsi/aiJVtZ6yNvfeke9h7952vPmaGgsRsYjL5acvKqPZTFsmKtAMwkhTDEaH9P4V6099UsBLcFrgLctZ3Yn3GvpSZOTSdjJctnkn2eH8p2r3Kzd8C8tB+VeTYrhF5V724gC5olSDudJAr1BLnhBOoidPStanySYIqjd23JBO42P6Uo8asISdIAOaNOcDT10+VM+KvQKRO0vFMhYbkx9DQcYzq0PbQE7RcSckJOnQRv5/Kq3ZfBd7ibanUA5m9AJ19wPnVPGXszk9daauzD28NbL3D43iRzUToCeUn+FF8YKloC27Y3upAgR5TtQniWIdSSEnKpmFaD0lugOtVrXa1HGZVZ4JHhHKql7tCrrmZHkaBNQQBGpH4p6VCU4vRSUky7hcegTxbzqASSeenlNcsZjA+VLwQIdQDuDy16zVFsdZb4FuZk0zBTGp3PSNd65KyOWTJdfK2aT4ZI5Zjqfy0pOQqn4OvDuAJd8bAsTMa6aRy671bvcHss4urbXNzM9TIJmdYipW2ItuwXKoUn0Jnbz0P0pbw2MuMwFoMCzZcszJ6ltMvIT61KDvpDylQ9XMGGGgYkzIViAZ6k0sFmwZyOuRGYlSGDEf4idtPKrqdshbdLb2bik+FhoddAIM6+lWL3GsNduAOFa2pJkRJIG3kOvM6VqtdD6ZR/pbD/wC8L/7v0rKMfasB/Zr8j+lZQO4BQVuajWI2tXGNjyrYasJrIAXMxgbSYFA46LAGYmANz/GOlBSE+32ktrAtLcc+ZZYJPnNE71jvLbKrQXWAQdNY+Y5e9Buzy5b+IttlLoDqoIBiAYnYaisXqJO0qITe6JcPXvcXdc7W1AHqx/OB9aOlhSlguD3br33t3mtxcKiJglQN9fOiXZ3ijXVZbv8AWW2yt5+dVwe2KiPB+A7bYTB2P0qONsBVzFtKH8ZN0WmayYdRoAubN5eVebcQ7Q4o6XWdd9Iy1dpeSeV0+huxOIVs4J0/LpvSaAVFyfwnlHPXT5D51StYtp+JgfWKOYTBKcJcuMd2y/5QDr7tWLO6RFbKnBbgtlrnMKQvqdJ9hPvFPnZvvVtozDMSAAD+FdSN+pM/KvPMPigrKWEqCJG0xyr1jDOGQOnwtBHpyqsI8tj4lbN3cKGEPrv7SIJHSiC31W2DqFiJ3gDmTvVRiduv86VT7Slu5Wynx3SttQOraH5amnyPj0WlRrjXF1VMwZSI0MiD5jrSBirpxF+FZTJhZIA+tO/F+zXhFtmXQKcoBgKCAZPmJ2pUv9kAL4y5jYzAEicyidtt/OljOiOzOFcLRMX3N8EkbBdcx6ennR7tjw83raWbSqm7szDQAaAEjmT+VG7PDrdsDKFGg8bn6l21J8zSH2x7YEsbWGuGASGddJ/wNMxuJincuPY70qCX7O7QCXbbqGyOZYNmVjHLTkAPnRSziFLO2UKgIiWgkHbQ9eXlXHsxw1RhUNtizXASX1OrDxFhPXw+1EE7N2TqxZ3J+JjJkeW0eVdHfZSK0C8dijDG0sqeq8zp8SmBpz1ri2JcPbVUUy2UnUlTInUGAI11ptW3CxAI8gB9Kpi6oJyoFBUksI3jmKEkguKKWNLLhcqiS7GNNYB0jqRJoT3gtgEjOZAgCJ1368t6I8SxOdF8WVQPw7w51j6a9NKo4o4eyk58xjQEiYnnG+m/P0qEKYjRmKuu5N24YW3oJUEZnAjLAlyFlp8hVG12Pt3xmts8t8JywPLcfDRUAvbAuKFGUuTIJDuNAoOwC5R6zVI8bbCYW2tubhuGIOyquhQN++Tqeggc6og18nH/AGYt/wC8r/y7n61lVP8A/QL3+7p9f0rKfjL5Y9RPQJ11qQ0rRANYD0q4xsHnXVLYu27lvRiACRO06qdNtpHpVc6GrvCQVW9JkF8y66gMq6HymY8qST8E8nQG4Fjsts96pt90cpaDBP8AdPXr61S4Rez4vEvAUNbJAGn4k36k9athxcxXdz4HkkCJJA6+21dsJhArsV2yOpneVKx9BXmZJzlkS8Ijbls4dmT93dPW9c/MD+FUOH+DiF9ds6hh9CfzNZwDB20768zMpW44PiIWAZBIG+/OaX+L9qk+1LftfhGU5ue/LpBran7YspySSsfriyNNKS+1XZW9dud4jm5ps0DLHIRp9BR7s/2hTEroYcDxLz9R1FWOOJcOEum2GzZZGWZ84jfSas9oaa5R0eSJaq5dxxFoWp0LFj7Afz7VTFyo3mDCDWaUORjOm+s+1eo9gcdnwgG5Rip9Nx9DXldsEjqfKn39mODuZrjn+raFg/iYayPQGP8AiqsPaWxfcPaLLiRoNTP0j3oWmMU4xnOosLlQdXcan0VZ/wAworxfFDD2HY7gfXkBS4eJW8FYHfN948swGpLNqRG+kwPSpyX1JfgVe2ZjMTduOVVSXfVmJIEbaeQ9KHcR7TWsIGt2j3t1jJA+FTty/IVrD4HF40Ez9lw53JJLsP8ADIMeWg9aL4fguGwqfcqWfm7QSfp4fQVWONR2Qbfgp9mcKt1He8xusXnxgaDLEFNYUydDodDFU73YfDWrwfK7LObISpXfYgiSvvXbh9/Pcbul+EgOxJEA6wI1JImBtTFmDeElWGm8e00rotHa6I4a2NVUoBpGUDTQCNK7XbZAlRquv6/Suq3BsPpVe9fgGdxMax5in6RZaIcRvgppBn+fnQEXhLKp0KHWAY1AmPMn9av30ySCfB8UTuCNADHWR8qq8LA70gRqBmGsgE9eetZ5yt0Tl2Qs4L7wkgBmAVWOojmY25GKv4nhdmQHUM0EnQDQCTtsCBFbdFZLmYgMQwQEnQSf+8+VVExC2wb7ksrKBbBkyFJ02nxQDNFe2NDqkC8bie7tvcdyGuSVVgJ38RTQEATE/pVE2r2ItuqJb1ifGfDEABQDBMRXe5YGMdhnIAgu3igDlbUFREa6milvgFtAO4RnjNoGKqSRAlmOw6CaslS2B2xL/wBnH6n5Gsps/o7HfuW/89bo2xOCGS3XR/KubPFZmmqlSYOmtdL2JYqAuUA6QTBJquTVm1bEAkZtdokCdNRzM7Uk1onNWiOH4AlmbrElwrEkkQNNYH8ZoFwdbvfrmEKyM3qCpEj3ijfFjcNl1B+I/wDcelBcPxIK+GtPIuLcC+RVzqCeWs6GvOyx96aXRn6F/jV9wmItIrH7wOxAMAFRueXiik3EWypGYROuvTlXp9vHdxjbilC6XQiNEaEzlJB3GhBqt2k4ZaPd/drGQrttG2tN9VxYstnn3BOJNZvpcB+FgfUTqD5EaV7aMWucpmGcKGyzrBMA+kivDOIWQt1go0B0FGOFcXvPi0u3bpD5citAjQQqkaAqTofWa0xyJdlMc+Kod+0/ZvCm3exD2/GFJJDFdYgEgGCZihH7POCW7li7cuoHzkoJ/djxR0MnffSqfa3tRde2yZcqOADz1BEgHlryOtduynaK7bwuS3btxb/ExYSXJMdC0T00FOmu/A3KHKxl4X2JsWLy3Ua5ImASI1BEHSTTHZxJT8IJOiTMyDqSOS7a8/elbhfaJr5a2zqt2JCKjiIIz5y2gkaetMOCuszPdukAKDPkfwqD0VdfMt5Clm/CG5LpArtO127ctWbGUuD3rFvhAU6FvKSNOdT4V2SS0/e3W7++TJdoIn+6uwqHDbjtda53bE3oykFfCi/DIJ0mS3yqzxTiQw6hpDqASYLZp1gBcsGepIpcT4q2TeztjcXrSZxviJUjxlVkZiIkCdSAdCYqvxft1fMtbsqEG+bM0a9dIoW2ND5Lt27bZpBW2izrOgZdz0irJp7Fs9JtC0iA22UIwnTnp8Q5zVhMMCPhEHXbXXpP51xwGPS9bVlBXqrAqV8oIHzqxIA1MAacuunpuKSt2akjrkg6Ch+Pw6P8cwTBO3IwAavRH+tccS65SInWdv1rpdDPoH41TBygvkXSfkQT/O1U7Ti25kOHS2XuHpIOQGJEE66dOdWMnwsCSBmBA2M9fnpSseNm9duB1a3bUMGeTmABGhgiZkLFZluTJ2gjg8Q91DMln0kxEHku2h2PpW8biWt2kchntWTlIkCdIXxAyYJrHxfeMgP3ZLAKoKjwlGJYxrAA0EaepqPEkjDCyVuSzwdDESdZ/FOh1rRCNbY3Stlvg/Abfd574zPd8TAtprqIGbXTrRbCWWsvkXMbTTlnUoRynmpG3SgfAsQA2SznQjQhhnXQazOo1HI0Q4lxm5a8OUM+kFZA15sTIVfUg092FNUGsxrKXv6Zxf8AZWv+cP1rKAeSDhHzrO4PKrKoPWp5qsccBhtPEflSr2ie/n7vN93EgqCJnaTOpFOJNCb95++C3siWgCQAcxYkaHy/71HKrVEsnQpYDtc1i0lnu8xVma4xbV8zTppI0AHPamXh2Fs4oWroJR0fMxB101UDoJ/jS/2r4KrHPbjrp/GqPYzjHc31V2+7c5WHQnY+WsViaakuXRnXdMbOJYLNjXX9+2T/AJXBBB5ETM0MxQxE5GAZJEM8SSdNMoGnUH50X7TYgWcTYuctVJHQrB/WiV23mgiIH8elUSTtDUeWcZ4e9i73q6RGvQxyB/OqXDOLC08uveIZDKTuD/Hoa9Ox/Y61ige8LAgGGB29jpXndrs1na8qFptIGAZMpbxqp56fECDzrumI1QSfJirwFsaMviLDRiJliB8LHT1PrRDjXZvLhksYUycxd2bSSREDfQAaDzq/2X4dlwqlgVYOwIJ3BghgOXTzgVdCeI/x+v61RR7OSKnZLsncwua9dZGBQyQzE8m5joKM4yXFvDjTMO9vR0JnL7khfQGo4zEFcM4HMR8yBUuGAvdxL8w4QeirOnzNGUdUOZiLkTGnU/p8hVS7bDqRXfGsF3/n1qubwAg/yKle6OCHB8JaUZWUMGkEEaR59at4bs9atOxtLbAZsxEDQxHhEaaD86E28WBOsRJ1IEAbyT8vervDMdmRnWcoKqrEfETq2WfwgCPM06dDJ0XO8VtRJGsH0MUs9oMZmxmGtISrBgdCSJJhMyjfxQZ6TXG92oa7je5sFVAzAyNGYAkzGoEiNPOlLizXrWILXW+8JzZwTv8A3TA28qo3aoeWTR6TwzEwoW7eV7hmVBAiJ0VN/f8AhXbFXRtEmKDdnuEd7cbHKCwuoqoungy+FwddQMog9Jmij4JSQdQZkkHXTl5il240iidrQMN5bLMTyIJmefOY1GnWgT3AwuXQQPEBmiQeQ0Jjwgg7bhaI9ocZ4JAPjIXNpqUImR7Ea1XwnBu9s4RwxEMcxgTLSSROkTAjyqUVToTo6cMRbtxISDbVpuAEFpIUGAdJ1Mk9auYvBD4me4wRSupmCRuYHKK5DCD710uFQHIJ3IyACFGn4s2lUe0XD7j27RGaYzFdgZJ+LXwmBzkcqu96BN3oJpfyIpFtktxrcUZjrzzRoOpg1bv8asWLYKQ+bZU8TNPM8z5k0KxOKt3EW3hfBcZdSpKi3+9mA0n+7zoWvClsozW3Z3MZ0Ig76wV1Gx6imVJFL4o5/wC1lz+wX/Kv6Vla/pO5/f8A+WtZQ5/gJzZ6XWq1NYWq5UkBSR2xwly34hckMTAb4vn5U6zXHG2rbKe+ClBvP+tJONonkjyR5AOJXIjMY58668PsLmliW+nvvVjj93Dm43cqRvEUFRiINedki5KkzGelccum7hcMy/ESAJ6yV1q32O4mblrI3x2zkYHp+E/w9qX8FjGu4DlmsXA8D91tQfmD8xVjBY9VxYvWwxt3ZDhQTlbfYef5mkjLhJfoVT2PdoRpQjiN9bSEP8OwfymQG5n26A1cs8VS4yral20JAERqAc2aIjpVTjfZ3Me8tiGUyQdtOcVtWwu60VQpU+vLr+lYyayKttjUueoAGtZiLEDy5U1fAtFO6mZCnNioH+YVz4diilzEj/8AN/8AEfpVvhuEPerOoBzD2BPyoVh0LfaW63j9ABFJJ7o4nj8Z44570H4ni3LjuhrIA5x+tdeINqF01Bzenn9a5XcRlAH4iBMjymB7UYRsthwyyuoljh3DjcdkYkq6NLdCPEpA5wQPWYqja4lewqdxiFZLV4ZrbHRrZBI7xRuBO4I1Ex5sXZviF138KLA+JtRA/iaXf2j8Mvi93905keAm3hAE5QOQ3+vOjOFbHy4lj1dsHYbB3bV/vjlYAk94GTK+hnKQYYnyo7xK/a4nhwluExFrVQ2kj8SyNDOh9uVef4e74wFBJnQAGSTsBG58q9C7KdjO6ttcxCkXGaVGYyvIZipEtJmhxvZGMb0LfZ7tRfwZKglrZPjtmQDyMc0PmPrXqHD+IJetLcTNDAGGKkiRsctVr/Z+w9wu9tWZtSW1kxBPvufOt2sBaw6sbIyCJKg6TG4mdeVOo0VhFxF/tQg7sOx8IuLIJ/tGk5Rz8IHzNX710pbW2BqAzeQJ+EDq2dhpVDtVbLW7ltRJtoG5bnKAfYA/5hUr/Fg9u040JUNPMBBpHq5+lK0O0WcPhyuHVY5kkzucxmes1qzxO0e8BjMsL6gQFyk+f1rQwE2vuW0GVmTU8tSJMwTr70P4u2ZyhkLMgqNTGpAI6UjtbJeQZfwI75ntQJIDzprz0gj5a+tQxNgqS+aJI+IkGFJ1BGw9aLPgVae7tiGUGSSCTvlgdfOq/B8Hacst8Nn+Js5gQfwrG8GJ9qN3sCjb0wV/Srf2i/8AOespl/oIf2Vv/mf61lHkx/pyG6akKhU0FaShTxmOyOqsPCQdfXT86Edo8WlwW0YhUnxOWIgQdRHPyjc8qLcW4aLykahoMGfLnSRewZ1LsWKkQvXQ6k7AT7152fM4S4vz0RnZXbsqzy9tSyTGYkAa7SCas8R7GFMMrjKLiF+8M6aEBV6ZpmBz9qbuMqtnBBGUZjbXNvrpJ+pNT7P9j7IwyNcJuM6q5VyxUEjkqnQwRqZPSu6VsRQV0VeH9kFw+FZixe44y3TJgAwRlHODzMn0q3w/CJhcFcKQSRBcCCxdtJ9FA0o1jLxXQqHUDKVUmY9DqY96G2sIpti2TNvvC3PVY0+e1YMvqeMnx66/f78FVFIAcNtC3e+1s5QAHfUMcsERu0+URR/h/aQXVYtlVtQonVtJ0U9BQ/jvCTcIe7cFpAIRDyHKFG+npQF8YpTue8SJzBsuVlKn8LdSJGvI1t9NmUu2l/kDj8BXF4U5i6bDU/60Twl7PaXnodfTlPUUh4ftZcN4Ic2Unu2yjxasJZRsWy+GfMka05ti0s2SEMhfEAQQRPiWQYbmAZ161u4tCrFIsJeuIxFtDccK0DyjeguAd1wxLjK7O7MPMt+lGf2e237trt64bjklYJBCAMdJ6mJPllo7xhLJVi4QGJlgNxtPWj9G9mr/AIr4/iIvHLjXcq2LJEfiBLFo66aUp8RxT97Dgq/4gRGvpTjh+0lrC2SL2ZnOZgBtmOyltYOknpNKPFcXbxNwXLYZSYzK0GDGuVh8S6bkA+VFSTdI9D0vqP5n02l8HoXYm73mHAgDKxWYiYAM+uutKvb3tj32bDWlU21IzMVliwOuUn4RykCTrrBqme3V7DW0s2BbTLqWyhi2bXxZpHy5RQ3szwwY3FZHbKCHdiOg8Rif5FSyPwjx/Uf9kq+Rl/Zxwu2bb3GtjPmyhz0gEhemu5FOzuANtQdK884b2lKYk28Pb+6Pgt2y5ERu5J3YxJ056Uy8W44toqzlQJK78yBpEa0y6SHxNcQy98DUmhnEOIqFEHQkTryBk6+1LHa3tX3dvLaYZz0/D6+flSbi+0Ny40zkEAZVJjQanXmTr71RRbOlNRH4Ywuty4d7h09FgL+U+9L2K4mqlgp2bQdBObb1JoTZ4++QAmSP51/Wt8K453N0XGtrcAnwttJ2MxuN6V42gfUjobOAPffKwJt+KQY3ABzADnPQ6UcXCkDMQpDSCSY0XmDy6UjN2vv3WRbahYYQqySddusfrTVa4a90BbmcNnzZDPhkElVU78gG1PpFRkqRzcZE8UzvmPiLEALESAOU9PMjShmB7E4i5czA5ACfE7Fh8RMhdIO2g9aeOH9l4Wb7NlGoXMZ3nxMNfYH1NQ4t2iVMtuwkklUUCAJJgeW9QeStIV38kP8AZofvj/IP+qsof9qxX71r/M3/APOsqfHINwkH1WtEwZrKCcZx13NFoMYn4Su/Pwkya9DLlWNWyhf4lxHIDtAiNwZOo12A0O8+hqng8Aly6twONyWtmCYMgiRyMkbc6p2MYxsFnzO7DLqIC89RzYdduetD8NYOYMQWjXwgnXoYgx1jWvOc+c/dvf6EJt2VO02Hu27nduzG2T4CddOQnnXonZTCXMPh1W85MgZbehy+nMekwPrSJj7Ny7cBvMWjVRBAjlA3+dOnZjjly88MF0WCRMmIAkTB60uPKpTcYvYq0zvxOySCSAgHM+JjP7vKap4IlO6ViQrkhQTJAnQk+o26CjjWu+uidUXQeZ5mhPFcP/4i2nIKI8td6wyxzTuO03X5/p4/2WRV4zxGxOS7bdHHxEHn+8J+IHeDSfjezdy6zHC3UddSGlVbePEDqppv7QYf7TZZ7Ym7a0YdQP8AWkXgmAL3SzaW0389Jg+QEk+Q863eng1N9fpRfFj5ukGuynZa5h0dsQQzI2hDMdWks0QBMaTrodIqxxThK94hulLaHMQ5OwO//aKsdpu0q2cKqKCXfxAdAWgM3lAgDnr0NIeIxl64C13MuhKl9NPJRsNdNIr2lJLR6+PBGhru9rrGFHd4JHYtOa9cbQ7AxaGnIRMERQT+nXxNwi4866RoPlS3hSoYHMXE7RAnoJNEcbcVQO6OVjqxPLnCxy+vpXO2asUYR8BLtNj5Pd2xOYJoQP3QG355gda68N4JbRA9xw5IGgEBeuYzrHsKoYkZ7aXOYIM/Q1yv3lIzPLKgJ7sfjb8If+4NZqc4vwef6nHKGP8Ala/z+prjfEMKltksIrXG+Jz4oH90tz5SK5dh7oTFi4xhUR2cc2UjKwUczDT7Gly2C5OUecDl6UYvcNa0C9m405SG6wwhh6EHaprH4PEjinJOSRO5w1++PdjMM5CaiTroInQxy3rnxnib37ha5pBPh1heuh56fShPea6+81fwnB8RiELWbT3FmCVE69KulXZDpUcrGAu4glbSFyozGPXzqeH7N4hiR3TCNyYHPmSaYeC9k8VZHelxhydMrAkx5rtB9aMvfNpfvXSW6aHT+7JpJza6OQD4H2RIuf8AiEDpqPC+x0jbfpRm72Lw0kAtMkiDEA8juDHpNa4bxcMCcyqB5/M6bmmDgFtLxZx/VJuzbsd4Uch1O9RllpWw0a7P9nFtiLKwM05m1gxHhO/t+VMwuW7GvxOfcn9B9KTuP/tLtWvBYGcjSViB6edK2C7esrvcuS2dh4ZmAPM/lWZc8u+kOkonoXEeJNc+I5R+7I+p/gKX+0+HU4UhCAV1+KZ1mQSYBHKI2iqF/tnh7g+7YknYAayeQB5+VLvFOJOGNpM2u4z55nkw+Eegq0YPo7bKX29/7Zvm1ZVL7C37v5VlPxDxZ721UOK4KfGuaVg7TtzirZOnU9OtVPsT94crnK4MgtBBXxAoRHSh6nGskOL/ANF2tATHcRust3KFyA7RBHKREAk7nTQ0KwthgA7OypOuU69YC9TrBOmh6Ud41xxlQBL8tqAAFzE9DAknzoD2evtdN9rym+XCWxJJeQZAXkIHlvGwmfPcFB3y/f8AYhK72dcfxk3QgRDbCggszSSJnnsZn+RVnh3Grlkzagtpow36gayNKG9quCDDGbdzMCSIkTp71ywdwlFZvI6QNj5c6z5VKE+fkk20z1nA41LttblrQESOoMQQfMbVX4ooZy0wcuUfXX60lcD7T927LuSRmA2PmR+9y03o9jeLHKWCkr1UginWRSSj15LRdoCYnG38O0IQ2bwTrrOniHOrnDOEA9zaBzh2+9IGgmGbPHwgxGu4EDnQjjF64fCbVxDO7CD6xvVjhBu2vvVuyD4biOgUlZid5O/Wd5rf6WO9no+lnGN29g3i+LuXMZduKQsg5DIEWwNAJ8htz96W+JY8uxBM66t1P6U9cewll8JmHgeQik7wsgrPIkMND+6K8+fCEEwQfpWppo+jg4yj7FS6/M5YayFlmOw0rpdZmKJB16DUk8tPamPsphMNecWbykXWGa3rKsVk5SCOY/I9av4PBCxjReQAi2QVnbNB08iAdtxpTxUmTnxVxS6I9msItvC3rOIUo5n4wQwVgCIDCYDjX/FS1asiN69o43Z+14YBjkBhwyQxEb5c2w1g8yNK8x412W+zguHNy2NZjKw10zLJ08wTV6cUYcWWLbT0wPh+HrbU5Oepnf511w+EuNMKWgFjGuiiST5Aa0KuYxidDFRxFy/kkFsvPeP9am0miWX1OP0/8vz+QIvXJY+p196t4bi15LYRbtxU1OVWIGu+gqD8NuK33iMnOGBUwdjry86mlpBqxny5UjmvB8+35J2e9vMAC7E6ASxr0Ts5+yUsO8xrZBytjf8A4j+H01PpQ3sn2ywuDSfs7Nd/fzL8lEeEVy7RftGxGJBFr7m2eh8R5aty9BFZZznLS0hoqyj2pwwwtwoGt7nwoZMcpG6/8WtBH7Q3za7kORaknKDEzvmI1NU7o8WuvMnff864m/oYp8eOl8gqjYNYDNcxfBMc+dRa4Yn4Sem/zrQoMNFy1fW38EqzbkxKzyQDaRzPtUbOMhiRIjaPLYzVdEG53/nlUQByoqCQfBf+3/zNZVPL5/z8qyjxBR9CioYzEMiEqBMRr56c/I10e4ADOgFcMfhGuWzlKgKMxk7gcges1m9S2sUuPdFpdCgOJ2sLeVyma4rTOkKYj3I/Oj9zthabCd6hCvmKwVhpjTXnoeR561C3gsPcRUvZO9KyvhGYrJ3MyYiPKDVe7wwIqiA6rsp1ETJEHl6ViwLhBELYndy+IuF3+GZPP1reO4wEGW3q23kP1NE+LWSqAWpGZTnnkZOgOm65aTbykGDp5VNYJZJXk6+CbLmF4kUmBLNuf+mmjhfGhbXKpD5iAyk+Efqf51pa4Rwa5fYQCEmC8GNIkTzbUaUwL2IPfEo+S3yAmdR5/nT5PTqW1pg6Y1cH4yt25FxvuxkCAjbQsSXJnWDpy060A7VY+4j7mCcykaaHl7fOmrs5wJF8JWViPPQQD50sdrMbaci0skp4QR9PrFel6eDx4/c7Z7P8Ox85JtWWODYBsfgrtsXPvluhxm/F4QAGPsYNJVzBXFco4hgSCDIII3BFNOH4l9mIW14jpnbr+sVvtC3fFb2mbYnqOU+Y2qk8amrPdx88c0v6WLotlTbaSCp0I5EGmO5xlGAEsSJJMDUt8TE9SfoBQW6pKxGtd7GFyrHPnSw5KVLo1ZFCrZfTtCRKhyo6TA25A6TRWxxpHQriWVliD1I5r4dTNIXF7c3NJECKLdneBPftsFgR4iSDEbb+UE1RZrdMxZMCa+EcOHXLFu8Wa2blsFsimJ38JM6SB5Vy74lsxS2x6sGY+p8QE+0aCqyPXZXpVCLMuf00MkuU1sscSum+wa5uUCtoIJG7KPwzvHUk86DYLs+73Vtrl8RjOxAA82nYAf6UTzVJXoLHFdGOfosb60MfZ7s9hMRigvd6W10/dcLAzXkOmY79CTBGlKnbOxhRiimBzBPxayrMTJyCNFGg9tNKIWMWyGUZlO0qSN/MVWuYFG3UDzGh+dBY68mV+jlHpi3fAzQkkc/58qrnnFM97gin4Wy+QA6RyigmLwRtGGETzGx9KLVdmbJjlH7kU2gb1IgEGR8q3cynwwT0/mKj3ajnNddEjnlgTzmKgG61adVIjQc/euXcnoPnTpnWR061ldfsx8q3Xc0ds9/HxD2oVjPjt/8ApP8A/sFZWV5/qvtl+RZ9iP8A/eWf8X/zavQL1ZWVBfZEkCuLbGvP+J71lZV0SkOXY/8A8mn/AKj/AMKaLO/yrdZVEd5C3C/i9m/KvLMX/Wr7VqsrTL7UfS/wf7Zfv5N2tqs4v+rX1/WsrKaHTPaydr8yjb2H886I29/lW6ykj2DJ0Eu0/wD5ZP8ACKXeEcv8D/kayspcX3i/0fqBByrotZWVSJmn2SqYrKyh5Iro6rXVK3WVQjIktD+0n9SP8X8DWqyun9phz/YwBa2NVbfOsrKnE8hFi7z9a44fesrK6XQyL1ZWVlTGP//Z"/>
          <p:cNvSpPr>
            <a:spLocks noChangeAspect="1" noChangeArrowheads="1"/>
          </p:cNvSpPr>
          <p:nvPr/>
        </p:nvSpPr>
        <p:spPr bwMode="auto">
          <a:xfrm>
            <a:off x="2242039" y="-649532"/>
            <a:ext cx="1330936" cy="1330936"/>
          </a:xfrm>
          <a:prstGeom prst="rect">
            <a:avLst/>
          </a:prstGeom>
          <a:noFill/>
        </p:spPr>
        <p:txBody>
          <a:bodyPr vert="horz" wrap="square" lIns="63305" tIns="31652" rIns="63305" bIns="31652" numCol="1" anchor="t" anchorCtr="0" compatLnSpc="1">
            <a:prstTxWarp prst="textNoShape">
              <a:avLst/>
            </a:prstTxWarp>
          </a:bodyPr>
          <a:lstStyle/>
          <a:p>
            <a:endParaRPr lang="tr-TR" sz="1246"/>
          </a:p>
        </p:txBody>
      </p:sp>
      <p:sp>
        <p:nvSpPr>
          <p:cNvPr id="45060" name="AutoShape 4" descr="data:image/jpeg;base64,/9j/4AAQSkZJRgABAQAAAQABAAD/2wBDAAkGBwgHBgkIBwgKCgkLDRYPDQwMDRsUFRAWIB0iIiAdHx8kKDQsJCYxJx8fLT0tMTU3Ojo6Iys/RD84QzQ5Ojf/2wBDAQoKCg0MDRoPDxo3JR8lNzc3Nzc3Nzc3Nzc3Nzc3Nzc3Nzc3Nzc3Nzc3Nzc3Nzc3Nzc3Nzc3Nzc3Nzc3Nzc3Nzf/wAARCACLALoDASIAAhEBAxEB/8QAHAAAAgMBAQEBAAAAAAAAAAAABQYDBAcCAQAI/8QAPBAAAgEDAwIFAQYFAQcFAAAAAQIDAAQRBRIhBjETIkFRYQcUMnGBkaEVI0KxwVIWJTNy0eHxU1SSwvD/xAAZAQACAwEAAAAAAAAAAAAAAAACAwABBAX/xAAmEQADAAICAgEDBQEAAAAAAAAAAQIDERIhBDFBBRMiIzJRYXFC/9oADAMBAAIRAxEAPwC3bwMiuIIRJGy8wk55rH9fD/xS5V4xGUcgp6LW1xym1dXUjKngVVi0vTLjU/t1zp8cshfcxxyTXF8f6lKhLJ7MkZNGSad07rF5aSXcNqyWyLkyy5UEfpmu9IJ8C5PHBVTj861b6gXkg0K6tFiePxIm2hBjauPasr0hNthIf9cnH5CujGT7k8tDuW0eXzFdQs1UkEL6fNMekamlhceG/aVsZpamG/W4/ZFArjWpWWSMLnPcVWXGsq4P5Kqd9Gsh43jEkYUg/uap31tJJHvQ4+KQtG6iuYpY4pWJTOKfZpZZrVZIGGMVxs8ZPHuUxNy56YMj09yxkmGAKvdOWtvHqM7soX+Uec0Nlvbx/KYzge3Y17a3ga/iR8xq/lY/JrXhuqvdElnXVFktx0neXIRS0RPmxzx/4rOrO9e2IGcr7VpnV9rfaPpF1aSAvaXEZKuBxz/5rLri1kiG9lwDzXUiVx0PjtaY0aTc/aInlHbtU6zAkjcME0PgH2HQgx4d+aF2t1J4yg5OT2HNLU7baAU73ofrc2i226MDxF5BHvRvTOrC0a2zgCUnDbjw3sR7GkfFxGoO0ru5FT6bZXWp3AgtYmdjySB935J9KTjmop9jMGS8dfiaHHqEv2ks0rKSMcnmu7PXGhl2l2IUZIJ7n4qlb2EOj2LjV72S5nx5VjwAv596WdU1G3idc71LcggZrSnS7Z2ZuuHO1pGgR6w08IVySzFmwf6VXsD+dKV+8s00jkktIT+9DFup3tgIWJRuSV7n2BqxZS3G9muFdoz2YKePzp6yddm3DmiThoTFkZ83dmNS6bYvqU5jH/CU+dyOF/71cjt4rkkPIIk/qGPMfgCiqXdtawrHax7ETsvf8yfegvycULbpDMvl4on9yDMHg6faJaWwAVRyf8mqf26L/wBT96WtU1oqmHfaCO3vQP8AjlYr8+6f6M7X9nAzfUPy/TQ5wxtPcvGASVJq+qS25DhQNvPNGNC0+F9IiuhHiWbzMx9c1dfSxKuHXArBP0x21TfRzODEbVbyTWLlpJIAW2eGq44/E0hajYnTZRbM4dgxY4GOSe1bVLpcdphobcyOTg8cCsd6ruPE1q9l4AVm4Hpiuvx10MX8C5Zv42rSvn+o4/tWraJ9O9LF9BqGq3tvqunSQMEVbdljViBhiwY5xyMHb3+KyXRQTLI55P8A1p20j6l6lozxafNatdW67UT7PJ4cuO2OAQx/EZPbPrQ3y/59jV+4arHoPpi21+C6ltsWuWCwvIZbZm9GDehH+hsimi00zTrq8EzW0SzWsphnt0TbHLkeRtvp3H48+1U7Tq2wGfHdYSR51mt9xB+dpGf0q4/WujrbnEoXcMbUiLZx8cVgWRV1keyNr5J9WsdMvvsnh2O2ZiTsRNmUHALHHC+vv7VQ1HQdClWKGO3t4rpHU+MjpEePQ5JJ/ME0NvutjOuyCIgMeJEkKlQPTy4z/arEUus3+lGa0LkbmVgGJk49iee3OB+9DVW91EgupOtbhtb61u9FmfxGRA0ZYjPb4+f2rJtW09HcW6Ds2DxTXb3Esetx4lYy7iH3k5P45qhqdo8GtXAkUY++D6c1tV1WJUxXP5FTqMlIYreIcLgVH0jbwvqavckDw+yk9/wq5qJWaYArnBNdW1g7q0kER8vcijmtTphzWpG+7sl1rVLa0syFDHzMB90epNO0VpZaFp4tdPTzEeYkck+5pR6Ct5Vilu27u2xCe4A70/6RYC6uxLcLuReQD6mtGKVrkdDxoUTzfsz/AKmE6lUeN1B5JZSM0n6kpkniQZ74/Wv0feRQFgs8SOvsVzWSRW8Oq/VhUiiUW8dzu2qOMIvt+IosnpIf5Hk/cwqEivoOhaldSp9mtZhEuMuUIWnpLJ7EIl2glsHXbNGwyAfenCUpFFgAAHjAFcmBGgKyKGDDkGmdOdMK/L5zprozLrPSP4LaC/sCZLB/Xv4ZPufas7XVp0LFn4PbNbxJYIbafT7lPGsLgFXU90z6ivz/ANU6ReaDq82nXoIKHKP6SIfusPx/vmubk8LHNt66Zy8+BKtr0V7m/NxJl2yah8Sq0ac1LtNHMTK0hKSR+h9F1G2i0WzVmXyxD+1dS9QwAfyxu/A0m6BNbvZRRTwzXEhA8sfoKa7fSbVolKxLAD6E8/nR42+K0VvYr9Q9Y3ok8CBDGD3bHpWXaxIZEuHJyXJGfxNad19pT2dsboyw+CowgH3jWSazKVWH5Yk1a26JKeyTQbWaSQxQxtJLI4VEXux9BWmaT05Y6Bbm4lWO51WYZaYjPhA8YT29efXn0IAWug1ihilvmUmVRshb/SSPMR84OPzNMNzevISzHJPf49qbE+2W32Vby2EmePNnP4VXNmpPycZyasmdVTJ7moFuSScUP2lsEJaPYxz3ccBwC+4A/JBx+9N/Q160V7LZtkqy5YH0I4z/AIpI0u+8G/jlbHkJP7Ua6cvUS6numfa5PlGfQnJ/xTFCQSemMvXPSkWpQvqmmxhdQiBZlQY8cD/7D0/Ss1vHeS1E0z5kYYOfStlsNQVlUbshhlSPal6/6d0yfW5jcqEt7mPxI9pxhifN+HP96XmxOp6Ja5LZi0cO6fz9yTTLZWq20QMKsS45UetOtn9OdNhmNxLdTTjJKrkYx+nNXYdAt4r5ridWEEa+WNR945pU46b2yplvoh6esESGKNYioCbgoFNumg5ICgDOAMdqXl6i0rp+XdrEhilnUlMRlsfHHalK7+rU0Uv+7rCMqCQTMx8w9O1ancytHQrNKXE1jUHSJPElYKoBOT8Csu+lcf27q7VL8jPhox/N2P8A0pS1HrbXOoFjtL+ePwUcyYiTaT34PPIqvo3VOpdNXBk054wJseKjpkMB6fHc0p3tozPIno/RTDxJArDtzX1wWSMkUu9H9YaZ1HbqIp1W9RA00LArtJ9s96Y5LiBcLJNGrHgKWGTTeSfodzXRWVSRzxil7rrpODqjRgvljvoV3W8pH6qfg01tF6jiqWuLIujXBgba4iYg/OKutNaCbVdH5g8No5GR12spKsPYjvXVeDPqcn1NdZrC2YX7GbR9Rv7K3/kS7Cx7gc4q1cazfTj+dcMR680FOpwW4jikbDEcDFXILRZ3WSa52Iedo9qB1pCgl1Fdi60OGR5y0gOzZ7D3oP070wuvajbtejFlH5iM48Q+34Vb6mWwjtYFsXd2yd5YmtE6Q0KCPpm1u3YNN4IfAPCnFMwsZO0K+vrbWuoy2tnGsUcYVQq9uwNB57gDgH1rrVp2e/mZiMl27GhcsnPJrSqWuil2WZZjnvUInxnmq0stQiTLVfItFvxipyDU0d2wGc854NDWkNdRPU5FjzoHU6QwJHcEhoz5eO9PskEXUViih3jeNztdeCQQDWIQt5vzrVPp1dSR6NdylWk8OQDjuAFB/wA1braIhn02xOk2gtpJWmIPBPepmvUdTHcQ+QHNKr9a2BnZJBMCDg5GKJjqPTZrNpoCJNg8yE4NKVIJV/Am/U+8tLq+jRIB4irgyA+ntWcXMS5O3vTJ1DPb319JNbhlVjyG7igUwjQ4Byfml0xbbb2QWKYMjn0XAqrfn+aBn7oFEIhiFsf1NQq6bdPIc9zUQSO7c4k3AkEeoPNSS3cz3CyvIzvGRsZjkrjtiq8RwrGuQcmprbLH3SPqb1FbtDHdXST2wceJuiBcr6gGn8fVLpqVDbyx3ojZdpZocjn8DmsMjHFTA1fNr0XzaLGpi3OpXX2M7rYysYjjHlzxVXaKuWKq9zGrqWXPIFMv2dP/AGg/QUmrXyLb2wRBFZGFJboDfnC5qSaQD/h9vSg2sOy6Uki91cYxVfTNWmuZY7dkyT6g0q8TqdoHg3O0MfUUkckFjHEAGCebHqTTlpt9qVrp0drGrKvhgDj4pB1ItHcxbhymCQfX1pl0X6i2l9Ito9o0cmCAcccVnzrPOOXiXr2FptdA/VbO5jkmkkGNvJJoHcHLDnimXUbxry7ZvvLk8fFBdUsZLYLLjMTnynPb4NavHzPipv2DL+ChI/YA8ntUKMQxz+VeOGY+U4I9a9VefWtaYw6Zsmug2wFm7V5t5qeKBpCAqlj8CqdJEJrTltwH61ovR/VuiaRpsVhczAPIS0r44DH0J/Skf+HusMcSHNxL/SP6RVLUtInso98mC2eQvNZ35MvqWDy/g1DqLStD1O1kv9LvYBKF3NtYYb8azk3TqGEcjIvY4PegkVw0YIDMvoQDinzQOlodZ0pJEnxKQO3pRpvfojW30J9xc7QQpyaHOXkfdzTTq/Sd7p7ncviKPUCg3ghDhh64q+ytaOT5IEHY4JNBpOSTRi+OA49hig7HNEug0e52xfjXMbDPNfTdhXMa81ZZcVgAKmXBxg1XVSQKJadp7v59/wCVLulK2C+j2znFtJvYZNGhrvH3f2obNakt5hge9Tra2+0ZznFJeJZO2hb7A99/N0Nj8A1H0PpjX2oNMTtjgwW479qKdNWY1OOCzkXIlO0j4p1vdKs+mpDZ6XaeGWTMrD1orqljqZ9jE9S0KGskXOsuE5DMAM/gKtroOn6fi8tFIlZRlPQVBp7CTqKJmG4B8nNMM6CUMBgDNZfKzvHpJ/6BVNLoG2Me/JxzRZdDh1S3K3LYVG3YrmwtXjDMMH0FEbcFSfEbBNc3J5FctywJ9gibQdMkl2Ro3A7qcUr3dm1vLKWXCBsKM84pwybe5YqwPOQao9QpHNbpJtAkdsMf7V1cXNNJv2MTFmMAkYFG4bdUto5FYZIzihyW4UjJAAolJeWy6RPD3mBBiIHbnkH4xn8613KchNdHejqt5qYMs/hpGe49aO6rZRw3Amjk8SNl27W5pT0aFpHXIOSck00as6paxR5GcelcjO6nKlICf4iZrmiPZI11vBR3OAo7Zpu+n1xFbWBMMpLMeck8Ghr2j6ppjwpKBg55pZs5rjTmliibBDcke9dDx8rpap9ouK2uzTuq9SaLT2cujMfSszhuGuZAzDBJyR7VFdXV9dZElw7L7E11ZRNEGZu208/Naa9BMh1Fzt+WahwGWFW75vOq+wqugqi0cScvXca+YVyRlialhJDYFEQtwrmjOnLsj54odaqCwJIorBDLInkXA9zQPTXYqns9dwxOTxUfipVm2s4fGH2qVgg7gHGaMiHp8ADapqIiQC6Fs76/YPZIu6A5POK0aWWVNOnTWY907IQjgcCs/wDph1Fp+kW9ytysjzySDbtHAXA9a0rXta0X+DuJZ1lkkTKxqwyKG4T5afY2p1sy3RVL9Qe+M0xiKVJWyuRnNBOkTaNr0rXkmxDG2wn1bPFOjokLqpXdv+7n2rk/UJrmn8aF0ivFABbq+MAtXot8vh84q3Pe2P8ADJIm2pcRdue9B9MnutUE6o6qqLx8msc+NkpriDrTLzaK0uXtiGXGcdq9soUbSb+G8iVopYyhIPI+Qfeh2kX0+Ps1xcAlfLjsa51a+msU8EA+G/rW7F5W8ix37XyGtexClSaOV0MjYBIzgUVtII1sohk+K5J3Hn1xQ+/fN0zehOanmMotrFozjKvn8m/711LnlPQTb0MyXFnpUSMR4kpGAoqnqGpNdOmUCYBwBVKGLgzSPvf5qJQ8lx81mjx1j3Vdti2+g9pdzbWlizSOoYg5zSdc3CtdylOVZiQcU2Wd5Y22l3UN3axTPIOCxpb0qxW8ll3HaqngCgwYpl1e97KlFYNjvVvxUNngd84riXTCbgpGxXn1qZ7EwzRWaHczsP1NaOUuu2F8ge5G6U/HFRBdqmiWp6e9jctG5ye/aqEg4pk1yW0GmQ1PEpyK5hiaRgAM1fa2eJQWGAaJspss2zRqBkDNM9otlHCkl5cY9h6Uoq8Sjzd/g1HLOjjH96kzrsrQ8Sjp2OFmLqS3ruzQzfofuP8A5GlYH5/eutwqOiA7p1tl4R6FaPtEVvJH58wFKujy7NRi9jxWinToJNGF54p8UEgp8f8A4UGfrIv7LyL8gboNv9pvJMAFhgita0aO2uYEW8TEiAAH1pC+mVuk2oXJkGcBcH9a1F9Ljmj3QnY9W4VrTLSMq6ySODXZY7diYgO2apaNrL6bKzKm5W7gntVvqSyaPX7iBnJIGeaDJEDJlhnB7Vma4b10LfTC0NvLdyS3kJCkndiudUu7nUEjjeEgrxn3qzYs0MRCevpRjQIornVIhNhth3ba5sOsubWv8KXfRnN9G8cuyQEMO4NXl81ha/DSf3FXOvBH/tDceCu1eBj8q90DSrrV7aOK1jzsZy7eijC9676WloZ8aKgmOMDn4qxZrJ46uy4Uepr620+R9WeyUq8sZJ2jndjuBRbUPBSy8RcAhcEe1YPKy1GpS9iq/oA6pZwHM8d2Mk8x+9SaA32WWTxkYZAIyMZoQJitwsmMhWzima6ZbuwE1sF4+e/FaMcuYUthpdEdjbjV7+QxyeEkZ5qtBMIddMsjBhCx59yKGWFxJDdHw3Kk5zg96liR5VlmB7H9anFNMmuibqC6F1cGQDj3oT4bSfcGanuFZ2weatabG3iqqLlmOAPmrmVC0iEWmqlvcxtOPKD5hRHqG5tp2T7N6D0FEta0BbKwW4BJcjJFBbSFbmbw2YKPenqU12QFbeK8CfFX9WtIrOXaku8/FUA9TQaPipFfV0W4qPfU0QCRK9vdIZFKlXHen4SMdOfaTjGTzVLwIpVhMkasd47iiDALBeKBhdnas+TJzqSrrlpjT9IIUYXzvjO9QM1o2qXA0+2MucqO5A7VkPQs0kUM4jcrlucfhWjadPLcWrpM5dfZqbL70MXoSZrZ+pOp7rZNsPh5VsUGk0+bT7uSC7AVh2PoaOaS7RdT3BjO0n2qDrFmaVGY5b3rNkXKWJ1tbKkdxBaWwkuWIycbR3qTp3VbS21gzBid5CjNLs7s7AOScds13pyqL2LA7MKrx8Kx9/JF0FvqhJDJr8TwKoBt13Y98tn/ABRT6eaqul6DfuwX+ZcKoJ/5aUupnaS+YuxJHHNOf04tLe86T1qO5iWRfGXg/wDJW2XyGIXNY1UWnUSahpiLDJG27I7MfXNSdTvFqkB1bSSQrAG8t8Y8N/fHsaBX0aR3LqgOA7AZJNMHRwDNPGwBR0ZWB9Rih4pvsH2KW0t6d6JRpcwRCNWxGfvYNVJwEkYLwAxArpZpNpG8/dFDkXRTR0zRGZjFxsQ/qa5inaMbM+U84qtakmKY55Liq7u32ojPANSZ6C0EgS7ZPaj/AE3buJWuwgIT7uaX4/u1cnu57aLbBIUGcYFDrbBS7Ga+6ijAeO9QbQML60mXFwklw72+VUnj0qrJLJKxaR2Y+5Ndwgbu1aJQWjiRS5yxYt7muEjdmCqCWPAApi0W1guLxEmjDqRyDTemi6bAhkis41fP3sVdLSIZ+2lyRKDJ94/01z/C5vYU4XEMfjnyDihzdz+Nc1+VSegG2f/Z"/>
          <p:cNvSpPr>
            <a:spLocks noChangeAspect="1" noChangeArrowheads="1"/>
          </p:cNvSpPr>
          <p:nvPr/>
        </p:nvSpPr>
        <p:spPr bwMode="auto">
          <a:xfrm>
            <a:off x="2242039" y="-559411"/>
            <a:ext cx="1532060" cy="1147397"/>
          </a:xfrm>
          <a:prstGeom prst="rect">
            <a:avLst/>
          </a:prstGeom>
          <a:noFill/>
        </p:spPr>
        <p:txBody>
          <a:bodyPr vert="horz" wrap="square" lIns="63305" tIns="31652" rIns="63305" bIns="31652" numCol="1" anchor="t" anchorCtr="0" compatLnSpc="1">
            <a:prstTxWarp prst="textNoShape">
              <a:avLst/>
            </a:prstTxWarp>
          </a:bodyPr>
          <a:lstStyle/>
          <a:p>
            <a:endParaRPr lang="tr-TR" sz="1246"/>
          </a:p>
        </p:txBody>
      </p:sp>
      <p:pic>
        <p:nvPicPr>
          <p:cNvPr id="45062" name="Picture 6" descr="http://upload.wikimedia.org/wikipedia/commons/d/d6/Papaver_somniferum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118" y="3927517"/>
            <a:ext cx="2958612" cy="2218959"/>
          </a:xfrm>
          <a:prstGeom prst="rect">
            <a:avLst/>
          </a:prstGeom>
          <a:noFill/>
        </p:spPr>
      </p:pic>
      <p:pic>
        <p:nvPicPr>
          <p:cNvPr id="45064" name="Picture 8" descr="http://www.greekmyths-greekmythology.com/wp-content/uploads/2009/08/morpheus-iris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6598" y="1634339"/>
            <a:ext cx="2963893" cy="189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207491" y="6193524"/>
            <a:ext cx="2729017" cy="475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92" spc="208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Sertürner , 1803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69410" y="3416484"/>
            <a:ext cx="4237186" cy="475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92" spc="208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Morpheus, God of Dreams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data:image/jpeg;base64,/9j/4AAQSkZJRgABAQAAAQABAAD/2wBDAAkGBwgHBgkIBwgKCgkLDRYPDQwMDRsUFRAWIB0iIiAdHx8kKDQsJCYxJx8fLT0tMTU3Ojo6Iys/RD84QzQ5Ojf/2wBDAQoKCg0MDRoPDxo3JR8lNzc3Nzc3Nzc3Nzc3Nzc3Nzc3Nzc3Nzc3Nzc3Nzc3Nzc3Nzc3Nzc3Nzc3Nzc3Nzc3Nzf/wAARCACdAHwDASIAAhEBAxEB/8QAGwAAAgMBAQEAAAAAAAAAAAAABQYDBAcCAQD/xAA7EAACAQMDAgQEAwcDAwUAAAABAgMABBEFEiExQQYTUWEicYGRFDLBByNCUrHR8BWh4RZy8SQlNLLS/8QAGQEAAwEBAQAAAAAAAAAAAAAAAgMEAQAF/8QAJREAAgICAgIBBAMAAAAAAAAAAAECEQMhEjEEQSITUWFxFDJC/9oADAMBAAIRAxEAPwBvsG8+FW71bWPNLHhvWrJbQGSYdPXpV6TxbpcEmDMp+or0/qqtnmuDvQeEVDNZvl09dx7UKvvHdgkZFudzY4xikjxD4guNVyd2xPTPNJyeRGK7HY/HnJ7QzXXiW3WaNzwpPr0qpr2q2k1qzq2ePWlfTtF1PVrCW4toS0SMV3McAsBnA+4qlDuOY7iN43ThkdSpU+hB5FR/yW3RWvHiW7bxAxZTDlWU85rvXtYu7yBS0hwD270vxxySX3kW0bPJI22ONerHsBT+ui6ZaaXaafqlqHnmGZ50lwysf5SB0H2wOh5NT5vIWP8As+xsYxXaE6S6ae3BzUMZM0RSrWq6TPper3ukrJ+Ia3dR5irjfuVWHHr8QGPWjGm+DJxbRTXuoRWs0zYWBombbxnkg9flnHPNc5RirbCbF+0mZQY24x0q9GikZzUF/Zy288kci7ZY2KsB6iu7TlMOSrds1zXsNOtHE0pLGM9KqpDIHO3pR5ba3ChiwLV8WtxwSFzxmsv2jGwLBA0k3xHAFGFiUKBtFFbHRrBk85rpS3pmrK2tgRzgULmalZn9lcOsmNzYq/MQxVsUNt0fzQcEUU8qWQBY42dj0VVySewA6k+1Ok7YEUqJbS1nuZGS1gmnZRlhFGWIHTJx0qCWOVJTDNG8cnZHUq32NaR4V02ddLk0tnig1LzDKobPxgj8pyMg9QamcpbSG217TEkGctvUHHuP7iopeSoTaa19zXIpafpMsvg6wnjXaYo94CfxAn83zPWrFpp+neIoPw+phku0BCzxnDjjAI9evQ5FMel3mmRaeLOwdlgTOyN3LFAedoyc4pRvEuLbUS9gruyt8PljOR6VG5N5XLGA37L/AIP8GW+jy3+oakEmuo5TDbuCcCPAJcA9GbPvgDHc1VmiTU9egjY/ujLz/wBgHIpiMepy6eY2EUTOM4aTJB+QFD9I8OXsOoGe4mhWONSEYZYux9uMCjnDNmfJr9AOcQlqFhpMGqS+ILoBrmSJYoI8nbGqgjIHdj69gBjvkba6bPqbjUrkMlvF/wDHhQfHM3YAenHJr7V9G1Oe4Ewk/E2oYB1iUhkXvhe/FfSeI9QeGW30y1uI4oV+Py4DJIqjgfCBn5ClyeVTi8q/SCUk+gFN4UlGZr2eJJmJZoy21iTySAecdeTiq02k2Vou9yCffvVG78Qwy3MgX8TGyN+8NyNsjEdip/L8qhh1g3jFjGWUdzV6U2vkO5KMbBmtXjyXAitIcBfSglzesoCngimSWeJ5T+HT943BqODw5HfzHzlcAnkrxTlkUFsRGbnKhVt7+6E2yFpGLfwrk0di/wBUeMHypfvTtp/hzStOjGyAbvU9TVv/ANOvGwcetBLOm9IoUOPbAEGgvINyR8UZ0zTTp93Bchk8yFgwBHegmpeLP9IkEaLv7EdOKY9EuYdRjS6aRXyM7c0CjNgJxC9q01xds1hcSxznB8qVDIrH2YDjn1Feanrc7N+C1bTQ0ucYROSfVeP6VajljdPLAeP3Q4NFLLR/IkFxNLJLKuDGspyU9ce/NLl4zk9AZHWwHo/htbeY3l7GxJP7qBuqj1b39qZS3wBVAUAflXsK9uIy5yT09TUJLLEd5Y/GxGQOAOAB9s/U1TGCjpEzd9nDEbjjAqKaX8OFctuTOGX19D98fepGDDmoZ4ROjRv0I6+lbRi/IWhgmW0WZwURgGx0x9KD3t4Jmli2FVcYfAKsw9yKr6zDLqzmM6jdQ7EAAhKjjnnkH/Aa+uFCKrODITwGJ5zS8jlQWl0Iet+AIJnkm0i6lgmOWMU7GRHP/cfiB9+ao6XbXdnZyRahZCNkJXO8HPyPpT+0isp2swwO56fI0J1KFbyFo+kgzn3rvqto3k/YnDbHl4Y0HNFdO1uOOFgY1yO9QNpRNtKB8DrkbRS5E9xbyspjJGfSglGTOjJx2h1tdSW7k5IHoBU7225iWLUH0XSZ5St7uMQ64NNEd0iqFkKFhx0pbi12VQfJbMWktbm4UyzkuTzyasaTqd1p0m2B2RP5SaIWCtbqJJsFPTNULvGpajFb2ar5s8ixRjoNzEAf7mvT70L62bP+zeS61e2OpXUWIIyUgLdHYdW+QPHzz6cuqBzu3H5e9VtNtLbStMt9NsgFgtkEKY74HJ+ZOSfc11byExux/iZiM+mTj/YClyoQ5OTsnhEazCS6dREnJ3Hr7VTkuPNMrlcAyMFGCOMkDr06VXvys6mKRAyHqG6GoklZUPnStIzEkljz1NA+zNUStIM818zZBwftUayxtxg54OQa+Myjjt6k1lmHkdsGnMpAI8shhtzxkc/Q/wBTVOZ1LlDk7T8ORmmi2ltNP0gzTspMqktu9D2+WKz2G8MsjSI58sMw55PB6fbB+tC2mqGOLSstSSorgOuCR6dfWqd9+7UshyF/Kfb/AD9a8uZ5hK24rtcYB/zvQ+WcPH8Qw2CuBk/KlRSbow4ubl0Cypna65+vpQS1v9NkM0moF1x0BGP8NSyX/kveQth4hh1Ujp39e1C7yWxktDNM3xliAp5Jo6oyg3p9xLfyJDphc2wPJJxxRC5sZElwPTnmlbQpriQf+3O0YB+KmOO4faBKHLjqT3oWkxsVJLZlDXUzIELkgetNf7J9Pj1HxtZNcDdHaK10eO6flP0Yg/SkzJrT/wBjlm0E2qXcgUO9mUU91HJP3wtXNpIx3RrnmsY4iF3GRQSfQkZz9/61DaMDH5uTvlA3AnoBwAPlUEl3HFbpM3CkKF+uAP617DIscbjptkdR9GI/Sk9u2K6RJdOFQnOCR9qHTSi0tBcyyKA5YIucYAI659zXV3NkEEke1Abq3a5uoh5m1FYuuWI2ngYHX27duopU5P0HjSb2HAQqB2PxH4j7Go2lbzQwUFcHJJ59sVDczCNcZ4XjPaqL3Q5bqozgjnNaugK2DPGN3qKWQlsjvjU4eN8nb6Fce/b3yO9LXgrWHS5uLeeTf+J/e54xuGefqP8A6imTUJxdQNE8Um1s8nC/Ydf9qUryKy0oWstsiyvGv73zDyGOBjA981qpXSGptqmO80sUke9mAGMMSCSB7f52odqLRxqVBQAkAfCDz7+ny+dC7fUWubeB9pjSQlVDNkEg98djjj5UI167LSN5kMcfwgARt378fLigjd9ANMpyXYkvi5djGTjPqOnTscVVkjaaLIG4od2B/LUZbOSPWi3hi2lvb14IcbzET9ARn+tMk6VhxW6Lfhq7FzMIomSDZ1z1NOrS26YUtETjk5pQ/wCjboTvOXABPY4xUM2ga2jlYGaSPsTS24f5HPFke2S6H4QsWgVr1D5p5Kk/0p78O6TDpTStbqVSeMITn5//AKNR/h4reXChpJfRhRFZ5Qi+auzHTihWRuW2NljXBpErXUa2Ubyt8AA7ds8fpUWo3DJht+FRw5A75A+nUPUamWIso/KrZQg4wDk/3H0qDUJxLsWd8rOwiVuSQ21iBn3APyP/AHCnS6oiq9ECzMRKu4NsYgED0ruG7tLZZzdEiRoiIjnADVBEpAZ9oBfrz3A5x61Q1CRZCwlQNHjDBuje1Co6MRbN4X2shz8PGewqvJcsy5zk5x8Paqu4ug8rhVG3DHG7AGD9iKo6tqQtID5oOT8I5JH+fSto2ixd3Kwo3mSDLHAznJpY1IQ3LvcS74lUEIVYHzSOQCahl1V3BCYAI6ADp6e1W/GGpabdw6VY6OxktrK3IeYxFDJK2CxwQDgEcZ9aJdm0dWupwQaekSyKGC8gnnPfH96A3Nw00nJJUcCuGJZVJzggHB7V4oyeKOqNJUwehzxTZ+ziF21S5nVC3l25U4HTcRj+hpUhXCGtG/ZpC8emXcyqR58vlhsdVUDp9SRSMrqI7Cvmhq0m3ge4JvD8B/2olPY2qyYgBKY4qobQwJkZPc1ImsLGoQJ+Xg9KjSssYIVpZrgTyjaD+VcVenkdMNOQo7DrUOpwGa6UBiqg5+E4AqtHYTXF4ZWmMkajAU8AUVu9Heivf3aw3C8gbgQNx4IP/gc/OqGuCRobWRHKiCYsqrgcnYOR7EL/AIcUd1LRU1bTpgluJLqJGKRCTYznBwA2Dg5wRkEZGCOaz7/Vrqe4WMqkC7/LSNgfg5wFbdyTnrnuT0qxS5JMjlCnQeutUgCiVTsBTIUcgfKl++1wH4QpJ7fI0LuLqaVnRzxuJwy/lz7dvpVIAq2G60WmK4jPoz6hqRlW1ieTy4zI/VsAfp2+tL+rTCeZlY5HYhuP+K1D9mFzbWXhXUbpnTzpbkxe6qqKQD9WJ+orMvEcYTWLhowBFIxZMdOeooFL5UwlHVgwADpXm2pNoroREnim3R1EZQ7AO+f+f1rqKM1Otu0koRF3HP8ADz7fpRex052kEUEZkuD0GOE9z70ueSjVFso2VjNeXUVpbrukZsYArXLJ5NA0yGyitN0cKY8zHUnkn6kmqPh3QYtFtTKwD3UgwZGXp7D+9HPjNqRPIrA9AallPkyrHDjsDC/vL64KI4Of4R2HvRa302xMQNy/73+IZodb2pkuN9qmxh1APWibwZI82Fy2OeKBjeziC1eGLN5IdzdjVUoq3YQO4B71NdTO8m3DM2c7v+K9MwCxs4TOe9EBysqtenTrglXZuOD3oN4l0211km9hlSC/k/OQuBL2+L37bvvmmiO1tJbnzpm+H0xXN3p0EsitZgcnnjFZbW0wmk+zJdWt5vxrNJbfh32j90v5eByV9s5OO2cUN+EsAwCH0PFapr+mbkVDHvdeQduSPlS4PC897coJUQQhhvYMCSO4A657VQsqrYl4vsL+mahPp8bwruNvKdzqDjnpn7cfQVDezC8kRFTaN2Bk5JzWgXvg2wlB8hZLN+xU7lHzU/oaUfEHh6+0VwbhN0L8x3EZyrH09j35+mcGtjKM3a7BknFUBm06cFuV46DHWuI2CrjqW6+1TzahcFDygY8blGD/AOapRt8VN4v2JbS6HDwr4en1cSGAiG2iwJbk9XP8iDtjufetB07wza2tsv4eNBtHbqfma98D2MB0K1kikHktbRuD06rk/XJ5qPUddW2drbT45LmQfmK9vnUUnb2O5qGltnuoSTy7UjUqqd/WgNxdXc84ilR/LQ/wjFU7jxVqljd757RRGT8QPQimfTrqDVViuhKsUbDOAK3SQyE+RX022uGLS27MhHIB713JreoQuY5I1Zl4Jox50ZkxaurbeuB1riW2t5n3yqA568UvXsYKWka0uoXIaFyCOxGR9KLCTfqChoS+O4FZXpUeo2Si7WORIT1b0Hyp7sfFEFrBESS7DqwGTiqZ43HZJhyJ6Yy6t56RKLe32yPwOcUPhF3aSp59xiQ87M8Vy/iJNVKGyLO69T0Ar2GC8ZzdELJKOznIFJddFf5C/wDq00ZRWsjcKerAf3qaHVLSaXy4tPkWX2Xj71LpOp5iMV5DEjgfeqb6iYnkkgVW2noOtC/sdbJb6aZUYeWqEdmpP8W65Lc6XNYzRqUO0BgPysCCPl3o22qvfXzxmJ9pGCfSknxvKba9Sw6RogkI9WOeffj9aZhjckLySqLFOYcnjvUaJz0qWVx2qtJPkYU4+teg5r0Q0OOheKbiz05dMml22+7h1GXQHqPcf0p9iaGwtY/w+14JVDCX+YEZB/3rFbMiSeOPJBdgo+ZOBW92ukC0s47ERh44I1ij9gBj9KgzpWVeOtsiuLXTdb0meB0QMydcc5pJ8HRwyx3mm3ckgkikIXHH29KcV057eb4SyBqToLN7Hxw0TTcTqWU+vtS49MdNLkmOFjc6fpm2ICQyEYBIJ+5qwwedjIoAB96q3JRJhDKFZgcBjXXwJwp468NQ3bDSM3n8VmG1ayuIVJVcblpXi1R1lIRcIx/JQ+6unlnd35ZjyarCQ5969LjaPNiqNB0X8Q0qfhJ9jScYHf51oFotxZWgS6YktzuPasf8KahLb6kswJYxjgE1qmn62dRZfxNvkDoFfH6VNkxOynHKvZ28XnTNtYlm/i9KvaRo9vah5bmR5Cc5yOK7W+t4psraHHp5n/FVtQ1wOHh/DkIewk/4pXGV0NclRPc6raxwyxafD5jRcnaOtLOqaTNremTXMy4nCs0AY9DzhT7GiMesx2cbRW1mqF8Atv5OfpVqSc2+nozZkDHkZxRqDiKlkiuzFXkUjozZ9F7/AF/tUDDPRTz/ADH9Ke/2qWkNvqtjdwrse7tiZVHQshADfMggH5Ckcplc5NWJaJ+SZZ0i3iuNRtoLgtskkVGEZwdpODz8s1uVjrMjOBEBjGOTmsN0TjU7c+kgrSbN2iXchINS5o2yjBJpMdpNciJ8meMM3tSH47Z7PUrTULYEMDim7SbSGc+dKu5qEftChRrJfhA2EMKCMK2wcmddFay1M38Qa6jYORnjtVlEkAO2ZlXPAzXmnmO806GQx+W2wcqapXFxNBM0e8MAeuKGSpjoZFJaP//Z"/>
          <p:cNvSpPr>
            <a:spLocks noChangeAspect="1" noChangeArrowheads="1"/>
          </p:cNvSpPr>
          <p:nvPr/>
        </p:nvSpPr>
        <p:spPr bwMode="auto">
          <a:xfrm>
            <a:off x="2242039" y="-728663"/>
            <a:ext cx="1177071" cy="1496891"/>
          </a:xfrm>
          <a:prstGeom prst="rect">
            <a:avLst/>
          </a:prstGeom>
          <a:noFill/>
        </p:spPr>
        <p:txBody>
          <a:bodyPr vert="horz" wrap="square" lIns="63305" tIns="31652" rIns="63305" bIns="31652" numCol="1" anchor="t" anchorCtr="0" compatLnSpc="1">
            <a:prstTxWarp prst="textNoShape">
              <a:avLst/>
            </a:prstTxWarp>
          </a:bodyPr>
          <a:lstStyle/>
          <a:p>
            <a:endParaRPr lang="tr-TR" sz="1246"/>
          </a:p>
        </p:txBody>
      </p:sp>
      <p:sp>
        <p:nvSpPr>
          <p:cNvPr id="31748" name="AutoShape 4" descr="data:image/jpeg;base64,/9j/4AAQSkZJRgABAQAAAQABAAD/2wBDAAkGBwgHBgkIBwgKCgkLDRYPDQwMDRsUFRAWIB0iIiAdHx8kKDQsJCYxJx8fLT0tMTU3Ojo6Iys/RD84QzQ5Ojf/2wBDAQoKCg0MDRoPDxo3JR8lNzc3Nzc3Nzc3Nzc3Nzc3Nzc3Nzc3Nzc3Nzc3Nzc3Nzc3Nzc3Nzc3Nzc3Nzc3Nzc3Nzf/wAARCACdAHwDASIAAhEBAxEB/8QAGwAAAgMBAQEAAAAAAAAAAAAABQYDBAcCAQD/xAA7EAACAQMDAgQEAwcDAwUAAAABAgMABBEFEiExQQYTUWEicYGRFDLBByNCUrHR8BWh4RZy8SQlNLLS/8QAGQEAAwEBAQAAAAAAAAAAAAAAAgMEAQAF/8QAJREAAgICAgIBBAMAAAAAAAAAAAECEQMhEjEEQSITUWFxFDJC/9oADAMBAAIRAxEAPwBvsG8+FW71bWPNLHhvWrJbQGSYdPXpV6TxbpcEmDMp+or0/qqtnmuDvQeEVDNZvl09dx7UKvvHdgkZFudzY4xikjxD4guNVyd2xPTPNJyeRGK7HY/HnJ7QzXXiW3WaNzwpPr0qpr2q2k1qzq2ePWlfTtF1PVrCW4toS0SMV3McAsBnA+4qlDuOY7iN43ThkdSpU+hB5FR/yW3RWvHiW7bxAxZTDlWU85rvXtYu7yBS0hwD270vxxySX3kW0bPJI22ONerHsBT+ui6ZaaXaafqlqHnmGZ50lwysf5SB0H2wOh5NT5vIWP8As+xsYxXaE6S6ae3BzUMZM0RSrWq6TPper3ukrJ+Ia3dR5irjfuVWHHr8QGPWjGm+DJxbRTXuoRWs0zYWBombbxnkg9flnHPNc5RirbCbF+0mZQY24x0q9GikZzUF/Zy288kci7ZY2KsB6iu7TlMOSrds1zXsNOtHE0pLGM9KqpDIHO3pR5ba3ChiwLV8WtxwSFzxmsv2jGwLBA0k3xHAFGFiUKBtFFbHRrBk85rpS3pmrK2tgRzgULmalZn9lcOsmNzYq/MQxVsUNt0fzQcEUU8qWQBY42dj0VVySewA6k+1Ok7YEUqJbS1nuZGS1gmnZRlhFGWIHTJx0qCWOVJTDNG8cnZHUq32NaR4V02ddLk0tnig1LzDKobPxgj8pyMg9QamcpbSG217TEkGctvUHHuP7iopeSoTaa19zXIpafpMsvg6wnjXaYo94CfxAn83zPWrFpp+neIoPw+phku0BCzxnDjjAI9evQ5FMel3mmRaeLOwdlgTOyN3LFAedoyc4pRvEuLbUS9gruyt8PljOR6VG5N5XLGA37L/AIP8GW+jy3+oakEmuo5TDbuCcCPAJcA9GbPvgDHc1VmiTU9egjY/ujLz/wBgHIpiMepy6eY2EUTOM4aTJB+QFD9I8OXsOoGe4mhWONSEYZYux9uMCjnDNmfJr9AOcQlqFhpMGqS+ILoBrmSJYoI8nbGqgjIHdj69gBjvkba6bPqbjUrkMlvF/wDHhQfHM3YAenHJr7V9G1Oe4Ewk/E2oYB1iUhkXvhe/FfSeI9QeGW30y1uI4oV+Py4DJIqjgfCBn5ClyeVTi8q/SCUk+gFN4UlGZr2eJJmJZoy21iTySAecdeTiq02k2Vou9yCffvVG78Qwy3MgX8TGyN+8NyNsjEdip/L8qhh1g3jFjGWUdzV6U2vkO5KMbBmtXjyXAitIcBfSglzesoCngimSWeJ5T+HT943BqODw5HfzHzlcAnkrxTlkUFsRGbnKhVt7+6E2yFpGLfwrk0di/wBUeMHypfvTtp/hzStOjGyAbvU9TVv/ANOvGwcetBLOm9IoUOPbAEGgvINyR8UZ0zTTp93Bchk8yFgwBHegmpeLP9IkEaLv7EdOKY9EuYdRjS6aRXyM7c0CjNgJxC9q01xds1hcSxznB8qVDIrH2YDjn1Feanrc7N+C1bTQ0ucYROSfVeP6VajljdPLAeP3Q4NFLLR/IkFxNLJLKuDGspyU9ce/NLl4zk9AZHWwHo/htbeY3l7GxJP7qBuqj1b39qZS3wBVAUAflXsK9uIy5yT09TUJLLEd5Y/GxGQOAOAB9s/U1TGCjpEzd9nDEbjjAqKaX8OFctuTOGX19D98fepGDDmoZ4ROjRv0I6+lbRi/IWhgmW0WZwURgGx0x9KD3t4Jmli2FVcYfAKsw9yKr6zDLqzmM6jdQ7EAAhKjjnnkH/Aa+uFCKrODITwGJ5zS8jlQWl0Iet+AIJnkm0i6lgmOWMU7GRHP/cfiB9+ao6XbXdnZyRahZCNkJXO8HPyPpT+0isp2swwO56fI0J1KFbyFo+kgzn3rvqto3k/YnDbHl4Y0HNFdO1uOOFgY1yO9QNpRNtKB8DrkbRS5E9xbyspjJGfSglGTOjJx2h1tdSW7k5IHoBU7225iWLUH0XSZ5St7uMQ64NNEd0iqFkKFhx0pbi12VQfJbMWktbm4UyzkuTzyasaTqd1p0m2B2RP5SaIWCtbqJJsFPTNULvGpajFb2ar5s8ixRjoNzEAf7mvT70L62bP+zeS61e2OpXUWIIyUgLdHYdW+QPHzz6cuqBzu3H5e9VtNtLbStMt9NsgFgtkEKY74HJ+ZOSfc11byExux/iZiM+mTj/YClyoQ5OTsnhEazCS6dREnJ3Hr7VTkuPNMrlcAyMFGCOMkDr06VXvys6mKRAyHqG6GoklZUPnStIzEkljz1NA+zNUStIM818zZBwftUayxtxg54OQa+Myjjt6k1lmHkdsGnMpAI8shhtzxkc/Q/wBTVOZ1LlDk7T8ORmmi2ltNP0gzTspMqktu9D2+WKz2G8MsjSI58sMw55PB6fbB+tC2mqGOLSstSSorgOuCR6dfWqd9+7UshyF/Kfb/AD9a8uZ5hK24rtcYB/zvQ+WcPH8Qw2CuBk/KlRSbow4ubl0Cypna65+vpQS1v9NkM0moF1x0BGP8NSyX/kveQth4hh1Ujp39e1C7yWxktDNM3xliAp5Jo6oyg3p9xLfyJDphc2wPJJxxRC5sZElwPTnmlbQpriQf+3O0YB+KmOO4faBKHLjqT3oWkxsVJLZlDXUzIELkgetNf7J9Pj1HxtZNcDdHaK10eO6flP0Yg/SkzJrT/wBjlm0E2qXcgUO9mUU91HJP3wtXNpIx3RrnmsY4iF3GRQSfQkZz9/61DaMDH5uTvlA3AnoBwAPlUEl3HFbpM3CkKF+uAP617DIscbjptkdR9GI/Sk9u2K6RJdOFQnOCR9qHTSi0tBcyyKA5YIucYAI659zXV3NkEEke1Abq3a5uoh5m1FYuuWI2ngYHX27duopU5P0HjSb2HAQqB2PxH4j7Go2lbzQwUFcHJJ59sVDczCNcZ4XjPaqL3Q5bqozgjnNaugK2DPGN3qKWQlsjvjU4eN8nb6Fce/b3yO9LXgrWHS5uLeeTf+J/e54xuGefqP8A6imTUJxdQNE8Um1s8nC/Ydf9qUryKy0oWstsiyvGv73zDyGOBjA981qpXSGptqmO80sUke9mAGMMSCSB7f52odqLRxqVBQAkAfCDz7+ny+dC7fUWubeB9pjSQlVDNkEg98djjj5UI167LSN5kMcfwgARt378fLigjd9ANMpyXYkvi5djGTjPqOnTscVVkjaaLIG4od2B/LUZbOSPWi3hi2lvb14IcbzET9ARn+tMk6VhxW6Lfhq7FzMIomSDZ1z1NOrS26YUtETjk5pQ/wCjboTvOXABPY4xUM2ga2jlYGaSPsTS24f5HPFke2S6H4QsWgVr1D5p5Kk/0p78O6TDpTStbqVSeMITn5//AKNR/h4reXChpJfRhRFZ5Qi+auzHTihWRuW2NljXBpErXUa2Ubyt8AA7ds8fpUWo3DJht+FRw5A75A+nUPUamWIso/KrZQg4wDk/3H0qDUJxLsWd8rOwiVuSQ21iBn3APyP/AHCnS6oiq9ECzMRKu4NsYgED0ruG7tLZZzdEiRoiIjnADVBEpAZ9oBfrz3A5x61Q1CRZCwlQNHjDBuje1Co6MRbN4X2shz8PGewqvJcsy5zk5x8Paqu4ug8rhVG3DHG7AGD9iKo6tqQtID5oOT8I5JH+fSto2ixd3Kwo3mSDLHAznJpY1IQ3LvcS74lUEIVYHzSOQCahl1V3BCYAI6ADp6e1W/GGpabdw6VY6OxktrK3IeYxFDJK2CxwQDgEcZ9aJdm0dWupwQaekSyKGC8gnnPfH96A3Nw00nJJUcCuGJZVJzggHB7V4oyeKOqNJUwehzxTZ+ziF21S5nVC3l25U4HTcRj+hpUhXCGtG/ZpC8emXcyqR58vlhsdVUDp9SRSMrqI7Cvmhq0m3ge4JvD8B/2olPY2qyYgBKY4qobQwJkZPc1ImsLGoQJ+Xg9KjSssYIVpZrgTyjaD+VcVenkdMNOQo7DrUOpwGa6UBiqg5+E4AqtHYTXF4ZWmMkajAU8AUVu9Heivf3aw3C8gbgQNx4IP/gc/OqGuCRobWRHKiCYsqrgcnYOR7EL/AIcUd1LRU1bTpgluJLqJGKRCTYznBwA2Dg5wRkEZGCOaz7/Vrqe4WMqkC7/LSNgfg5wFbdyTnrnuT0qxS5JMjlCnQeutUgCiVTsBTIUcgfKl++1wH4QpJ7fI0LuLqaVnRzxuJwy/lz7dvpVIAq2G60WmK4jPoz6hqRlW1ieTy4zI/VsAfp2+tL+rTCeZlY5HYhuP+K1D9mFzbWXhXUbpnTzpbkxe6qqKQD9WJ+orMvEcYTWLhowBFIxZMdOeooFL5UwlHVgwADpXm2pNoroREnim3R1EZQ7AO+f+f1rqKM1Otu0koRF3HP8ADz7fpRex052kEUEZkuD0GOE9z70ueSjVFso2VjNeXUVpbrukZsYArXLJ5NA0yGyitN0cKY8zHUnkn6kmqPh3QYtFtTKwD3UgwZGXp7D+9HPjNqRPIrA9AallPkyrHDjsDC/vL64KI4Of4R2HvRa302xMQNy/73+IZodb2pkuN9qmxh1APWibwZI82Fy2OeKBjeziC1eGLN5IdzdjVUoq3YQO4B71NdTO8m3DM2c7v+K9MwCxs4TOe9EBysqtenTrglXZuOD3oN4l0211km9hlSC/k/OQuBL2+L37bvvmmiO1tJbnzpm+H0xXN3p0EsitZgcnnjFZbW0wmk+zJdWt5vxrNJbfh32j90v5eByV9s5OO2cUN+EsAwCH0PFapr+mbkVDHvdeQduSPlS4PC897coJUQQhhvYMCSO4A657VQsqrYl4vsL+mahPp8bwruNvKdzqDjnpn7cfQVDezC8kRFTaN2Bk5JzWgXvg2wlB8hZLN+xU7lHzU/oaUfEHh6+0VwbhN0L8x3EZyrH09j35+mcGtjKM3a7BknFUBm06cFuV46DHWuI2CrjqW6+1TzahcFDygY8blGD/AOapRt8VN4v2JbS6HDwr4en1cSGAiG2iwJbk9XP8iDtjufetB07wza2tsv4eNBtHbqfma98D2MB0K1kikHktbRuD06rk/XJ5qPUddW2drbT45LmQfmK9vnUUnb2O5qGltnuoSTy7UjUqqd/WgNxdXc84ilR/LQ/wjFU7jxVqljd757RRGT8QPQimfTrqDVViuhKsUbDOAK3SQyE+RX022uGLS27MhHIB713JreoQuY5I1Zl4Jox50ZkxaurbeuB1riW2t5n3yqA568UvXsYKWka0uoXIaFyCOxGR9KLCTfqChoS+O4FZXpUeo2Si7WORIT1b0Hyp7sfFEFrBESS7DqwGTiqZ43HZJhyJ6Yy6t56RKLe32yPwOcUPhF3aSp59xiQ87M8Vy/iJNVKGyLO69T0Ar2GC8ZzdELJKOznIFJddFf5C/wDq00ZRWsjcKerAf3qaHVLSaXy4tPkWX2Xj71LpOp5iMV5DEjgfeqb6iYnkkgVW2noOtC/sdbJb6aZUYeWqEdmpP8W65Lc6XNYzRqUO0BgPysCCPl3o22qvfXzxmJ9pGCfSknxvKba9Sw6RogkI9WOeffj9aZhjckLySqLFOYcnjvUaJz0qWVx2qtJPkYU4+teg5r0Q0OOheKbiz05dMml22+7h1GXQHqPcf0p9iaGwtY/w+14JVDCX+YEZB/3rFbMiSeOPJBdgo+ZOBW92ukC0s47ERh44I1ij9gBj9KgzpWVeOtsiuLXTdb0meB0QMydcc5pJ8HRwyx3mm3ckgkikIXHH29KcV057eb4SyBqToLN7Hxw0TTcTqWU+vtS49MdNLkmOFjc6fpm2ICQyEYBIJ+5qwwedjIoAB96q3JRJhDKFZgcBjXXwJwp468NQ3bDSM3n8VmG1ayuIVJVcblpXi1R1lIRcIx/JQ+6unlnd35ZjyarCQ5969LjaPNiqNB0X8Q0qfhJ9jScYHf51oFotxZWgS6YktzuPasf8KahLb6kswJYxjgE1qmn62dRZfxNvkDoFfH6VNkxOynHKvZ28XnTNtYlm/i9KvaRo9vah5bmR5Cc5yOK7W+t4psraHHp5n/FVtQ1wOHh/DkIewk/4pXGV0NclRPc6raxwyxafD5jRcnaOtLOqaTNremTXMy4nCs0AY9DzhT7GiMesx2cbRW1mqF8Atv5OfpVqSc2+nozZkDHkZxRqDiKlkiuzFXkUjozZ9F7/AF/tUDDPRTz/ADH9Ke/2qWkNvqtjdwrse7tiZVHQshADfMggH5Ckcplc5NWJaJ+SZZ0i3iuNRtoLgtskkVGEZwdpODz8s1uVjrMjOBEBjGOTmsN0TjU7c+kgrSbN2iXchINS5o2yjBJpMdpNciJ8meMM3tSH47Z7PUrTULYEMDim7SbSGc+dKu5qEftChRrJfhA2EMKCMK2wcmddFay1M38Qa6jYORnjtVlEkAO2ZlXPAzXmnmO806GQx+W2wcqapXFxNBM0e8MAeuKGSpjoZFJaP//Z"/>
          <p:cNvSpPr>
            <a:spLocks noChangeAspect="1" noChangeArrowheads="1"/>
          </p:cNvSpPr>
          <p:nvPr/>
        </p:nvSpPr>
        <p:spPr bwMode="auto">
          <a:xfrm>
            <a:off x="2242039" y="-728663"/>
            <a:ext cx="1177071" cy="1496891"/>
          </a:xfrm>
          <a:prstGeom prst="rect">
            <a:avLst/>
          </a:prstGeom>
          <a:noFill/>
        </p:spPr>
        <p:txBody>
          <a:bodyPr vert="horz" wrap="square" lIns="63305" tIns="31652" rIns="63305" bIns="31652" numCol="1" anchor="t" anchorCtr="0" compatLnSpc="1">
            <a:prstTxWarp prst="textNoShape">
              <a:avLst/>
            </a:prstTxWarp>
          </a:bodyPr>
          <a:lstStyle/>
          <a:p>
            <a:endParaRPr lang="tr-TR" sz="1246"/>
          </a:p>
        </p:txBody>
      </p:sp>
      <p:pic>
        <p:nvPicPr>
          <p:cNvPr id="31750" name="Picture 6" descr="http://explorepharma.files.wordpress.com/2010/09/op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822" y="138789"/>
            <a:ext cx="1722194" cy="21892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22742" y="388047"/>
            <a:ext cx="2648417" cy="2393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92" spc="208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~20 </a:t>
            </a:r>
            <a:r>
              <a:rPr lang="tr-TR" sz="2492" spc="208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alkaloids</a:t>
            </a:r>
            <a:endParaRPr lang="tr-TR" sz="2492" spc="208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2492" spc="208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morphine</a:t>
            </a:r>
            <a:r>
              <a:rPr lang="tr-TR" sz="2492" spc="208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(%10)</a:t>
            </a:r>
          </a:p>
          <a:p>
            <a:r>
              <a:rPr lang="tr-TR" sz="2492" spc="208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codeine</a:t>
            </a:r>
            <a:endParaRPr lang="tr-TR" sz="2492" spc="208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2492" spc="208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thebaine</a:t>
            </a:r>
            <a:endParaRPr lang="tr-TR" sz="2492" spc="208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2492" spc="208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papaverine</a:t>
            </a:r>
            <a:endParaRPr lang="tr-TR" sz="2492" spc="208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2492" spc="208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8526" y="2880632"/>
            <a:ext cx="4162358" cy="859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92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Full </a:t>
            </a:r>
            <a:r>
              <a:rPr lang="tr-TR" sz="2492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agonist</a:t>
            </a:r>
            <a:r>
              <a:rPr lang="tr-TR" sz="2492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492" dirty="0" err="1">
                <a:solidFill>
                  <a:schemeClr val="bg1"/>
                </a:solidFill>
                <a:latin typeface="Berlin Sans FB" pitchFamily="34" charset="0"/>
                <a:cs typeface="Calibri" pitchFamily="34" charset="0"/>
              </a:rPr>
              <a:t>partial</a:t>
            </a:r>
            <a:r>
              <a:rPr lang="tr-TR" sz="2492" dirty="0">
                <a:solidFill>
                  <a:schemeClr val="bg1"/>
                </a:solidFill>
                <a:latin typeface="Berlin Sans FB" pitchFamily="34" charset="0"/>
                <a:cs typeface="Calibri" pitchFamily="34" charset="0"/>
              </a:rPr>
              <a:t> </a:t>
            </a:r>
            <a:r>
              <a:rPr lang="tr-TR" sz="2492" dirty="0" err="1">
                <a:solidFill>
                  <a:schemeClr val="bg1"/>
                </a:solidFill>
                <a:latin typeface="Berlin Sans FB" pitchFamily="34" charset="0"/>
                <a:cs typeface="Calibri" pitchFamily="34" charset="0"/>
              </a:rPr>
              <a:t>agonist</a:t>
            </a:r>
            <a:r>
              <a:rPr lang="tr-TR" sz="2492" dirty="0">
                <a:solidFill>
                  <a:schemeClr val="bg1"/>
                </a:solidFill>
                <a:latin typeface="Berlin Sans FB" pitchFamily="34" charset="0"/>
                <a:cs typeface="Calibri" pitchFamily="34" charset="0"/>
              </a:rPr>
              <a:t> </a:t>
            </a:r>
            <a:r>
              <a:rPr lang="tr-TR" sz="2492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</a:t>
            </a:r>
            <a:r>
              <a:rPr lang="tr-TR" sz="2492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tr-TR" sz="2492" dirty="0">
                <a:solidFill>
                  <a:schemeClr val="bg1"/>
                </a:solidFill>
                <a:latin typeface="Book Antiqua" pitchFamily="18" charset="0"/>
                <a:cs typeface="Calibri" pitchFamily="34" charset="0"/>
              </a:rPr>
              <a:t>antagonist</a:t>
            </a:r>
          </a:p>
        </p:txBody>
      </p:sp>
      <p:pic>
        <p:nvPicPr>
          <p:cNvPr id="7" name="Picture 2" descr="diagram of opioid recep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00" y="4126924"/>
            <a:ext cx="3869675" cy="23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 flipH="1">
            <a:off x="2378525" y="437898"/>
            <a:ext cx="2293178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92" b="1" spc="208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ENDORPHINS</a:t>
            </a:r>
          </a:p>
        </p:txBody>
      </p:sp>
      <p:pic>
        <p:nvPicPr>
          <p:cNvPr id="1030" name="Picture 6" descr="http://www.brainfacts.org/~/media/Brainfacts/Article%20Multimedia/Sensing%20Thinking%20and%20Behaving/Senses%20and%20Perception/PainKillers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26" y="1704488"/>
            <a:ext cx="4679539" cy="2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3126300" y="885358"/>
            <a:ext cx="2813851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92" b="1" spc="208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ENKEPHALINS</a:t>
            </a:r>
          </a:p>
        </p:txBody>
      </p:sp>
      <p:sp>
        <p:nvSpPr>
          <p:cNvPr id="6" name="TextBox 3"/>
          <p:cNvSpPr txBox="1"/>
          <p:nvPr/>
        </p:nvSpPr>
        <p:spPr>
          <a:xfrm flipH="1">
            <a:off x="4123335" y="1264407"/>
            <a:ext cx="2293178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92" b="1" spc="208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DYNORPHINS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374144" y="4722843"/>
            <a:ext cx="5150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Painful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stimuli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anticipation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pain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evoke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release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171400"/>
            <a:ext cx="299110" cy="691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69" b="1" spc="-104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Pharmacokinetics</a:t>
            </a:r>
            <a:endParaRPr lang="tr-TR" sz="2769" b="1" spc="-104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04664"/>
            <a:ext cx="8064895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8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absorption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but </a:t>
            </a:r>
            <a:r>
              <a:rPr lang="tr-TR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HIGH </a:t>
            </a:r>
            <a:r>
              <a:rPr lang="tr-TR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</a:t>
            </a:r>
            <a:r>
              <a:rPr lang="tr-TR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VARIABLE</a:t>
            </a:r>
            <a:r>
              <a:rPr lang="tr-TR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tr-TR" sz="28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first</a:t>
            </a:r>
            <a:r>
              <a:rPr lang="tr-TR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pass</a:t>
            </a:r>
            <a:r>
              <a:rPr lang="tr-TR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effect</a:t>
            </a:r>
            <a:endParaRPr lang="tr-TR" sz="2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208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Less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first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pass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Codein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oxycodone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Aft>
                <a:spcPts val="208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Lozenges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transdermal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apps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very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usefull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Aft>
                <a:spcPts val="208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Localize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highly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perfused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organs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brain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lungs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liver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spleen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skeletal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muscle</a:t>
            </a:r>
            <a:endParaRPr lang="tr-TR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208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Also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fatty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tissue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!! </a:t>
            </a:r>
          </a:p>
          <a:p>
            <a:pPr>
              <a:spcAft>
                <a:spcPts val="208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Most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converted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polar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metabolites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Aft>
                <a:spcPts val="208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Accumulation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metabolites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is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problematic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renal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failure</a:t>
            </a:r>
            <a:endParaRPr lang="tr-TR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208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3A4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2D6 </a:t>
            </a:r>
          </a:p>
          <a:p>
            <a:pPr>
              <a:spcAft>
                <a:spcPts val="208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Genetic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polymorphism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2D6</a:t>
            </a:r>
          </a:p>
          <a:p>
            <a:pPr>
              <a:spcAft>
                <a:spcPts val="208"/>
              </a:spcAft>
              <a:buClr>
                <a:srgbClr val="FFFF00"/>
              </a:buClr>
              <a:buFont typeface="Arial" pitchFamily="34" charset="0"/>
              <a:buChar char="•"/>
            </a:pP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Excretion</a:t>
            </a:r>
            <a:r>
              <a:rPr lang="tr-T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tr-T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urine</a:t>
            </a:r>
            <a:endParaRPr lang="tr-TR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4624"/>
            <a:ext cx="299110" cy="691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3039"/>
            <a:r>
              <a:rPr lang="tr-TR" sz="2769" b="1" dirty="0" err="1">
                <a:solidFill>
                  <a:srgbClr val="CCAF0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Pharmacodynamics</a:t>
            </a:r>
            <a:endParaRPr lang="tr-TR" sz="2769" b="1" dirty="0">
              <a:solidFill>
                <a:srgbClr val="CCAF0A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43" y="148680"/>
            <a:ext cx="3845536" cy="5945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63500"/>
          </a:effectLst>
        </p:spPr>
      </p:pic>
      <p:pic>
        <p:nvPicPr>
          <p:cNvPr id="6" name="Picture 2" descr="C:\Users\farmokoloji\Pictures\Res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2116" y="960391"/>
            <a:ext cx="4203062" cy="4446892"/>
          </a:xfrm>
          <a:prstGeom prst="rect">
            <a:avLst/>
          </a:prstGeom>
          <a:noFill/>
        </p:spPr>
      </p:pic>
      <p:sp>
        <p:nvSpPr>
          <p:cNvPr id="2" name="Metin kutusu 1"/>
          <p:cNvSpPr txBox="1"/>
          <p:nvPr/>
        </p:nvSpPr>
        <p:spPr>
          <a:xfrm>
            <a:off x="2852520" y="5522771"/>
            <a:ext cx="4743816" cy="8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3039">
              <a:buFont typeface="Arial" pitchFamily="34" charset="0"/>
              <a:buChar char="•"/>
            </a:pPr>
            <a:r>
              <a:rPr lang="en-US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applied systematically, opioids act </a:t>
            </a:r>
            <a:r>
              <a:rPr lang="en-US" sz="2769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simultaneously at</a:t>
            </a:r>
            <a:r>
              <a:rPr lang="tr-TR" sz="2769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769" dirty="0" err="1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multiple</a:t>
            </a:r>
            <a:r>
              <a:rPr lang="tr-TR" sz="2769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769" dirty="0" err="1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sites</a:t>
            </a:r>
            <a:r>
              <a:rPr lang="en-US" sz="2769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942216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123642"/>
              </p:ext>
            </p:extLst>
          </p:nvPr>
        </p:nvGraphicFramePr>
        <p:xfrm>
          <a:off x="162595" y="188640"/>
          <a:ext cx="4636208" cy="381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512">
                <a:tc>
                  <a:txBody>
                    <a:bodyPr/>
                    <a:lstStyle/>
                    <a:p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Receptor</a:t>
                      </a:r>
                      <a:r>
                        <a:rPr lang="tr-TR" sz="12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 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Dose</a:t>
                      </a:r>
                      <a:r>
                        <a:rPr lang="tr-TR" sz="12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 (mg)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u="sng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Oral</a:t>
                      </a:r>
                    </a:p>
                    <a:p>
                      <a:pPr algn="ctr"/>
                      <a:r>
                        <a:rPr lang="tr-TR" sz="1200" dirty="0" err="1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Parenteral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err="1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Duration</a:t>
                      </a:r>
                      <a:endParaRPr lang="tr-TR" sz="1200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tr-TR" sz="12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(</a:t>
                      </a:r>
                      <a:r>
                        <a:rPr lang="tr-TR" sz="1200" dirty="0" err="1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hrs</a:t>
                      </a:r>
                      <a:r>
                        <a:rPr lang="tr-TR" sz="12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Morphine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Calibri" pitchFamily="34" charset="0"/>
                        </a:rPr>
                        <a:t>µ</a:t>
                      </a:r>
                      <a:r>
                        <a:rPr lang="tr-TR" sz="1200" dirty="0">
                          <a:latin typeface="Calibri" pitchFamily="34" charset="0"/>
                        </a:rPr>
                        <a:t>, </a:t>
                      </a:r>
                      <a:r>
                        <a:rPr kumimoji="0" lang="en-US" sz="1700" b="0" i="0" strike="sng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δ</a:t>
                      </a:r>
                      <a:r>
                        <a:rPr kumimoji="0" lang="tr-TR" sz="1700" b="0" i="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l-GR" sz="1700" b="0" i="1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κ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itchFamily="34" charset="0"/>
                        </a:rPr>
                        <a:t>10 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low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>
                          <a:latin typeface="Calibri" pitchFamily="34" charset="0"/>
                        </a:rPr>
                        <a:t>4-5 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Hydromorphone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Calibri" pitchFamily="34" charset="0"/>
                        </a:rPr>
                        <a:t>µ</a:t>
                      </a:r>
                      <a:endParaRPr lang="en-US" sz="1200" u="none" strike="sngStrike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itchFamily="34" charset="0"/>
                        </a:rPr>
                        <a:t>1,5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low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>
                          <a:latin typeface="Calibri" pitchFamily="34" charset="0"/>
                        </a:rPr>
                        <a:t>4-5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Mepheridine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Calibri" pitchFamily="34" charset="0"/>
                        </a:rPr>
                        <a:t>µ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itchFamily="34" charset="0"/>
                        </a:rPr>
                        <a:t>60-100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medium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>
                          <a:latin typeface="Calibri" pitchFamily="34" charset="0"/>
                        </a:rPr>
                        <a:t>2-4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Fentanyl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Calibri" pitchFamily="34" charset="0"/>
                        </a:rPr>
                        <a:t>µ</a:t>
                      </a:r>
                      <a:r>
                        <a:rPr lang="tr-TR" sz="1200" dirty="0">
                          <a:latin typeface="Calibri" pitchFamily="34" charset="0"/>
                        </a:rPr>
                        <a:t>, </a:t>
                      </a:r>
                      <a:r>
                        <a:rPr kumimoji="0" lang="en-US" sz="1200" b="0" i="0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δ</a:t>
                      </a:r>
                      <a:r>
                        <a:rPr kumimoji="0" lang="tr-TR" sz="1200" b="0" i="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l-GR" sz="1200" b="0" i="1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κ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itchFamily="34" charset="0"/>
                        </a:rPr>
                        <a:t>0,1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Low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>
                          <a:latin typeface="Calibri" pitchFamily="34" charset="0"/>
                        </a:rPr>
                        <a:t>1-1,5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Sufentanil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Calibri" pitchFamily="34" charset="0"/>
                        </a:rPr>
                        <a:t>µ</a:t>
                      </a:r>
                      <a:r>
                        <a:rPr lang="tr-TR" sz="1200" dirty="0">
                          <a:latin typeface="Calibri" pitchFamily="34" charset="0"/>
                        </a:rPr>
                        <a:t>, </a:t>
                      </a:r>
                      <a:r>
                        <a:rPr kumimoji="0" lang="en-US" sz="1200" b="0" i="0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δ</a:t>
                      </a:r>
                      <a:r>
                        <a:rPr kumimoji="0" lang="tr-TR" sz="1200" b="0" i="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l-GR" sz="1200" b="0" i="1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κ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itchFamily="34" charset="0"/>
                        </a:rPr>
                        <a:t>0,02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Parenteral</a:t>
                      </a:r>
                      <a:r>
                        <a:rPr lang="tr-TR" sz="1200" dirty="0">
                          <a:latin typeface="Calibri" pitchFamily="34" charset="0"/>
                        </a:rPr>
                        <a:t> </a:t>
                      </a:r>
                      <a:r>
                        <a:rPr lang="tr-TR" sz="1200" dirty="0" err="1">
                          <a:latin typeface="Calibri" pitchFamily="34" charset="0"/>
                        </a:rPr>
                        <a:t>only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>
                          <a:latin typeface="Calibri" pitchFamily="34" charset="0"/>
                        </a:rPr>
                        <a:t>1-1,5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Alfentanil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µ</a:t>
                      </a: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Calibri" pitchFamily="34" charset="0"/>
                        </a:rPr>
                        <a:t>Titrated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>
                          <a:latin typeface="Calibri" pitchFamily="34" charset="0"/>
                        </a:rPr>
                        <a:t>Parenteral</a:t>
                      </a:r>
                      <a:r>
                        <a:rPr lang="tr-TR" sz="1200" dirty="0">
                          <a:latin typeface="Calibri" pitchFamily="34" charset="0"/>
                        </a:rPr>
                        <a:t> </a:t>
                      </a:r>
                      <a:r>
                        <a:rPr lang="tr-TR" sz="1200" dirty="0" err="1">
                          <a:latin typeface="Calibri" pitchFamily="34" charset="0"/>
                        </a:rPr>
                        <a:t>only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>
                          <a:latin typeface="Calibri" pitchFamily="34" charset="0"/>
                        </a:rPr>
                        <a:t>0,25-0,75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Remifentanil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µ</a:t>
                      </a: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Calibri" pitchFamily="34" charset="0"/>
                        </a:rPr>
                        <a:t>Titrated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>
                          <a:latin typeface="Calibri" pitchFamily="34" charset="0"/>
                        </a:rPr>
                        <a:t>Parenteral</a:t>
                      </a:r>
                      <a:r>
                        <a:rPr lang="tr-TR" sz="1200" dirty="0">
                          <a:latin typeface="Calibri" pitchFamily="34" charset="0"/>
                        </a:rPr>
                        <a:t> </a:t>
                      </a:r>
                      <a:r>
                        <a:rPr lang="tr-TR" sz="1200" dirty="0" err="1">
                          <a:latin typeface="Calibri" pitchFamily="34" charset="0"/>
                        </a:rPr>
                        <a:t>only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>
                          <a:latin typeface="Calibri" pitchFamily="34" charset="0"/>
                        </a:rPr>
                        <a:t>0,05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62595" y="4221088"/>
            <a:ext cx="4085369" cy="162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3039">
              <a:buFont typeface="Arial" pitchFamily="34" charset="0"/>
              <a:buChar char="•"/>
            </a:pP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Oxymorphone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* </a:t>
            </a:r>
          </a:p>
          <a:p>
            <a:pPr defTabSz="633039">
              <a:buFont typeface="Arial" pitchFamily="34" charset="0"/>
              <a:buChar char="•"/>
            </a:pP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Methadone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*</a:t>
            </a:r>
          </a:p>
          <a:p>
            <a:pPr defTabSz="633039">
              <a:buFont typeface="Arial" pitchFamily="34" charset="0"/>
              <a:buChar char="•"/>
            </a:pPr>
            <a:endParaRPr lang="tr-TR" sz="1385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  <a:p>
            <a:pPr defTabSz="633039"/>
            <a:r>
              <a:rPr lang="tr-TR" sz="1385" dirty="0">
                <a:solidFill>
                  <a:prstClr val="white"/>
                </a:solidFill>
                <a:latin typeface="Arial"/>
              </a:rPr>
              <a:t>* D</a:t>
            </a:r>
            <a:r>
              <a:rPr lang="en-US" sz="1385" dirty="0" err="1">
                <a:solidFill>
                  <a:prstClr val="white"/>
                </a:solidFill>
                <a:latin typeface="Arial"/>
              </a:rPr>
              <a:t>ünya</a:t>
            </a:r>
            <a:r>
              <a:rPr lang="en-US" sz="1385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1385" dirty="0" err="1">
                <a:solidFill>
                  <a:prstClr val="white"/>
                </a:solidFill>
                <a:latin typeface="Arial"/>
              </a:rPr>
              <a:t>dopingle</a:t>
            </a:r>
            <a:r>
              <a:rPr lang="en-US" sz="1385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1385" dirty="0" err="1">
                <a:solidFill>
                  <a:prstClr val="white"/>
                </a:solidFill>
                <a:latin typeface="Arial"/>
              </a:rPr>
              <a:t>mücadele</a:t>
            </a:r>
            <a:r>
              <a:rPr lang="en-US" sz="1385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1385" dirty="0" err="1">
                <a:solidFill>
                  <a:prstClr val="white"/>
                </a:solidFill>
                <a:latin typeface="Arial"/>
              </a:rPr>
              <a:t>kurallarına</a:t>
            </a:r>
            <a:r>
              <a:rPr lang="en-US" sz="1385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1385" dirty="0" err="1">
                <a:solidFill>
                  <a:prstClr val="white"/>
                </a:solidFill>
                <a:latin typeface="Arial"/>
              </a:rPr>
              <a:t>göre</a:t>
            </a:r>
            <a:r>
              <a:rPr lang="en-US" sz="1385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1385" dirty="0" err="1">
                <a:solidFill>
                  <a:prstClr val="white"/>
                </a:solidFill>
                <a:latin typeface="Arial"/>
              </a:rPr>
              <a:t>düzenlenen</a:t>
            </a:r>
            <a:r>
              <a:rPr lang="en-US" sz="1385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1385" dirty="0" err="1">
                <a:solidFill>
                  <a:prstClr val="white"/>
                </a:solidFill>
                <a:latin typeface="Arial"/>
              </a:rPr>
              <a:t>yasaklı</a:t>
            </a:r>
            <a:r>
              <a:rPr lang="en-US" sz="1385" dirty="0">
                <a:solidFill>
                  <a:prstClr val="white"/>
                </a:solidFill>
                <a:latin typeface="Arial"/>
              </a:rPr>
              <a:t> (</a:t>
            </a:r>
            <a:r>
              <a:rPr lang="en-US" sz="1385" dirty="0" err="1">
                <a:solidFill>
                  <a:prstClr val="white"/>
                </a:solidFill>
                <a:latin typeface="Arial"/>
              </a:rPr>
              <a:t>müsabaka</a:t>
            </a:r>
            <a:r>
              <a:rPr lang="en-US" sz="1385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1385" dirty="0" err="1">
                <a:solidFill>
                  <a:prstClr val="white"/>
                </a:solidFill>
                <a:latin typeface="Arial"/>
              </a:rPr>
              <a:t>sırasında</a:t>
            </a:r>
            <a:r>
              <a:rPr lang="en-US" sz="1385" dirty="0">
                <a:solidFill>
                  <a:prstClr val="white"/>
                </a:solidFill>
                <a:latin typeface="Arial"/>
              </a:rPr>
              <a:t>) </a:t>
            </a:r>
            <a:r>
              <a:rPr lang="en-US" sz="1385" dirty="0" err="1">
                <a:solidFill>
                  <a:prstClr val="white"/>
                </a:solidFill>
                <a:latin typeface="Arial"/>
              </a:rPr>
              <a:t>maddeler</a:t>
            </a:r>
            <a:r>
              <a:rPr lang="en-US" sz="1385" dirty="0">
                <a:solidFill>
                  <a:prstClr val="white"/>
                </a:solidFill>
                <a:latin typeface="Arial"/>
              </a:rPr>
              <a:t> li</a:t>
            </a:r>
            <a:r>
              <a:rPr lang="tr-TR" sz="1385" dirty="0" err="1">
                <a:solidFill>
                  <a:prstClr val="white"/>
                </a:solidFill>
                <a:latin typeface="Arial"/>
              </a:rPr>
              <a:t>stesinde</a:t>
            </a:r>
            <a:endParaRPr lang="en-US" sz="1385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A36CA58-DB15-4C25-A7E5-964E4EBDD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708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023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İlgili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8316"/>
            <a:ext cx="446392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20526"/>
              </p:ext>
            </p:extLst>
          </p:nvPr>
        </p:nvGraphicFramePr>
        <p:xfrm>
          <a:off x="251520" y="116632"/>
          <a:ext cx="4636208" cy="3951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7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6512">
                <a:tc>
                  <a:txBody>
                    <a:bodyPr/>
                    <a:lstStyle/>
                    <a:p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 gridSpan="2">
                  <a:txBody>
                    <a:bodyPr/>
                    <a:lstStyle/>
                    <a:p>
                      <a:r>
                        <a:rPr lang="tr-TR" sz="1200" dirty="0" err="1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Receptor</a:t>
                      </a:r>
                      <a:r>
                        <a:rPr lang="tr-TR" sz="12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 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Dose</a:t>
                      </a:r>
                      <a:r>
                        <a:rPr lang="tr-TR" sz="12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 (mg)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u="sng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Oral</a:t>
                      </a:r>
                    </a:p>
                    <a:p>
                      <a:pPr algn="ctr"/>
                      <a:r>
                        <a:rPr lang="tr-TR" sz="1200" dirty="0" err="1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Parenteral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err="1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Duration</a:t>
                      </a:r>
                      <a:endParaRPr lang="tr-TR" sz="1200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tr-TR" sz="12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(</a:t>
                      </a:r>
                      <a:r>
                        <a:rPr lang="tr-TR" sz="1200" dirty="0" err="1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hrs</a:t>
                      </a:r>
                      <a:r>
                        <a:rPr lang="tr-TR" sz="12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335"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Codein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itchFamily="34" charset="0"/>
                        </a:rPr>
                        <a:t>µ</a:t>
                      </a:r>
                      <a:r>
                        <a:rPr lang="tr-TR" sz="2800" dirty="0">
                          <a:latin typeface="Calibri" pitchFamily="34" charset="0"/>
                        </a:rPr>
                        <a:t> (±)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Calibri" pitchFamily="34" charset="0"/>
                        </a:rPr>
                        <a:t>30-60 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high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>
                          <a:latin typeface="Calibri" pitchFamily="34" charset="0"/>
                        </a:rPr>
                        <a:t>3-4 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90">
                <a:tc>
                  <a:txBody>
                    <a:bodyPr/>
                    <a:lstStyle/>
                    <a:p>
                      <a:r>
                        <a:rPr lang="tr-TR" sz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Hydrocodone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NOT AVAILABLE IN TURKEY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Oxycodone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Calibri" pitchFamily="34" charset="0"/>
                        </a:rPr>
                        <a:t>µ</a:t>
                      </a:r>
                    </a:p>
                  </a:txBody>
                  <a:tcPr marL="63305" marR="63305" marT="31652" marB="31652"/>
                </a:tc>
                <a:tc gridSpan="2">
                  <a:txBody>
                    <a:bodyPr/>
                    <a:lstStyle/>
                    <a:p>
                      <a:r>
                        <a:rPr lang="tr-TR" sz="1400" dirty="0">
                          <a:latin typeface="Calibri" pitchFamily="34" charset="0"/>
                        </a:rPr>
                        <a:t>4,5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medium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>
                          <a:latin typeface="Calibri" pitchFamily="34" charset="0"/>
                        </a:rPr>
                        <a:t>3-4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190"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Pentazocine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>
                          <a:latin typeface="Calibri" pitchFamily="34" charset="0"/>
                        </a:rPr>
                        <a:t>NOT AVAILABLE IN TURKEY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190"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Nalbuphine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>
                          <a:latin typeface="Calibri" pitchFamily="34" charset="0"/>
                        </a:rPr>
                        <a:t>NOT AVAILABLE IN TURKEY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0757"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Buprenorphine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Calibri" pitchFamily="34" charset="0"/>
                        </a:rPr>
                        <a:t>µ</a:t>
                      </a:r>
                      <a:r>
                        <a:rPr lang="tr-TR" sz="2500" dirty="0">
                          <a:latin typeface="Calibri" pitchFamily="34" charset="0"/>
                        </a:rPr>
                        <a:t> (±) </a:t>
                      </a:r>
                      <a:r>
                        <a:rPr lang="el-GR" sz="2200" strike="sngStrike" dirty="0">
                          <a:latin typeface="Comic Sans MS"/>
                        </a:rPr>
                        <a:t>κ</a:t>
                      </a:r>
                      <a:r>
                        <a:rPr lang="tr-TR" sz="2200" strike="sngStrike" dirty="0">
                          <a:latin typeface="Comic Sans MS"/>
                        </a:rPr>
                        <a:t>,</a:t>
                      </a:r>
                      <a:r>
                        <a:rPr lang="el-GR" sz="2200" strike="sngStrike" dirty="0">
                          <a:latin typeface="Comic Sans MS"/>
                        </a:rPr>
                        <a:t>δ</a:t>
                      </a:r>
                      <a:endParaRPr lang="en-US" sz="2200" strike="sngStrike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 gridSpan="2">
                  <a:txBody>
                    <a:bodyPr/>
                    <a:lstStyle/>
                    <a:p>
                      <a:r>
                        <a:rPr lang="tr-TR" sz="1400" dirty="0">
                          <a:latin typeface="Calibri" pitchFamily="34" charset="0"/>
                        </a:rPr>
                        <a:t>0,3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>
                          <a:latin typeface="Calibri" pitchFamily="34" charset="0"/>
                        </a:rPr>
                        <a:t>Low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>
                          <a:latin typeface="Calibri" pitchFamily="34" charset="0"/>
                        </a:rPr>
                        <a:t>4-8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tr-TR" sz="1200" dirty="0" err="1">
                          <a:latin typeface="Calibri" pitchFamily="34" charset="0"/>
                        </a:rPr>
                        <a:t>Butorphanol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Calibri" pitchFamily="34" charset="0"/>
                        </a:rPr>
                        <a:t>µ</a:t>
                      </a:r>
                      <a:r>
                        <a:rPr lang="tr-TR" sz="2500" dirty="0">
                          <a:latin typeface="Calibri" pitchFamily="34" charset="0"/>
                        </a:rPr>
                        <a:t> (±)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500" b="0" i="1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κ</a:t>
                      </a:r>
                      <a:endParaRPr lang="en-US" sz="25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 gridSpan="2">
                  <a:txBody>
                    <a:bodyPr/>
                    <a:lstStyle/>
                    <a:p>
                      <a:r>
                        <a:rPr lang="tr-TR" sz="1400" dirty="0">
                          <a:latin typeface="Calibri" pitchFamily="34" charset="0"/>
                        </a:rPr>
                        <a:t>2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err="1">
                          <a:latin typeface="Calibri" pitchFamily="34" charset="0"/>
                        </a:rPr>
                        <a:t>Parenteral</a:t>
                      </a:r>
                      <a:r>
                        <a:rPr lang="tr-TR" sz="1200" dirty="0">
                          <a:latin typeface="Calibri" pitchFamily="34" charset="0"/>
                        </a:rPr>
                        <a:t> </a:t>
                      </a:r>
                      <a:r>
                        <a:rPr lang="tr-TR" sz="1200" dirty="0" err="1">
                          <a:latin typeface="Calibri" pitchFamily="34" charset="0"/>
                        </a:rPr>
                        <a:t>only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tc>
                  <a:txBody>
                    <a:bodyPr/>
                    <a:lstStyle/>
                    <a:p>
                      <a:r>
                        <a:rPr lang="tr-TR" sz="1200" dirty="0">
                          <a:latin typeface="Calibri" pitchFamily="34" charset="0"/>
                        </a:rPr>
                        <a:t>3-4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323528" y="4221088"/>
            <a:ext cx="3019160" cy="774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3039"/>
            <a:r>
              <a:rPr lang="tr-TR" sz="2215" dirty="0">
                <a:solidFill>
                  <a:prstClr val="white"/>
                </a:solidFill>
                <a:latin typeface="Calibri" pitchFamily="34" charset="0"/>
              </a:rPr>
              <a:t>±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</a:rPr>
              <a:t>partial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</a:rPr>
              <a:t>or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</a:rPr>
              <a:t>weak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</a:rPr>
              <a:t>agonist</a:t>
            </a:r>
            <a:endParaRPr lang="tr-TR" sz="2215" dirty="0">
              <a:solidFill>
                <a:prstClr val="white"/>
              </a:solidFill>
              <a:latin typeface="Calibri" pitchFamily="34" charset="0"/>
            </a:endParaRPr>
          </a:p>
          <a:p>
            <a:pPr defTabSz="633039"/>
            <a:endParaRPr lang="en-US" sz="2215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92EEB7B-38DF-4BBF-A303-B53CB4956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51" y="1185674"/>
            <a:ext cx="4367991" cy="182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376997" y="3114133"/>
            <a:ext cx="4287246" cy="284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33039"/>
            <a:r>
              <a:rPr lang="en-US" sz="1246" i="1" dirty="0">
                <a:solidFill>
                  <a:srgbClr val="FFFF00"/>
                </a:solidFill>
                <a:latin typeface="Arial"/>
              </a:rPr>
              <a:t>http://bja.oxfordjournals.org/content/81/1/58.full.pdf</a:t>
            </a:r>
          </a:p>
        </p:txBody>
      </p:sp>
      <p:cxnSp>
        <p:nvCxnSpPr>
          <p:cNvPr id="8" name="Düz Ok Bağlayıcısı 7"/>
          <p:cNvCxnSpPr/>
          <p:nvPr/>
        </p:nvCxnSpPr>
        <p:spPr>
          <a:xfrm flipH="1">
            <a:off x="3543850" y="1507229"/>
            <a:ext cx="847479" cy="249258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2428378" y="3628407"/>
            <a:ext cx="3090805" cy="14984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defTabSz="633039"/>
            <a:r>
              <a:rPr lang="tr-TR" sz="2492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60 mg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morphine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induces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respiratory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arrest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in a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nontolerant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person</a:t>
            </a:r>
            <a:endParaRPr lang="en-US" sz="2215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475263" y="4859893"/>
            <a:ext cx="3090805" cy="18392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defTabSz="633039"/>
            <a:r>
              <a:rPr lang="tr-TR" sz="2492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2000 mg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morphine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cancer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pain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over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2-3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hours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may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not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produce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significant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respiratory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depression</a:t>
            </a:r>
            <a:endParaRPr lang="en-US" sz="2215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w.org/misc/health/images/%7BEE16D330-4EA5-4FF3-95F2-2F673D76A8DB%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526" y="1060984"/>
            <a:ext cx="1498906" cy="127127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Dikdörtgen 3"/>
          <p:cNvSpPr/>
          <p:nvPr/>
        </p:nvSpPr>
        <p:spPr>
          <a:xfrm>
            <a:off x="3595993" y="880880"/>
            <a:ext cx="1011559" cy="493468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defTabSz="633039">
              <a:lnSpc>
                <a:spcPct val="150000"/>
              </a:lnSpc>
              <a:buClr>
                <a:srgbClr val="0070C0"/>
              </a:buClr>
            </a:pPr>
            <a:r>
              <a:rPr lang="tr-TR" sz="1938" dirty="0" err="1">
                <a:solidFill>
                  <a:srgbClr val="CCAF0A">
                    <a:lumMod val="60000"/>
                    <a:lumOff val="40000"/>
                  </a:srgbClr>
                </a:solidFill>
                <a:latin typeface="Calibri" pitchFamily="34" charset="0"/>
                <a:cs typeface="Calibri" pitchFamily="34" charset="0"/>
              </a:rPr>
              <a:t>Epidural</a:t>
            </a:r>
            <a:endParaRPr lang="tr-TR" sz="1938" dirty="0">
              <a:solidFill>
                <a:srgbClr val="CCAF0A">
                  <a:lumMod val="60000"/>
                  <a:lumOff val="4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0" name="Picture 4" descr="http://www.suprememed.com/media/catalog/product/cache/1/image/600x600/9df78eab33525d08d6e5fb8d27136e95/o/p/opiate-agonist-opium-belladonna-alkal-pad-00574704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3"/>
          <a:stretch/>
        </p:blipFill>
        <p:spPr bwMode="auto">
          <a:xfrm>
            <a:off x="4986261" y="487751"/>
            <a:ext cx="1794660" cy="17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621852" y="1833746"/>
            <a:ext cx="2324071" cy="158344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defTabSz="633039">
              <a:buClr>
                <a:srgbClr val="0070C0"/>
              </a:buClr>
            </a:pPr>
            <a:r>
              <a:rPr lang="tr-TR" sz="1938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morphine</a:t>
            </a:r>
            <a:r>
              <a:rPr lang="tr-TR" sz="1938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1938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hydromorphone</a:t>
            </a:r>
            <a:endParaRPr lang="tr-TR" sz="1938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  <a:p>
            <a:pPr defTabSz="633039">
              <a:buClr>
                <a:srgbClr val="0070C0"/>
              </a:buClr>
            </a:pPr>
            <a:r>
              <a:rPr lang="tr-TR" sz="1938" dirty="0" err="1">
                <a:solidFill>
                  <a:srgbClr val="CCAF0A">
                    <a:lumMod val="60000"/>
                    <a:lumOff val="40000"/>
                  </a:srgbClr>
                </a:solidFill>
                <a:latin typeface="Calibri" pitchFamily="34" charset="0"/>
                <a:cs typeface="Calibri" pitchFamily="34" charset="0"/>
              </a:rPr>
              <a:t>rectal</a:t>
            </a:r>
            <a:r>
              <a:rPr lang="tr-TR" sz="1938" dirty="0">
                <a:solidFill>
                  <a:srgbClr val="CCAF0A">
                    <a:lumMod val="60000"/>
                    <a:lumOff val="40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938" dirty="0" err="1">
                <a:solidFill>
                  <a:srgbClr val="CCAF0A">
                    <a:lumMod val="60000"/>
                    <a:lumOff val="40000"/>
                  </a:srgbClr>
                </a:solidFill>
                <a:latin typeface="Calibri" pitchFamily="34" charset="0"/>
                <a:cs typeface="Calibri" pitchFamily="34" charset="0"/>
              </a:rPr>
              <a:t>suppositories</a:t>
            </a:r>
            <a:r>
              <a:rPr lang="tr-TR" sz="1938" dirty="0">
                <a:solidFill>
                  <a:srgbClr val="CCAF0A">
                    <a:lumMod val="60000"/>
                    <a:lumOff val="40000"/>
                  </a:srgbClr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pPr defTabSz="633039">
              <a:buClr>
                <a:srgbClr val="0070C0"/>
              </a:buClr>
            </a:pPr>
            <a:r>
              <a:rPr lang="tr-TR" sz="1938" dirty="0">
                <a:solidFill>
                  <a:srgbClr val="CCAF0A">
                    <a:lumMod val="60000"/>
                    <a:lumOff val="40000"/>
                  </a:srgbClr>
                </a:solidFill>
                <a:latin typeface="Calibri" pitchFamily="34" charset="0"/>
                <a:cs typeface="Calibri" pitchFamily="34" charset="0"/>
              </a:rPr>
              <a:t>NOT AVAILABLE in </a:t>
            </a:r>
            <a:r>
              <a:rPr lang="tr-TR" sz="1938" dirty="0" err="1">
                <a:solidFill>
                  <a:srgbClr val="CCAF0A">
                    <a:lumMod val="60000"/>
                    <a:lumOff val="40000"/>
                  </a:srgbClr>
                </a:solidFill>
                <a:latin typeface="Calibri" pitchFamily="34" charset="0"/>
                <a:cs typeface="Calibri" pitchFamily="34" charset="0"/>
              </a:rPr>
              <a:t>Turkey</a:t>
            </a:r>
            <a:endParaRPr lang="tr-TR" sz="1938" dirty="0">
              <a:solidFill>
                <a:srgbClr val="CCAF0A">
                  <a:lumMod val="60000"/>
                  <a:lumOff val="4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2356373" y="80797"/>
            <a:ext cx="2942537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3039"/>
            <a:r>
              <a:rPr lang="tr-TR" sz="2215" b="1" spc="208" dirty="0" err="1">
                <a:solidFill>
                  <a:srgbClr val="8D89A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Alternative</a:t>
            </a:r>
            <a:r>
              <a:rPr lang="tr-TR" sz="2215" b="1" spc="208" dirty="0">
                <a:solidFill>
                  <a:srgbClr val="8D89A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215" b="1" spc="208" dirty="0" err="1">
                <a:solidFill>
                  <a:srgbClr val="8D89A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Routes</a:t>
            </a:r>
            <a:r>
              <a:rPr lang="tr-TR" sz="2215" b="1" spc="208" dirty="0">
                <a:solidFill>
                  <a:srgbClr val="8D89A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2378543" y="3080038"/>
            <a:ext cx="3898736" cy="3363420"/>
            <a:chOff x="260673" y="4448944"/>
            <a:chExt cx="5631508" cy="4858273"/>
          </a:xfrm>
        </p:grpSpPr>
        <p:pic>
          <p:nvPicPr>
            <p:cNvPr id="4102" name="Picture 6" descr="http://www.pharmer.org/files/images/DSC02343.preview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73" y="4448944"/>
              <a:ext cx="2667165" cy="2000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s://s3.amazonaws.com/pharmacytimes/n_media/image/GPNOral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281" y="5817096"/>
              <a:ext cx="1866900" cy="1619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https://healthy.kaiserpermanente.org/static/drugency/images/PRS0228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7249816"/>
              <a:ext cx="2743200" cy="205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Metin kutusu 4"/>
            <p:cNvSpPr txBox="1"/>
            <p:nvPr/>
          </p:nvSpPr>
          <p:spPr>
            <a:xfrm>
              <a:off x="412220" y="5910709"/>
              <a:ext cx="3685733" cy="1118084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pPr defTabSz="633039"/>
              <a:r>
                <a:rPr lang="tr-TR" sz="2215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buccal</a:t>
              </a:r>
              <a:r>
                <a:rPr lang="tr-TR" sz="2215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, TTS, </a:t>
              </a:r>
              <a:r>
                <a:rPr lang="tr-TR" sz="2215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losenge</a:t>
              </a:r>
              <a:r>
                <a:rPr lang="tr-TR" sz="2215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 defTabSz="633039"/>
              <a:r>
                <a:rPr lang="tr-TR" sz="2215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tr-TR" sz="2215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fentanyl</a:t>
              </a:r>
              <a:r>
                <a:rPr lang="tr-TR" sz="2215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4" name="Picture 4" descr="http://druginfos.com/wp-content/uploads/2015/07/PRD075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52" y="5241358"/>
            <a:ext cx="172819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3362987" y="6343031"/>
            <a:ext cx="3567580" cy="43319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defTabSz="633039"/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buprenorphine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TTS,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tr-TR" sz="2215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215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detox</a:t>
            </a:r>
            <a:endParaRPr lang="en-US" sz="2215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6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2356373" y="80797"/>
            <a:ext cx="2942537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3039"/>
            <a:r>
              <a:rPr lang="tr-TR" sz="2215" b="1" spc="208" dirty="0" err="1">
                <a:solidFill>
                  <a:srgbClr val="8D89A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Alternative</a:t>
            </a:r>
            <a:r>
              <a:rPr lang="tr-TR" sz="2215" b="1" spc="208" dirty="0">
                <a:solidFill>
                  <a:srgbClr val="8D89A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215" b="1" spc="208" dirty="0" err="1">
                <a:solidFill>
                  <a:srgbClr val="8D89A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Routes</a:t>
            </a:r>
            <a:r>
              <a:rPr lang="tr-TR" sz="2215" b="1" spc="208" dirty="0">
                <a:solidFill>
                  <a:srgbClr val="8D89A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5122" name="Picture 2" descr="http://image.slidesharecdn.com/painpharma-141110022337-conversion-gate02/95/pain-pharma-43-638.jpg?cb=14155863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12" y="836712"/>
            <a:ext cx="2987979" cy="22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ages.medscape.com/pi/features/drugdirectory/octupdate/ROX30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89" y="3493345"/>
            <a:ext cx="2506492" cy="18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3593" y="786860"/>
            <a:ext cx="6267485" cy="5184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defTabSz="633039"/>
            <a:r>
              <a:rPr lang="tr-TR" sz="2769" b="1" spc="208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There</a:t>
            </a:r>
            <a:r>
              <a:rPr lang="tr-TR" sz="2769" b="1" spc="208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is </a:t>
            </a:r>
            <a:r>
              <a:rPr lang="tr-TR" sz="2769" b="1" spc="208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cross</a:t>
            </a:r>
            <a:r>
              <a:rPr lang="tr-TR" sz="2769" b="1" spc="208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769" b="1" spc="208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tolerence</a:t>
            </a:r>
            <a:r>
              <a:rPr lang="tr-TR" sz="2769" b="1" spc="208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769" b="1" spc="208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however</a:t>
            </a:r>
            <a:r>
              <a:rPr lang="tr-TR" sz="2769" b="1" spc="208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pic>
        <p:nvPicPr>
          <p:cNvPr id="6146" name="Picture 2" descr="http://image.slidesharecdn.com/36schrijvers-110414031328-phpapp01/95/mco-2011-slide-36-d-schrijvers-pain-control-39-728.jpg?cb=1303184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36" y="2681225"/>
            <a:ext cx="4054604" cy="30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7636" y="5323365"/>
            <a:ext cx="3240360" cy="124277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defTabSz="633039"/>
            <a:r>
              <a:rPr lang="tr-TR" sz="3738" b="1" spc="208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OPIOID ROTATION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25FE659-0A12-431F-A30A-297403349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44" y="0"/>
            <a:ext cx="7381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65634"/>
            <a:ext cx="907742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3039"/>
            <a:r>
              <a:rPr lang="tr-TR" sz="3200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Tramadol</a:t>
            </a:r>
            <a:endParaRPr lang="tr-TR" sz="32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316520" indent="-316520" defTabSz="633039">
              <a:buFont typeface="Arial" pitchFamily="34" charset="0"/>
              <a:buChar char="•"/>
            </a:pPr>
            <a:r>
              <a:rPr lang="tr-TR" sz="3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Analgesic</a:t>
            </a:r>
            <a:r>
              <a:rPr lang="tr-TR" sz="3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effect</a:t>
            </a:r>
            <a:r>
              <a:rPr lang="tr-TR" sz="3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seem</a:t>
            </a:r>
            <a:r>
              <a:rPr lang="tr-TR" sz="3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tr-TR" sz="3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be UNRELATED </a:t>
            </a:r>
            <a:r>
              <a:rPr lang="tr-TR" sz="3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tr-TR" sz="3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defTabSz="633039"/>
            <a:r>
              <a:rPr lang="tr-TR" sz="3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opioid</a:t>
            </a:r>
            <a:r>
              <a:rPr lang="tr-TR" sz="3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receptos</a:t>
            </a:r>
            <a:r>
              <a:rPr lang="tr-TR" sz="3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defTabSz="633039"/>
            <a:r>
              <a:rPr lang="tr-TR" sz="3200" i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(5-HT </a:t>
            </a:r>
            <a:r>
              <a:rPr lang="tr-TR" sz="3200" i="1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reuptake</a:t>
            </a:r>
            <a:r>
              <a:rPr lang="tr-TR" sz="3200" i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i="1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inhibisyonu+NE</a:t>
            </a:r>
            <a:r>
              <a:rPr lang="tr-TR" sz="3200" i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transport </a:t>
            </a:r>
            <a:r>
              <a:rPr lang="tr-TR" sz="3200" i="1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inhibisyonu</a:t>
            </a:r>
            <a:r>
              <a:rPr lang="tr-TR" sz="3200" i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37390" indent="-237390" defTabSz="633039">
              <a:buFont typeface="Arial" pitchFamily="34" charset="0"/>
              <a:buChar char="•"/>
            </a:pPr>
            <a:r>
              <a:rPr lang="tr-TR" sz="3200" i="1" u="sng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No </a:t>
            </a:r>
            <a:r>
              <a:rPr lang="tr-TR" sz="3200" i="1" u="sng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significant</a:t>
            </a:r>
            <a:r>
              <a:rPr lang="tr-TR" sz="3200" i="1" u="sng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i="1" u="sng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depression</a:t>
            </a:r>
            <a:r>
              <a:rPr lang="tr-TR" sz="3200" i="1" u="sng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tr-TR" sz="3200" i="1" u="sng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respiration</a:t>
            </a:r>
            <a:endParaRPr lang="tr-TR" sz="3200" i="1" u="sng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  <a:p>
            <a:pPr marL="316520" indent="-316520" defTabSz="633039">
              <a:buFont typeface="Arial" pitchFamily="34" charset="0"/>
              <a:buChar char="•"/>
            </a:pPr>
            <a:r>
              <a:rPr lang="tr-TR" sz="3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Used</a:t>
            </a:r>
            <a:r>
              <a:rPr lang="tr-TR" sz="3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tr-TR" sz="3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chronic</a:t>
            </a:r>
            <a:r>
              <a:rPr lang="tr-TR" sz="3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neuropatic</a:t>
            </a:r>
            <a:r>
              <a:rPr lang="tr-TR" sz="3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pain</a:t>
            </a:r>
            <a:endParaRPr lang="tr-TR" sz="32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  <a:p>
            <a:pPr marL="316520" indent="-316520" defTabSz="633039">
              <a:buFont typeface="Arial" pitchFamily="34" charset="0"/>
              <a:buChar char="•"/>
            </a:pPr>
            <a:r>
              <a:rPr lang="tr-TR" sz="3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Toxic</a:t>
            </a:r>
            <a:r>
              <a:rPr lang="tr-TR" sz="3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effects</a:t>
            </a:r>
            <a:r>
              <a:rPr lang="tr-TR" sz="3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tr-TR" sz="3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seizures</a:t>
            </a:r>
            <a:r>
              <a:rPr lang="tr-TR" sz="3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3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serotonin</a:t>
            </a:r>
            <a:r>
              <a:rPr lang="tr-TR" sz="3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32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syndrome</a:t>
            </a:r>
            <a:endParaRPr lang="tr-TR" sz="32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AutoShape 2" descr="Image result for tramadol injection"/>
          <p:cNvSpPr>
            <a:spLocks noChangeAspect="1" noChangeArrowheads="1"/>
          </p:cNvSpPr>
          <p:nvPr/>
        </p:nvSpPr>
        <p:spPr bwMode="auto">
          <a:xfrm>
            <a:off x="2305783" y="-100012"/>
            <a:ext cx="211015" cy="2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3305" tIns="31652" rIns="63305" bIns="31652" numCol="1" anchor="t" anchorCtr="0" compatLnSpc="1">
            <a:prstTxWarp prst="textNoShape">
              <a:avLst/>
            </a:prstTxWarp>
          </a:bodyPr>
          <a:lstStyle/>
          <a:p>
            <a:pPr defTabSz="633039"/>
            <a:endParaRPr lang="en-US" sz="1246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052" name="Picture 4" descr="http://diabetesnewsjournal.com/wp-content/uploads/2015/01/tramadol-hydrochlor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4551025" cy="25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CB92134-888F-4E85-B7CF-D16B81DB8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0"/>
            <a:ext cx="6305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0A33238-5305-425F-A091-B65B15E5E1AB}"/>
              </a:ext>
            </a:extLst>
          </p:cNvPr>
          <p:cNvSpPr/>
          <p:nvPr/>
        </p:nvSpPr>
        <p:spPr>
          <a:xfrm>
            <a:off x="539552" y="908720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err="1">
                <a:latin typeface="Source Sans Pro" panose="020B0503030403020204" pitchFamily="34" charset="0"/>
              </a:rPr>
              <a:t>For</a:t>
            </a:r>
            <a:r>
              <a:rPr lang="tr-TR" sz="3200" dirty="0">
                <a:latin typeface="Source Sans Pro" panose="020B0503030403020204" pitchFamily="34" charset="0"/>
              </a:rPr>
              <a:t> </a:t>
            </a:r>
            <a:r>
              <a:rPr lang="tr-TR" sz="3200" u="sng" dirty="0" err="1">
                <a:latin typeface="Source Sans Pro" panose="020B0503030403020204" pitchFamily="34" charset="0"/>
              </a:rPr>
              <a:t>gabapentin</a:t>
            </a:r>
            <a:r>
              <a:rPr lang="tr-TR" sz="3200" dirty="0">
                <a:latin typeface="Source Sans Pro" panose="020B0503030403020204" pitchFamily="34" charset="0"/>
              </a:rPr>
              <a:t> (</a:t>
            </a:r>
            <a:r>
              <a:rPr lang="en-US" dirty="0"/>
              <a:t>600 mg 3 times a day</a:t>
            </a:r>
            <a:r>
              <a:rPr lang="tr-TR" dirty="0"/>
              <a:t>) </a:t>
            </a:r>
            <a:r>
              <a:rPr lang="tr-TR" sz="3200" dirty="0" err="1">
                <a:latin typeface="Source Sans Pro" panose="020B0503030403020204" pitchFamily="34" charset="0"/>
              </a:rPr>
              <a:t>and</a:t>
            </a:r>
            <a:r>
              <a:rPr lang="tr-TR" sz="3200" dirty="0">
                <a:latin typeface="Source Sans Pro" panose="020B0503030403020204" pitchFamily="34" charset="0"/>
              </a:rPr>
              <a:t> </a:t>
            </a:r>
            <a:r>
              <a:rPr lang="tr-TR" sz="3200" u="sng" dirty="0" err="1">
                <a:latin typeface="Source Sans Pro" panose="020B0503030403020204" pitchFamily="34" charset="0"/>
              </a:rPr>
              <a:t>pregabalin</a:t>
            </a:r>
            <a:r>
              <a:rPr lang="tr-TR" sz="3200" u="sng" dirty="0">
                <a:latin typeface="Source Sans Pro" panose="020B0503030403020204" pitchFamily="34" charset="0"/>
              </a:rPr>
              <a:t> </a:t>
            </a:r>
            <a:r>
              <a:rPr lang="tr-TR" sz="3200" dirty="0">
                <a:latin typeface="Source Sans Pro" panose="020B0503030403020204" pitchFamily="34" charset="0"/>
              </a:rPr>
              <a:t>[</a:t>
            </a:r>
            <a:r>
              <a:rPr lang="tr-TR" dirty="0"/>
              <a:t>50 (100)</a:t>
            </a:r>
            <a:r>
              <a:rPr lang="en-US" dirty="0"/>
              <a:t> mg 3 times a day</a:t>
            </a:r>
            <a:r>
              <a:rPr lang="tr-TR" sz="3200" dirty="0">
                <a:latin typeface="Source Sans Pro" panose="020B0503030403020204" pitchFamily="34" charset="0"/>
              </a:rPr>
              <a:t>]</a:t>
            </a:r>
            <a:r>
              <a:rPr lang="tr-TR" dirty="0"/>
              <a:t> </a:t>
            </a:r>
            <a:r>
              <a:rPr lang="tr-TR" sz="3200" dirty="0"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latin typeface="Source Sans Pro" panose="020B0503030403020204" pitchFamily="34" charset="0"/>
              </a:rPr>
              <a:t>only</a:t>
            </a:r>
            <a:r>
              <a:rPr lang="tr-TR" sz="3200" dirty="0"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latin typeface="Source Sans Pro" panose="020B0503030403020204" pitchFamily="34" charset="0"/>
              </a:rPr>
              <a:t>we</a:t>
            </a:r>
            <a:r>
              <a:rPr lang="tr-TR" sz="3200" dirty="0"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latin typeface="Source Sans Pro" panose="020B0503030403020204" pitchFamily="34" charset="0"/>
              </a:rPr>
              <a:t>found</a:t>
            </a:r>
            <a:r>
              <a:rPr lang="tr-TR" sz="3200" dirty="0"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latin typeface="Source Sans Pro" panose="020B0503030403020204" pitchFamily="34" charset="0"/>
              </a:rPr>
              <a:t>reasonably</a:t>
            </a:r>
            <a:r>
              <a:rPr lang="tr-TR" sz="3200" dirty="0"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latin typeface="Source Sans Pro" panose="020B0503030403020204" pitchFamily="34" charset="0"/>
              </a:rPr>
              <a:t>good</a:t>
            </a:r>
            <a:r>
              <a:rPr lang="tr-TR" sz="3200" dirty="0"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latin typeface="Source Sans Pro" panose="020B0503030403020204" pitchFamily="34" charset="0"/>
              </a:rPr>
              <a:t>second</a:t>
            </a:r>
            <a:r>
              <a:rPr lang="tr-TR" sz="3200" dirty="0"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latin typeface="Source Sans Pro" panose="020B0503030403020204" pitchFamily="34" charset="0"/>
              </a:rPr>
              <a:t>tier</a:t>
            </a:r>
            <a:r>
              <a:rPr lang="tr-TR" sz="3200" dirty="0"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latin typeface="Source Sans Pro" panose="020B0503030403020204" pitchFamily="34" charset="0"/>
              </a:rPr>
              <a:t>evidence</a:t>
            </a:r>
            <a:r>
              <a:rPr lang="tr-TR" sz="3200" dirty="0"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latin typeface="Source Sans Pro" panose="020B0503030403020204" pitchFamily="34" charset="0"/>
              </a:rPr>
              <a:t>for</a:t>
            </a:r>
            <a:r>
              <a:rPr lang="tr-TR" sz="3200" dirty="0"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latin typeface="Source Sans Pro" panose="020B0503030403020204" pitchFamily="34" charset="0"/>
              </a:rPr>
              <a:t>efficacy</a:t>
            </a:r>
            <a:r>
              <a:rPr lang="tr-TR" sz="3200" dirty="0">
                <a:latin typeface="Source Sans Pro" panose="020B0503030403020204" pitchFamily="34" charset="0"/>
              </a:rPr>
              <a:t> in </a:t>
            </a:r>
            <a:r>
              <a:rPr lang="tr-TR" sz="3200" dirty="0" err="1">
                <a:solidFill>
                  <a:srgbClr val="FFFF00"/>
                </a:solidFill>
                <a:latin typeface="Source Sans Pro" panose="020B0503030403020204" pitchFamily="34" charset="0"/>
              </a:rPr>
              <a:t>painful</a:t>
            </a:r>
            <a:r>
              <a:rPr lang="tr-TR" sz="3200" dirty="0">
                <a:solidFill>
                  <a:srgbClr val="FFFF00"/>
                </a:solidFill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Source Sans Pro" panose="020B0503030403020204" pitchFamily="34" charset="0"/>
              </a:rPr>
              <a:t>diabetic</a:t>
            </a:r>
            <a:r>
              <a:rPr lang="tr-TR" sz="3200" dirty="0">
                <a:solidFill>
                  <a:srgbClr val="FFFF00"/>
                </a:solidFill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Source Sans Pro" panose="020B0503030403020204" pitchFamily="34" charset="0"/>
              </a:rPr>
              <a:t>neuropathy</a:t>
            </a:r>
            <a:r>
              <a:rPr lang="tr-TR" sz="3200" dirty="0">
                <a:solidFill>
                  <a:srgbClr val="FFFF00"/>
                </a:solidFill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latin typeface="Source Sans Pro" panose="020B0503030403020204" pitchFamily="34" charset="0"/>
              </a:rPr>
              <a:t>and</a:t>
            </a:r>
            <a:r>
              <a:rPr lang="tr-TR" sz="3200" dirty="0"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Source Sans Pro" panose="020B0503030403020204" pitchFamily="34" charset="0"/>
              </a:rPr>
              <a:t>postherpetic</a:t>
            </a:r>
            <a:r>
              <a:rPr lang="tr-TR" sz="3200" dirty="0">
                <a:solidFill>
                  <a:srgbClr val="FFFF00"/>
                </a:solidFill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Source Sans Pro" panose="020B0503030403020204" pitchFamily="34" charset="0"/>
              </a:rPr>
              <a:t>neuralgia</a:t>
            </a:r>
            <a:r>
              <a:rPr lang="tr-TR" sz="3200" dirty="0">
                <a:latin typeface="Source Sans Pro" panose="020B0503030403020204" pitchFamily="34" charset="0"/>
              </a:rPr>
              <a:t>. </a:t>
            </a:r>
          </a:p>
          <a:p>
            <a:r>
              <a:rPr lang="tr-TR" sz="3200" dirty="0" err="1">
                <a:latin typeface="Source Sans Pro" panose="020B0503030403020204" pitchFamily="34" charset="0"/>
              </a:rPr>
              <a:t>In</a:t>
            </a:r>
            <a:r>
              <a:rPr lang="tr-TR" sz="3200" dirty="0"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latin typeface="Source Sans Pro" panose="020B0503030403020204" pitchFamily="34" charset="0"/>
              </a:rPr>
              <a:t>addition</a:t>
            </a:r>
            <a:r>
              <a:rPr lang="tr-TR" sz="3200" dirty="0">
                <a:latin typeface="Source Sans Pro" panose="020B0503030403020204" pitchFamily="34" charset="0"/>
              </a:rPr>
              <a:t>, </a:t>
            </a:r>
            <a:r>
              <a:rPr lang="tr-TR" sz="3200" dirty="0" err="1">
                <a:latin typeface="Source Sans Pro" panose="020B0503030403020204" pitchFamily="34" charset="0"/>
              </a:rPr>
              <a:t>for</a:t>
            </a:r>
            <a:r>
              <a:rPr lang="tr-TR" sz="3200" dirty="0"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latin typeface="Source Sans Pro" panose="020B0503030403020204" pitchFamily="34" charset="0"/>
              </a:rPr>
              <a:t>pregabalin</a:t>
            </a:r>
            <a:r>
              <a:rPr lang="tr-TR" sz="3200" dirty="0">
                <a:latin typeface="Source Sans Pro" panose="020B0503030403020204" pitchFamily="34" charset="0"/>
              </a:rPr>
              <a:t>, </a:t>
            </a:r>
            <a:r>
              <a:rPr lang="tr-TR" sz="3200" dirty="0" err="1">
                <a:latin typeface="Source Sans Pro" panose="020B0503030403020204" pitchFamily="34" charset="0"/>
              </a:rPr>
              <a:t>we</a:t>
            </a:r>
            <a:r>
              <a:rPr lang="tr-TR" sz="3200" dirty="0"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latin typeface="Source Sans Pro" panose="020B0503030403020204" pitchFamily="34" charset="0"/>
              </a:rPr>
              <a:t>found</a:t>
            </a:r>
            <a:r>
              <a:rPr lang="tr-TR" sz="3200" dirty="0"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latin typeface="Source Sans Pro" panose="020B0503030403020204" pitchFamily="34" charset="0"/>
              </a:rPr>
              <a:t>evidence</a:t>
            </a:r>
            <a:r>
              <a:rPr lang="tr-TR" sz="3200" dirty="0">
                <a:latin typeface="Source Sans Pro" panose="020B0503030403020204" pitchFamily="34" charset="0"/>
              </a:rPr>
              <a:t> of </a:t>
            </a:r>
            <a:r>
              <a:rPr lang="tr-TR" sz="3200" dirty="0" err="1">
                <a:latin typeface="Source Sans Pro" panose="020B0503030403020204" pitchFamily="34" charset="0"/>
              </a:rPr>
              <a:t>efficacy</a:t>
            </a:r>
            <a:r>
              <a:rPr lang="tr-TR" sz="3200" dirty="0">
                <a:latin typeface="Source Sans Pro" panose="020B0503030403020204" pitchFamily="34" charset="0"/>
              </a:rPr>
              <a:t> in </a:t>
            </a:r>
            <a:r>
              <a:rPr lang="tr-TR" sz="3200" dirty="0" err="1">
                <a:solidFill>
                  <a:srgbClr val="FFFF00"/>
                </a:solidFill>
                <a:latin typeface="Source Sans Pro" panose="020B0503030403020204" pitchFamily="34" charset="0"/>
              </a:rPr>
              <a:t>central</a:t>
            </a:r>
            <a:r>
              <a:rPr lang="tr-TR" sz="3200" dirty="0">
                <a:solidFill>
                  <a:srgbClr val="FFFF00"/>
                </a:solidFill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Source Sans Pro" panose="020B0503030403020204" pitchFamily="34" charset="0"/>
              </a:rPr>
              <a:t>neuropathic</a:t>
            </a:r>
            <a:r>
              <a:rPr lang="tr-TR" sz="3200" dirty="0">
                <a:solidFill>
                  <a:srgbClr val="FFFF00"/>
                </a:solidFill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Source Sans Pro" panose="020B0503030403020204" pitchFamily="34" charset="0"/>
              </a:rPr>
              <a:t>pain</a:t>
            </a:r>
            <a:r>
              <a:rPr lang="tr-TR" sz="3200" dirty="0">
                <a:solidFill>
                  <a:srgbClr val="FFFF00"/>
                </a:solidFill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Source Sans Pro" panose="020B0503030403020204" pitchFamily="34" charset="0"/>
              </a:rPr>
              <a:t>and</a:t>
            </a:r>
            <a:r>
              <a:rPr lang="tr-TR" sz="3200" dirty="0">
                <a:solidFill>
                  <a:srgbClr val="FFFF00"/>
                </a:solidFill>
                <a:latin typeface="Source Sans Pro" panose="020B0503030403020204" pitchFamily="34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Source Sans Pro" panose="020B0503030403020204" pitchFamily="34" charset="0"/>
              </a:rPr>
              <a:t>fibromyalgia</a:t>
            </a:r>
            <a:r>
              <a:rPr lang="tr-TR" sz="3200" dirty="0">
                <a:latin typeface="Source Sans Pro" panose="020B0503030403020204" pitchFamily="34" charset="0"/>
              </a:rPr>
              <a:t>.</a:t>
            </a:r>
            <a:endParaRPr lang="en-US" sz="32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64C73CB-B971-4763-9C61-E1690397EA2A}"/>
              </a:ext>
            </a:extLst>
          </p:cNvPr>
          <p:cNvSpPr txBox="1"/>
          <p:nvPr/>
        </p:nvSpPr>
        <p:spPr>
          <a:xfrm>
            <a:off x="1043608" y="323945"/>
            <a:ext cx="3155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COCHRANE SAYS..</a:t>
            </a:r>
            <a:endParaRPr lang="en-US" sz="32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D23BC03-065A-4C65-BA63-DEC3243DD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25" y="0"/>
            <a:ext cx="5187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EA6E8A8-A10C-4961-BC4E-5B1AC9399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05"/>
          <a:stretch/>
        </p:blipFill>
        <p:spPr>
          <a:xfrm>
            <a:off x="107504" y="188640"/>
            <a:ext cx="5328592" cy="597666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61F9367-C1B3-43C2-BDBA-7188761A7AA4}"/>
              </a:ext>
            </a:extLst>
          </p:cNvPr>
          <p:cNvSpPr txBox="1"/>
          <p:nvPr/>
        </p:nvSpPr>
        <p:spPr>
          <a:xfrm>
            <a:off x="5652120" y="188640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/>
              <a:t>Peripheral</a:t>
            </a:r>
            <a:r>
              <a:rPr lang="tr-TR" sz="2400" dirty="0"/>
              <a:t> </a:t>
            </a:r>
            <a:r>
              <a:rPr lang="tr-TR" sz="2400" dirty="0" err="1"/>
              <a:t>terminals</a:t>
            </a:r>
            <a:r>
              <a:rPr lang="tr-TR" sz="2400" dirty="0"/>
              <a:t> of </a:t>
            </a:r>
            <a:r>
              <a:rPr lang="tr-TR" sz="2400" dirty="0" err="1"/>
              <a:t>primary</a:t>
            </a:r>
            <a:r>
              <a:rPr lang="tr-TR" sz="2400" dirty="0"/>
              <a:t> </a:t>
            </a:r>
            <a:r>
              <a:rPr lang="tr-TR" sz="2400" dirty="0" err="1"/>
              <a:t>sensory</a:t>
            </a:r>
            <a:r>
              <a:rPr lang="tr-TR" sz="2400" dirty="0"/>
              <a:t> </a:t>
            </a:r>
            <a:r>
              <a:rPr lang="tr-TR" sz="2400" dirty="0" err="1"/>
              <a:t>neurons</a:t>
            </a:r>
            <a:r>
              <a:rPr lang="tr-TR" sz="2400" dirty="0"/>
              <a:t>: </a:t>
            </a:r>
            <a:r>
              <a:rPr lang="tr-TR" sz="2400" dirty="0" err="1">
                <a:solidFill>
                  <a:srgbClr val="FF0000"/>
                </a:solidFill>
              </a:rPr>
              <a:t>nociceptors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/>
              <a:t>unmyelinated</a:t>
            </a:r>
            <a:r>
              <a:rPr lang="tr-TR" sz="2400" dirty="0"/>
              <a:t> (C-</a:t>
            </a:r>
            <a:r>
              <a:rPr lang="tr-TR" sz="2400" dirty="0" err="1"/>
              <a:t>fibre</a:t>
            </a:r>
            <a:r>
              <a:rPr lang="tr-TR" sz="2400" dirty="0"/>
              <a:t>)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thinly</a:t>
            </a:r>
            <a:r>
              <a:rPr lang="tr-TR" sz="2400" dirty="0"/>
              <a:t> </a:t>
            </a:r>
            <a:r>
              <a:rPr lang="tr-TR" sz="2400" dirty="0" err="1"/>
              <a:t>myelinated</a:t>
            </a:r>
            <a:r>
              <a:rPr lang="tr-TR" sz="2400" dirty="0"/>
              <a:t> (A</a:t>
            </a:r>
            <a:r>
              <a:rPr lang="el-GR" sz="2400" dirty="0"/>
              <a:t>δ</a:t>
            </a:r>
            <a:r>
              <a:rPr lang="tr-TR" sz="2400" dirty="0"/>
              <a:t>-</a:t>
            </a:r>
            <a:r>
              <a:rPr lang="tr-TR" sz="2400" dirty="0" err="1"/>
              <a:t>fibre</a:t>
            </a:r>
            <a:r>
              <a:rPr lang="tr-TR" sz="2400" dirty="0"/>
              <a:t>) </a:t>
            </a:r>
            <a:r>
              <a:rPr lang="tr-TR" sz="2400" dirty="0" err="1"/>
              <a:t>axons</a:t>
            </a:r>
            <a:endParaRPr lang="tr-TR" sz="24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93D214D-CF6D-40C0-A577-62B543264D3C}"/>
              </a:ext>
            </a:extLst>
          </p:cNvPr>
          <p:cNvSpPr txBox="1"/>
          <p:nvPr/>
        </p:nvSpPr>
        <p:spPr>
          <a:xfrm>
            <a:off x="5652120" y="2527547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/>
              <a:t>Their</a:t>
            </a:r>
            <a:r>
              <a:rPr lang="tr-TR" sz="2400" dirty="0"/>
              <a:t> </a:t>
            </a:r>
            <a:r>
              <a:rPr lang="tr-TR" sz="2400" dirty="0" err="1"/>
              <a:t>cell</a:t>
            </a:r>
            <a:r>
              <a:rPr lang="tr-TR" sz="2400" dirty="0"/>
              <a:t> </a:t>
            </a:r>
            <a:r>
              <a:rPr lang="tr-TR" sz="2400" dirty="0" err="1"/>
              <a:t>bodies</a:t>
            </a:r>
            <a:r>
              <a:rPr lang="tr-TR" sz="2400" dirty="0"/>
              <a:t> </a:t>
            </a:r>
            <a:r>
              <a:rPr lang="tr-TR" sz="2400" dirty="0" err="1"/>
              <a:t>lie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>
                <a:solidFill>
                  <a:srgbClr val="FF0000"/>
                </a:solidFill>
              </a:rPr>
              <a:t>d</a:t>
            </a:r>
            <a:r>
              <a:rPr lang="tr-TR" sz="2400" dirty="0" err="1"/>
              <a:t>orsal</a:t>
            </a:r>
            <a:r>
              <a:rPr lang="tr-TR" sz="2400" dirty="0"/>
              <a:t> </a:t>
            </a:r>
            <a:r>
              <a:rPr lang="tr-TR" sz="2400" dirty="0" err="1">
                <a:solidFill>
                  <a:srgbClr val="FF0000"/>
                </a:solidFill>
              </a:rPr>
              <a:t>r</a:t>
            </a:r>
            <a:r>
              <a:rPr lang="tr-TR" sz="2400" dirty="0" err="1"/>
              <a:t>oot</a:t>
            </a:r>
            <a:r>
              <a:rPr lang="tr-TR" sz="2400" dirty="0"/>
              <a:t> </a:t>
            </a:r>
            <a:r>
              <a:rPr lang="tr-TR" sz="2400" dirty="0" err="1">
                <a:solidFill>
                  <a:srgbClr val="FF0000"/>
                </a:solidFill>
              </a:rPr>
              <a:t>g</a:t>
            </a:r>
            <a:r>
              <a:rPr lang="tr-TR" sz="2400" dirty="0" err="1"/>
              <a:t>anglia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trigeminal</a:t>
            </a:r>
            <a:r>
              <a:rPr lang="tr-TR" sz="2400" dirty="0"/>
              <a:t> </a:t>
            </a:r>
            <a:r>
              <a:rPr lang="tr-TR" sz="2400" dirty="0" err="1"/>
              <a:t>ganglia</a:t>
            </a:r>
            <a:endParaRPr lang="tr-TR" sz="2400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A1E9428-8EFD-4E99-903B-59730B8945ED}"/>
              </a:ext>
            </a:extLst>
          </p:cNvPr>
          <p:cNvSpPr txBox="1"/>
          <p:nvPr/>
        </p:nvSpPr>
        <p:spPr>
          <a:xfrm>
            <a:off x="5652120" y="4127790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/>
              <a:t>Different</a:t>
            </a:r>
            <a:r>
              <a:rPr lang="tr-TR" sz="2400" dirty="0"/>
              <a:t> </a:t>
            </a:r>
            <a:r>
              <a:rPr lang="tr-TR" sz="2400" dirty="0" err="1"/>
              <a:t>nociceptors</a:t>
            </a:r>
            <a:r>
              <a:rPr lang="tr-TR" sz="2400" dirty="0"/>
              <a:t> </a:t>
            </a:r>
            <a:r>
              <a:rPr lang="tr-TR" sz="2400" dirty="0" err="1"/>
              <a:t>encode</a:t>
            </a:r>
            <a:r>
              <a:rPr lang="tr-TR" sz="2400" dirty="0"/>
              <a:t> </a:t>
            </a:r>
            <a:r>
              <a:rPr lang="tr-TR" sz="2400" dirty="0" err="1"/>
              <a:t>discrete</a:t>
            </a:r>
            <a:r>
              <a:rPr lang="tr-TR" sz="2400" dirty="0"/>
              <a:t> </a:t>
            </a:r>
            <a:r>
              <a:rPr lang="tr-TR" sz="2400" dirty="0" err="1"/>
              <a:t>intensities</a:t>
            </a:r>
            <a:r>
              <a:rPr lang="tr-TR" sz="2400" dirty="0"/>
              <a:t>/</a:t>
            </a:r>
            <a:r>
              <a:rPr lang="tr-TR" sz="2400" dirty="0" err="1"/>
              <a:t>modalities</a:t>
            </a:r>
            <a:r>
              <a:rPr lang="tr-TR" sz="2400" dirty="0"/>
              <a:t> of </a:t>
            </a:r>
            <a:r>
              <a:rPr lang="tr-TR" sz="2400" dirty="0" err="1"/>
              <a:t>pain</a:t>
            </a:r>
            <a:endParaRPr lang="tr-TR" sz="2400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4FA302B-3670-480F-B948-522F1828A3AA}"/>
              </a:ext>
            </a:extLst>
          </p:cNvPr>
          <p:cNvSpPr txBox="1"/>
          <p:nvPr/>
        </p:nvSpPr>
        <p:spPr>
          <a:xfrm>
            <a:off x="5686655" y="5657671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/>
              <a:t>They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transducers</a:t>
            </a:r>
            <a:r>
              <a:rPr lang="tr-TR" sz="2400" dirty="0"/>
              <a:t>: </a:t>
            </a:r>
            <a:r>
              <a:rPr lang="tr-TR" sz="2400" dirty="0" err="1"/>
              <a:t>they</a:t>
            </a:r>
            <a:r>
              <a:rPr lang="tr-TR" sz="2400" dirty="0"/>
              <a:t> </a:t>
            </a:r>
            <a:r>
              <a:rPr lang="tr-TR" sz="2400" dirty="0" err="1"/>
              <a:t>convert</a:t>
            </a:r>
            <a:r>
              <a:rPr lang="tr-TR" sz="2400" dirty="0"/>
              <a:t> </a:t>
            </a:r>
            <a:r>
              <a:rPr lang="tr-TR" sz="2400" dirty="0" err="1"/>
              <a:t>noxious</a:t>
            </a:r>
            <a:r>
              <a:rPr lang="tr-TR" sz="2400" dirty="0"/>
              <a:t> </a:t>
            </a:r>
            <a:r>
              <a:rPr lang="tr-TR" sz="2400" dirty="0" err="1"/>
              <a:t>stimuli</a:t>
            </a:r>
            <a:r>
              <a:rPr lang="tr-TR" sz="2400" dirty="0"/>
              <a:t> </a:t>
            </a:r>
            <a:r>
              <a:rPr lang="tr-TR" sz="2400" dirty="0" err="1"/>
              <a:t>into</a:t>
            </a:r>
            <a:r>
              <a:rPr lang="tr-TR" sz="2400" dirty="0"/>
              <a:t> AP </a:t>
            </a:r>
          </a:p>
        </p:txBody>
      </p:sp>
    </p:spTree>
    <p:extLst>
      <p:ext uri="{BB962C8B-B14F-4D97-AF65-F5344CB8AC3E}">
        <p14:creationId xmlns:p14="http://schemas.microsoft.com/office/powerpoint/2010/main" val="5468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nöropatik ağrı kesici ilaçlar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74846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5B245C4-74D3-4B7F-A7E7-E1FECA3BE80D}"/>
              </a:ext>
            </a:extLst>
          </p:cNvPr>
          <p:cNvSpPr/>
          <p:nvPr/>
        </p:nvSpPr>
        <p:spPr>
          <a:xfrm>
            <a:off x="395536" y="1556792"/>
            <a:ext cx="8208912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/>
              <a:t>&gt; 40 </a:t>
            </a:r>
            <a:r>
              <a:rPr lang="tr-TR" sz="2800" dirty="0" err="1"/>
              <a:t>years</a:t>
            </a:r>
            <a:r>
              <a:rPr lang="tr-TR" sz="2800" dirty="0"/>
              <a:t>, </a:t>
            </a:r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know</a:t>
            </a:r>
            <a:r>
              <a:rPr lang="tr-TR" sz="2800" dirty="0"/>
              <a:t> </a:t>
            </a:r>
            <a:r>
              <a:rPr lang="tr-TR" sz="2800" dirty="0" err="1"/>
              <a:t>that</a:t>
            </a:r>
            <a:r>
              <a:rPr lang="tr-TR" sz="2800" dirty="0"/>
              <a:t> TCA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analgesic</a:t>
            </a:r>
            <a:r>
              <a:rPr lang="tr-TR" sz="2800" dirty="0"/>
              <a:t>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/>
              <a:t> </a:t>
            </a:r>
            <a:r>
              <a:rPr lang="tr-TR" sz="2800" dirty="0" err="1"/>
              <a:t>TCAs</a:t>
            </a:r>
            <a:r>
              <a:rPr lang="tr-TR" sz="2800" dirty="0"/>
              <a:t> </a:t>
            </a:r>
            <a:r>
              <a:rPr lang="tr-TR" sz="2800" dirty="0" err="1"/>
              <a:t>have</a:t>
            </a:r>
            <a:r>
              <a:rPr lang="tr-TR" sz="2800" dirty="0"/>
              <a:t> </a:t>
            </a:r>
            <a:r>
              <a:rPr lang="tr-TR" sz="2800" dirty="0" err="1"/>
              <a:t>been</a:t>
            </a:r>
            <a:r>
              <a:rPr lang="tr-TR" sz="2800" dirty="0"/>
              <a:t> </a:t>
            </a:r>
            <a:r>
              <a:rPr lang="tr-TR" sz="2800" dirty="0" err="1"/>
              <a:t>used</a:t>
            </a:r>
            <a:r>
              <a:rPr lang="tr-TR" sz="2800" dirty="0"/>
              <a:t> since 1940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neuropathic</a:t>
            </a:r>
            <a:r>
              <a:rPr lang="tr-TR" sz="2800" dirty="0"/>
              <a:t> </a:t>
            </a:r>
            <a:r>
              <a:rPr lang="tr-TR" sz="2800" dirty="0" err="1"/>
              <a:t>pain</a:t>
            </a:r>
            <a:r>
              <a:rPr lang="tr-TR" sz="2800" dirty="0"/>
              <a:t>, </a:t>
            </a:r>
            <a:r>
              <a:rPr lang="tr-TR" sz="2800" dirty="0" err="1"/>
              <a:t>fibromyalgia</a:t>
            </a:r>
            <a:endParaRPr lang="tr-TR" sz="28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err="1"/>
              <a:t>Duloxetine</a:t>
            </a:r>
            <a:r>
              <a:rPr lang="tr-TR" sz="2800" dirty="0"/>
              <a:t> </a:t>
            </a:r>
            <a:r>
              <a:rPr lang="tr-TR" sz="2800" dirty="0" err="1"/>
              <a:t>indicated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diabetic</a:t>
            </a:r>
            <a:r>
              <a:rPr lang="tr-TR" sz="2800" dirty="0"/>
              <a:t> </a:t>
            </a:r>
            <a:r>
              <a:rPr lang="tr-TR" sz="2800" dirty="0" err="1"/>
              <a:t>neuropathy</a:t>
            </a:r>
            <a:r>
              <a:rPr lang="tr-T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41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9986" name="Picture 2" descr="pregabalin etki mekanizmas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grai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46416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180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938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14344" indent="-197825" eaLnBrk="0" hangingPunct="0">
              <a:defRPr sz="1938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791299" indent="-158260" eaLnBrk="0" hangingPunct="0">
              <a:defRPr sz="1938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107818" indent="-158260" eaLnBrk="0" hangingPunct="0">
              <a:defRPr sz="1938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424338" indent="-158260" eaLnBrk="0" hangingPunct="0">
              <a:defRPr sz="1938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740858" indent="-158260" eaLnBrk="0" fontAlgn="base" hangingPunct="0">
              <a:spcBef>
                <a:spcPct val="0"/>
              </a:spcBef>
              <a:spcAft>
                <a:spcPct val="0"/>
              </a:spcAft>
              <a:defRPr sz="1938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057377" indent="-158260" eaLnBrk="0" fontAlgn="base" hangingPunct="0">
              <a:spcBef>
                <a:spcPct val="0"/>
              </a:spcBef>
              <a:spcAft>
                <a:spcPct val="0"/>
              </a:spcAft>
              <a:defRPr sz="1938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73897" indent="-158260" eaLnBrk="0" fontAlgn="base" hangingPunct="0">
              <a:spcBef>
                <a:spcPct val="0"/>
              </a:spcBef>
              <a:spcAft>
                <a:spcPct val="0"/>
              </a:spcAft>
              <a:defRPr sz="1938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690416" indent="-158260" eaLnBrk="0" fontAlgn="base" hangingPunct="0">
              <a:spcBef>
                <a:spcPct val="0"/>
              </a:spcBef>
              <a:spcAft>
                <a:spcPct val="0"/>
              </a:spcAft>
              <a:defRPr sz="1938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F1E9E8-BAD5-47B0-9C83-C251897BD412}" type="slidenum">
              <a:rPr lang="tr-TR" altLang="en-US" sz="831">
                <a:solidFill>
                  <a:srgbClr val="898989"/>
                </a:solidFill>
              </a:rPr>
              <a:pPr eaLnBrk="1" hangingPunct="1"/>
              <a:t>44</a:t>
            </a:fld>
            <a:endParaRPr lang="tr-TR" altLang="en-US" sz="831">
              <a:solidFill>
                <a:srgbClr val="898989"/>
              </a:solidFill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323528" y="980728"/>
            <a:ext cx="8928992" cy="56323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tr-TR" sz="3000" dirty="0">
                <a:solidFill>
                  <a:schemeClr val="bg1"/>
                </a:solidFill>
                <a:latin typeface="Comic Sans MS" pitchFamily="66" charset="0"/>
              </a:rPr>
              <a:t> neurovascular disorder that involves </a:t>
            </a:r>
          </a:p>
          <a:p>
            <a:pPr eaLnBrk="1" hangingPunct="1">
              <a:defRPr/>
            </a:pPr>
            <a:r>
              <a:rPr lang="tr-TR" sz="3000" dirty="0">
                <a:solidFill>
                  <a:schemeClr val="bg1"/>
                </a:solidFill>
                <a:latin typeface="Comic Sans MS" pitchFamily="66" charset="0"/>
              </a:rPr>
              <a:t>dilation and inflammation of intracranial </a:t>
            </a:r>
          </a:p>
          <a:p>
            <a:pPr eaLnBrk="1" hangingPunct="1">
              <a:defRPr/>
            </a:pPr>
            <a:r>
              <a:rPr lang="tr-TR" sz="3000" dirty="0">
                <a:solidFill>
                  <a:schemeClr val="bg1"/>
                </a:solidFill>
                <a:latin typeface="Comic Sans MS" pitchFamily="66" charset="0"/>
              </a:rPr>
              <a:t>blood vessels</a:t>
            </a:r>
          </a:p>
          <a:p>
            <a:pPr eaLnBrk="1" hangingPunct="1">
              <a:defRPr/>
            </a:pPr>
            <a:r>
              <a:rPr lang="tr-TR" sz="3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FontTx/>
              <a:buChar char="•"/>
              <a:defRPr/>
            </a:pPr>
            <a:r>
              <a:rPr lang="tr-TR" sz="3000" dirty="0">
                <a:solidFill>
                  <a:schemeClr val="bg1"/>
                </a:solidFill>
                <a:latin typeface="Comic Sans MS" pitchFamily="66" charset="0"/>
              </a:rPr>
              <a:t> platelets release 5-HT</a:t>
            </a:r>
          </a:p>
          <a:p>
            <a:pPr eaLnBrk="1" hangingPunct="1">
              <a:defRPr/>
            </a:pPr>
            <a:endParaRPr lang="tr-TR" sz="3000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tr-TR" sz="3000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tr-TR" sz="3000" dirty="0">
                <a:solidFill>
                  <a:schemeClr val="bg1"/>
                </a:solidFill>
                <a:latin typeface="Comic Sans MS" pitchFamily="66" charset="0"/>
              </a:rPr>
              <a:t> CGRP (calcitonin gene-related peptide) </a:t>
            </a:r>
          </a:p>
          <a:p>
            <a:pPr eaLnBrk="1" hangingPunct="1">
              <a:defRPr/>
            </a:pPr>
            <a:r>
              <a:rPr lang="tr-TR" sz="3000" dirty="0">
                <a:solidFill>
                  <a:schemeClr val="bg1"/>
                </a:solidFill>
                <a:latin typeface="Comic Sans MS" pitchFamily="66" charset="0"/>
              </a:rPr>
              <a:t>and Substance P  </a:t>
            </a:r>
            <a:r>
              <a:rPr lang="tr-TR" sz="3000" dirty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</a:t>
            </a:r>
          </a:p>
          <a:p>
            <a:pPr marL="316520" indent="-316520" eaLnBrk="1" hangingPunct="1">
              <a:buFont typeface="Arial" pitchFamily="34" charset="0"/>
              <a:buChar char="•"/>
              <a:defRPr/>
            </a:pPr>
            <a:endParaRPr lang="tr-TR" sz="3000" dirty="0">
              <a:solidFill>
                <a:schemeClr val="bg1"/>
              </a:solidFill>
              <a:latin typeface="Comic Sans MS" pitchFamily="66" charset="0"/>
              <a:sym typeface="Wingdings" pitchFamily="2" charset="2"/>
            </a:endParaRPr>
          </a:p>
          <a:p>
            <a:pPr marL="316520" indent="-316520" eaLnBrk="1" hangingPunct="1">
              <a:buFont typeface="Arial" pitchFamily="34" charset="0"/>
              <a:buChar char="•"/>
              <a:defRPr/>
            </a:pPr>
            <a:r>
              <a:rPr lang="tr-TR" sz="3000" dirty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Headache generation begins with neural</a:t>
            </a:r>
          </a:p>
          <a:p>
            <a:pPr eaLnBrk="1" hangingPunct="1">
              <a:defRPr/>
            </a:pPr>
            <a:r>
              <a:rPr lang="tr-TR" sz="3000" dirty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events that trigger </a:t>
            </a:r>
            <a:r>
              <a:rPr lang="tr-TR" sz="3000" dirty="0" err="1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vasodilation</a:t>
            </a:r>
            <a:r>
              <a:rPr lang="tr-TR" sz="3000" dirty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 </a:t>
            </a:r>
            <a:endParaRPr lang="tr-TR" sz="3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7108" name="Picture 4" descr="migrai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204864"/>
            <a:ext cx="8286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1"/>
          <p:cNvSpPr>
            <a:spLocks noChangeArrowheads="1"/>
          </p:cNvSpPr>
          <p:nvPr/>
        </p:nvSpPr>
        <p:spPr bwMode="auto">
          <a:xfrm>
            <a:off x="827584" y="332656"/>
            <a:ext cx="32175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32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Pathophysiology</a:t>
            </a:r>
            <a:endParaRPr lang="tr-TR" altLang="en-US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260648"/>
            <a:ext cx="8340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232323"/>
                </a:solidFill>
                <a:latin typeface="Arial" panose="020B0604020202020204" pitchFamily="34" charset="0"/>
              </a:rPr>
              <a:t>Acute treatment of migraine in adults</a:t>
            </a:r>
            <a:endParaRPr lang="en-US" sz="3600" dirty="0"/>
          </a:p>
        </p:txBody>
      </p:sp>
      <p:sp>
        <p:nvSpPr>
          <p:cNvPr id="5" name="Dikdörtgen 4"/>
          <p:cNvSpPr/>
          <p:nvPr/>
        </p:nvSpPr>
        <p:spPr>
          <a:xfrm>
            <a:off x="683568" y="1556792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32323"/>
                </a:solidFill>
                <a:latin typeface="Arial" panose="020B0604020202020204" pitchFamily="34" charset="0"/>
              </a:rPr>
              <a:t>abortive </a:t>
            </a:r>
            <a:r>
              <a:rPr lang="en-US" sz="2800" dirty="0">
                <a:solidFill>
                  <a:srgbClr val="232323"/>
                </a:solidFill>
                <a:latin typeface="Arial" panose="020B0604020202020204" pitchFamily="34" charset="0"/>
              </a:rPr>
              <a:t>(symptomatic) therapy of </a:t>
            </a:r>
            <a:r>
              <a:rPr lang="en-US" sz="2800" dirty="0" smtClean="0">
                <a:solidFill>
                  <a:srgbClr val="232323"/>
                </a:solidFill>
                <a:latin typeface="Arial" panose="020B0604020202020204" pitchFamily="34" charset="0"/>
              </a:rPr>
              <a:t>migraine</a:t>
            </a:r>
            <a:r>
              <a:rPr lang="tr-TR" sz="2800" dirty="0" smtClean="0">
                <a:solidFill>
                  <a:srgbClr val="232323"/>
                </a:solidFill>
                <a:latin typeface="Arial" panose="020B0604020202020204" pitchFamily="34" charset="0"/>
              </a:rPr>
              <a:t>: </a:t>
            </a:r>
            <a:r>
              <a:rPr lang="en-US" sz="2800" dirty="0" smtClean="0">
                <a:solidFill>
                  <a:srgbClr val="232323"/>
                </a:solidFill>
                <a:latin typeface="Arial" panose="020B0604020202020204" pitchFamily="34" charset="0"/>
              </a:rPr>
              <a:t>simple </a:t>
            </a:r>
            <a:r>
              <a:rPr lang="en-US" sz="2800" dirty="0">
                <a:solidFill>
                  <a:srgbClr val="232323"/>
                </a:solidFill>
                <a:latin typeface="Arial" panose="020B0604020202020204" pitchFamily="34" charset="0"/>
              </a:rPr>
              <a:t>analgesics such as nonsteroidal anti-inflammatory drugs (NSAIDs) or </a:t>
            </a:r>
            <a:r>
              <a:rPr lang="tr-TR" sz="2800" u="sng" dirty="0" err="1" smtClean="0">
                <a:solidFill>
                  <a:srgbClr val="00905A"/>
                </a:solidFill>
                <a:latin typeface="Arial" panose="020B0604020202020204" pitchFamily="34" charset="0"/>
              </a:rPr>
              <a:t>paracetamol</a:t>
            </a:r>
            <a:r>
              <a:rPr lang="en-US" sz="2800" dirty="0">
                <a:solidFill>
                  <a:srgbClr val="232323"/>
                </a:solidFill>
                <a:latin typeface="Arial" panose="020B0604020202020204" pitchFamily="34" charset="0"/>
              </a:rPr>
              <a:t> to </a:t>
            </a:r>
            <a:r>
              <a:rPr lang="en-US" sz="2800" dirty="0" err="1">
                <a:solidFill>
                  <a:srgbClr val="232323"/>
                </a:solidFill>
                <a:latin typeface="Arial" panose="020B0604020202020204" pitchFamily="34" charset="0"/>
              </a:rPr>
              <a:t>triptans</a:t>
            </a:r>
            <a:r>
              <a:rPr lang="en-US" sz="2800" dirty="0">
                <a:solidFill>
                  <a:srgbClr val="232323"/>
                </a:solidFill>
                <a:latin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232323"/>
                </a:solidFill>
                <a:latin typeface="Arial" panose="020B0604020202020204" pitchFamily="34" charset="0"/>
              </a:rPr>
              <a:t>antiemetics</a:t>
            </a:r>
            <a:r>
              <a:rPr lang="en-US" sz="2800" dirty="0">
                <a:solidFill>
                  <a:srgbClr val="232323"/>
                </a:solidFill>
                <a:latin typeface="Arial" panose="020B0604020202020204" pitchFamily="34" charset="0"/>
              </a:rPr>
              <a:t>, or the less commonly used </a:t>
            </a:r>
            <a:r>
              <a:rPr lang="en-US" sz="2800" u="sng" dirty="0" err="1" smtClean="0">
                <a:solidFill>
                  <a:srgbClr val="00905A"/>
                </a:solidFill>
                <a:latin typeface="Arial" panose="020B0604020202020204" pitchFamily="34" charset="0"/>
                <a:hlinkClick r:id="rId2"/>
              </a:rPr>
              <a:t>dihydroergotamine</a:t>
            </a:r>
            <a:endParaRPr lang="en-US" sz="2800" dirty="0"/>
          </a:p>
        </p:txBody>
      </p:sp>
      <p:pic>
        <p:nvPicPr>
          <p:cNvPr id="1026" name="Picture 2" descr="migrain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63" y="3803561"/>
            <a:ext cx="6243650" cy="285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1415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tebrp.com/tebrp_img_guid/8cccefb5-1c08-464d-a5af-2eb28a9fd6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58123"/>
            <a:ext cx="33170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tebrp.com/tebrp_img_guid/ug2_8b1c43b5-6c17-46fb-9031-e926173c4a7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t="31080" r="23394" b="25072"/>
          <a:stretch/>
        </p:blipFill>
        <p:spPr bwMode="auto">
          <a:xfrm>
            <a:off x="890588" y="3968470"/>
            <a:ext cx="3436672" cy="28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atic.tebrp.com/tebrp_img_guid/ug1_4fbbe212-8449-40b5-b4ad-ba397364f63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5" r="9030" b="25073"/>
          <a:stretch/>
        </p:blipFill>
        <p:spPr bwMode="auto">
          <a:xfrm>
            <a:off x="4327260" y="260648"/>
            <a:ext cx="464190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iptans mechanism of action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" y="301286"/>
            <a:ext cx="4788024" cy="35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4867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7" y="404664"/>
            <a:ext cx="8280920" cy="618630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tr-TR" sz="3600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el-GR" sz="3600" dirty="0" smtClean="0">
                <a:solidFill>
                  <a:srgbClr val="FF66FF"/>
                </a:solidFill>
                <a:latin typeface="Comic Sans MS" pitchFamily="66" charset="0"/>
                <a:cs typeface="Times New Roman" pitchFamily="18" charset="0"/>
              </a:rPr>
              <a:t>β</a:t>
            </a:r>
            <a:r>
              <a:rPr lang="tr-TR" sz="3600" dirty="0">
                <a:solidFill>
                  <a:srgbClr val="FF66FF"/>
                </a:solidFill>
                <a:latin typeface="Comic Sans MS" pitchFamily="66" charset="0"/>
                <a:cs typeface="Times New Roman" pitchFamily="18" charset="0"/>
              </a:rPr>
              <a:t>-Blockers:</a:t>
            </a:r>
            <a:r>
              <a:rPr lang="tr-TR" sz="3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propranolol (preventive)</a:t>
            </a:r>
          </a:p>
          <a:p>
            <a:pPr>
              <a:defRPr/>
            </a:pPr>
            <a:endParaRPr lang="tr-TR" sz="36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tr-TR" sz="3600" dirty="0" err="1" smtClean="0">
                <a:solidFill>
                  <a:srgbClr val="FF66FF"/>
                </a:solidFill>
                <a:latin typeface="Comic Sans MS" pitchFamily="66" charset="0"/>
                <a:cs typeface="Times New Roman" pitchFamily="18" charset="0"/>
              </a:rPr>
              <a:t>Ca</a:t>
            </a:r>
            <a:r>
              <a:rPr lang="tr-TR" sz="3600" dirty="0" smtClean="0">
                <a:solidFill>
                  <a:srgbClr val="FF66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3600" dirty="0">
                <a:solidFill>
                  <a:srgbClr val="FF66FF"/>
                </a:solidFill>
                <a:latin typeface="Comic Sans MS" pitchFamily="66" charset="0"/>
                <a:cs typeface="Times New Roman" pitchFamily="18" charset="0"/>
              </a:rPr>
              <a:t>channel blockers</a:t>
            </a:r>
            <a:r>
              <a:rPr lang="tr-TR" sz="3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(preventive): </a:t>
            </a:r>
          </a:p>
          <a:p>
            <a:pPr>
              <a:defRPr/>
            </a:pPr>
            <a:r>
              <a:rPr lang="tr-TR" sz="3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flunarizin (SIBELIUM</a:t>
            </a:r>
            <a:r>
              <a:rPr lang="en-US" sz="3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®</a:t>
            </a:r>
            <a:r>
              <a:rPr lang="tr-TR" sz="3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) </a:t>
            </a:r>
            <a:endParaRPr lang="en-US" sz="36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endParaRPr lang="tr-TR" sz="36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tr-TR" sz="3600" dirty="0" smtClean="0">
                <a:solidFill>
                  <a:srgbClr val="FF66FF"/>
                </a:solidFill>
                <a:latin typeface="Comic Sans MS" pitchFamily="66" charset="0"/>
                <a:cs typeface="Times New Roman" pitchFamily="18" charset="0"/>
              </a:rPr>
              <a:t>TCA </a:t>
            </a:r>
            <a:r>
              <a:rPr lang="tr-TR" sz="3600" dirty="0">
                <a:solidFill>
                  <a:srgbClr val="FF66FF"/>
                </a:solidFill>
                <a:latin typeface="Comic Sans MS" pitchFamily="66" charset="0"/>
                <a:cs typeface="Times New Roman" pitchFamily="18" charset="0"/>
              </a:rPr>
              <a:t>and SSRI:</a:t>
            </a:r>
            <a:r>
              <a:rPr lang="tr-TR" sz="3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amitriptyline, </a:t>
            </a:r>
          </a:p>
          <a:p>
            <a:pPr>
              <a:defRPr/>
            </a:pPr>
            <a:r>
              <a:rPr lang="tr-TR" sz="3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fluoxetin</a:t>
            </a:r>
          </a:p>
          <a:p>
            <a:pPr>
              <a:defRPr/>
            </a:pPr>
            <a:endParaRPr lang="tr-TR" sz="36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tr-TR" sz="3600" dirty="0" err="1" smtClean="0">
                <a:solidFill>
                  <a:srgbClr val="FF66FF"/>
                </a:solidFill>
                <a:latin typeface="Comic Sans MS" pitchFamily="66" charset="0"/>
                <a:cs typeface="Times New Roman" pitchFamily="18" charset="0"/>
              </a:rPr>
              <a:t>Some</a:t>
            </a:r>
            <a:r>
              <a:rPr lang="tr-TR" sz="3600" dirty="0" smtClean="0">
                <a:solidFill>
                  <a:srgbClr val="FF66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3600" dirty="0">
                <a:solidFill>
                  <a:srgbClr val="FF66FF"/>
                </a:solidFill>
                <a:latin typeface="Comic Sans MS" pitchFamily="66" charset="0"/>
                <a:cs typeface="Times New Roman" pitchFamily="18" charset="0"/>
              </a:rPr>
              <a:t>antiepileptics</a:t>
            </a:r>
            <a:r>
              <a:rPr lang="tr-TR" sz="3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tr-TR" sz="36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divalproex, topiramate</a:t>
            </a:r>
            <a:endParaRPr lang="el-GR" sz="36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6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EA6E8A8-A10C-4961-BC4E-5B1AC9399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05"/>
          <a:stretch/>
        </p:blipFill>
        <p:spPr>
          <a:xfrm>
            <a:off x="107504" y="188640"/>
            <a:ext cx="5328592" cy="597666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61F9367-C1B3-43C2-BDBA-7188761A7AA4}"/>
              </a:ext>
            </a:extLst>
          </p:cNvPr>
          <p:cNvSpPr txBox="1"/>
          <p:nvPr/>
        </p:nvSpPr>
        <p:spPr>
          <a:xfrm>
            <a:off x="5652120" y="18864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/>
              <a:t>Some</a:t>
            </a:r>
            <a:r>
              <a:rPr lang="tr-TR" sz="2400" dirty="0"/>
              <a:t> of </a:t>
            </a:r>
            <a:r>
              <a:rPr lang="tr-TR" sz="2400" dirty="0" err="1"/>
              <a:t>them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identified</a:t>
            </a:r>
            <a:r>
              <a:rPr lang="tr-TR" sz="2400" dirty="0"/>
              <a:t>: </a:t>
            </a:r>
            <a:r>
              <a:rPr lang="tr-TR" sz="2400" dirty="0" err="1"/>
              <a:t>respond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heat</a:t>
            </a:r>
            <a:r>
              <a:rPr lang="tr-TR" sz="2400" dirty="0"/>
              <a:t>, </a:t>
            </a:r>
            <a:r>
              <a:rPr lang="tr-TR" sz="2400" dirty="0" err="1"/>
              <a:t>cold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chemical</a:t>
            </a:r>
            <a:r>
              <a:rPr lang="tr-TR" sz="2400" dirty="0"/>
              <a:t> </a:t>
            </a:r>
            <a:r>
              <a:rPr lang="tr-TR" sz="2400" dirty="0" err="1"/>
              <a:t>irritants</a:t>
            </a:r>
            <a:r>
              <a:rPr lang="tr-TR" sz="2400" dirty="0"/>
              <a:t> </a:t>
            </a:r>
            <a:r>
              <a:rPr lang="tr-TR" sz="2400" dirty="0" err="1"/>
              <a:t>like</a:t>
            </a:r>
            <a:r>
              <a:rPr lang="tr-TR" sz="2400" dirty="0"/>
              <a:t> </a:t>
            </a:r>
            <a:r>
              <a:rPr lang="tr-TR" sz="2400" dirty="0" err="1"/>
              <a:t>capsaisin</a:t>
            </a:r>
            <a:endParaRPr lang="tr-TR" sz="24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93D214D-CF6D-40C0-A577-62B543264D3C}"/>
              </a:ext>
            </a:extLst>
          </p:cNvPr>
          <p:cNvSpPr txBox="1"/>
          <p:nvPr/>
        </p:nvSpPr>
        <p:spPr>
          <a:xfrm>
            <a:off x="5652120" y="179319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/>
              <a:t>Their</a:t>
            </a:r>
            <a:r>
              <a:rPr lang="tr-TR" sz="2400" dirty="0"/>
              <a:t> </a:t>
            </a:r>
            <a:r>
              <a:rPr lang="tr-TR" sz="2400" dirty="0" err="1"/>
              <a:t>cell</a:t>
            </a:r>
            <a:r>
              <a:rPr lang="tr-TR" sz="2400" dirty="0"/>
              <a:t> </a:t>
            </a:r>
            <a:r>
              <a:rPr lang="tr-TR" sz="2400" dirty="0" err="1"/>
              <a:t>bodies</a:t>
            </a:r>
            <a:r>
              <a:rPr lang="tr-TR" sz="2400" dirty="0"/>
              <a:t> </a:t>
            </a:r>
            <a:r>
              <a:rPr lang="tr-TR" sz="2400" dirty="0" err="1"/>
              <a:t>contact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dorsal</a:t>
            </a:r>
            <a:r>
              <a:rPr lang="tr-TR" sz="2400" dirty="0"/>
              <a:t> </a:t>
            </a:r>
            <a:r>
              <a:rPr lang="tr-TR" sz="2400" dirty="0" err="1"/>
              <a:t>horn</a:t>
            </a:r>
            <a:r>
              <a:rPr lang="tr-TR" sz="2400" dirty="0"/>
              <a:t> </a:t>
            </a:r>
            <a:r>
              <a:rPr lang="tr-TR" sz="2400" dirty="0" err="1"/>
              <a:t>neurons</a:t>
            </a:r>
            <a:r>
              <a:rPr lang="tr-TR" sz="2400" dirty="0"/>
              <a:t>; </a:t>
            </a:r>
            <a:r>
              <a:rPr lang="tr-TR" sz="2400" dirty="0">
                <a:solidFill>
                  <a:srgbClr val="FF0000"/>
                </a:solidFill>
              </a:rPr>
              <a:t>1.</a:t>
            </a:r>
            <a:r>
              <a:rPr lang="tr-TR" sz="2400" dirty="0"/>
              <a:t> </a:t>
            </a:r>
            <a:r>
              <a:rPr lang="tr-TR" sz="2400" dirty="0" err="1"/>
              <a:t>exitatory</a:t>
            </a:r>
            <a:r>
              <a:rPr lang="tr-TR" sz="2400" dirty="0"/>
              <a:t> amino </a:t>
            </a:r>
            <a:r>
              <a:rPr lang="tr-TR" sz="2400" dirty="0" err="1"/>
              <a:t>acid</a:t>
            </a:r>
            <a:r>
              <a:rPr lang="tr-TR" sz="2400" dirty="0"/>
              <a:t> </a:t>
            </a:r>
            <a:r>
              <a:rPr lang="tr-TR" sz="2400" dirty="0" err="1">
                <a:solidFill>
                  <a:srgbClr val="FF0000"/>
                </a:solidFill>
              </a:rPr>
              <a:t>glutamate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A1E9428-8EFD-4E99-903B-59730B8945ED}"/>
              </a:ext>
            </a:extLst>
          </p:cNvPr>
          <p:cNvSpPr txBox="1"/>
          <p:nvPr/>
        </p:nvSpPr>
        <p:spPr>
          <a:xfrm>
            <a:off x="5646206" y="3397740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/>
              <a:t>Glutamate</a:t>
            </a:r>
            <a:r>
              <a:rPr lang="tr-TR" sz="2400" dirty="0"/>
              <a:t> </a:t>
            </a:r>
            <a:r>
              <a:rPr lang="tr-TR" sz="2400" dirty="0" err="1"/>
              <a:t>release</a:t>
            </a:r>
            <a:r>
              <a:rPr lang="tr-TR" sz="2400" dirty="0"/>
              <a:t> is </a:t>
            </a:r>
            <a:r>
              <a:rPr lang="tr-TR" sz="2400" dirty="0" err="1"/>
              <a:t>blocked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opioids</a:t>
            </a:r>
            <a:r>
              <a:rPr lang="tr-TR" sz="2400" dirty="0"/>
              <a:t>, </a:t>
            </a:r>
            <a:r>
              <a:rPr lang="tr-TR" sz="2400" dirty="0" err="1"/>
              <a:t>cannabinoids</a:t>
            </a:r>
            <a:r>
              <a:rPr lang="tr-TR" sz="2400" dirty="0"/>
              <a:t>, GABA </a:t>
            </a:r>
            <a:r>
              <a:rPr lang="tr-TR" sz="2400" dirty="0" err="1"/>
              <a:t>ligands</a:t>
            </a:r>
            <a:r>
              <a:rPr lang="tr-TR" sz="2400" dirty="0"/>
              <a:t>, </a:t>
            </a:r>
            <a:r>
              <a:rPr lang="tr-TR" sz="2400" dirty="0" err="1"/>
              <a:t>pregabalin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gabapentin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6852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EA6E8A8-A10C-4961-BC4E-5B1AC9399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05"/>
          <a:stretch/>
        </p:blipFill>
        <p:spPr>
          <a:xfrm>
            <a:off x="107504" y="188640"/>
            <a:ext cx="5328592" cy="5976664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F93D214D-CF6D-40C0-A577-62B543264D3C}"/>
              </a:ext>
            </a:extLst>
          </p:cNvPr>
          <p:cNvSpPr txBox="1"/>
          <p:nvPr/>
        </p:nvSpPr>
        <p:spPr>
          <a:xfrm>
            <a:off x="5646206" y="33265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2.</a:t>
            </a:r>
            <a:r>
              <a:rPr lang="tr-TR" sz="2400" dirty="0"/>
              <a:t> </a:t>
            </a:r>
            <a:r>
              <a:rPr lang="tr-TR" sz="2400" dirty="0" err="1"/>
              <a:t>exitatory</a:t>
            </a:r>
            <a:r>
              <a:rPr lang="tr-TR" sz="2400" dirty="0"/>
              <a:t> </a:t>
            </a:r>
            <a:r>
              <a:rPr lang="tr-TR" sz="2400" dirty="0" err="1"/>
              <a:t>neurotransmitter</a:t>
            </a:r>
            <a:r>
              <a:rPr lang="tr-TR" sz="2400" dirty="0"/>
              <a:t>: </a:t>
            </a:r>
            <a:r>
              <a:rPr lang="tr-TR" sz="2400" dirty="0" err="1">
                <a:solidFill>
                  <a:srgbClr val="FF0000"/>
                </a:solidFill>
              </a:rPr>
              <a:t>Substance</a:t>
            </a:r>
            <a:r>
              <a:rPr lang="tr-TR" sz="2400" dirty="0">
                <a:solidFill>
                  <a:srgbClr val="FF0000"/>
                </a:solidFill>
              </a:rPr>
              <a:t> P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A1E9428-8EFD-4E99-903B-59730B8945ED}"/>
              </a:ext>
            </a:extLst>
          </p:cNvPr>
          <p:cNvSpPr txBox="1"/>
          <p:nvPr/>
        </p:nvSpPr>
        <p:spPr>
          <a:xfrm>
            <a:off x="5646206" y="177281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/>
              <a:t>These</a:t>
            </a:r>
            <a:r>
              <a:rPr lang="tr-TR" sz="2400" dirty="0"/>
              <a:t> </a:t>
            </a:r>
            <a:r>
              <a:rPr lang="tr-TR" sz="2400" dirty="0" err="1"/>
              <a:t>synapses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INHIBITED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00B050"/>
                </a:solidFill>
              </a:rPr>
              <a:t>GABA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>
                <a:solidFill>
                  <a:srgbClr val="00B050"/>
                </a:solidFill>
              </a:rPr>
              <a:t>enkephalins</a:t>
            </a:r>
            <a:endParaRPr lang="tr-TR" sz="2400" dirty="0">
              <a:solidFill>
                <a:srgbClr val="00B05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7248CF9-53DF-45CE-8998-1C6521A0C027}"/>
              </a:ext>
            </a:extLst>
          </p:cNvPr>
          <p:cNvSpPr txBox="1"/>
          <p:nvPr/>
        </p:nvSpPr>
        <p:spPr>
          <a:xfrm>
            <a:off x="5624515" y="3218290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/>
              <a:t>Activation</a:t>
            </a:r>
            <a:r>
              <a:rPr lang="tr-TR" sz="2400" dirty="0"/>
              <a:t> of </a:t>
            </a:r>
            <a:r>
              <a:rPr lang="tr-TR" sz="2400" dirty="0" err="1"/>
              <a:t>descending</a:t>
            </a:r>
            <a:r>
              <a:rPr lang="tr-TR" sz="2400" dirty="0"/>
              <a:t>  NA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serotonergic</a:t>
            </a:r>
            <a:r>
              <a:rPr lang="tr-TR" sz="2400" dirty="0"/>
              <a:t> </a:t>
            </a:r>
            <a:r>
              <a:rPr lang="tr-TR" sz="2400" dirty="0" err="1"/>
              <a:t>leads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activation</a:t>
            </a:r>
            <a:r>
              <a:rPr lang="tr-TR" sz="2400" dirty="0"/>
              <a:t> of </a:t>
            </a:r>
            <a:r>
              <a:rPr lang="tr-TR" sz="2400" dirty="0" err="1"/>
              <a:t>inhibitory</a:t>
            </a:r>
            <a:r>
              <a:rPr lang="tr-TR" sz="2400" dirty="0"/>
              <a:t> </a:t>
            </a:r>
            <a:r>
              <a:rPr lang="tr-TR" sz="2400" dirty="0" err="1"/>
              <a:t>neurons</a:t>
            </a:r>
            <a:r>
              <a:rPr lang="tr-TR" sz="2400" dirty="0"/>
              <a:t>: </a:t>
            </a:r>
            <a:r>
              <a:rPr lang="tr-TR" sz="2400" dirty="0" err="1">
                <a:solidFill>
                  <a:srgbClr val="00B050"/>
                </a:solidFill>
              </a:rPr>
              <a:t>antinociception</a:t>
            </a:r>
            <a:endParaRPr lang="tr-TR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964F5A2-66E9-4017-B4A4-921C9F71D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478536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53AE456-17AC-48C5-B939-832FBF10F7C6}"/>
              </a:ext>
            </a:extLst>
          </p:cNvPr>
          <p:cNvSpPr txBox="1"/>
          <p:nvPr/>
        </p:nvSpPr>
        <p:spPr>
          <a:xfrm>
            <a:off x="107504" y="490199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FF0000"/>
                </a:solidFill>
              </a:rPr>
              <a:t>After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trauma</a:t>
            </a:r>
            <a:r>
              <a:rPr lang="tr-TR" sz="2400" dirty="0">
                <a:solidFill>
                  <a:srgbClr val="FF0000"/>
                </a:solidFill>
              </a:rPr>
              <a:t>/</a:t>
            </a:r>
            <a:r>
              <a:rPr lang="tr-TR" sz="2400" dirty="0" err="1">
                <a:solidFill>
                  <a:srgbClr val="FF0000"/>
                </a:solidFill>
              </a:rPr>
              <a:t>surgery</a:t>
            </a:r>
            <a:endParaRPr lang="tr-TR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FF0000"/>
                </a:solidFill>
              </a:rPr>
              <a:t>Usually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effectively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managed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D6F6596-8782-4BD2-8FE5-5ECC9E9FDDC7}"/>
              </a:ext>
            </a:extLst>
          </p:cNvPr>
          <p:cNvSpPr txBox="1"/>
          <p:nvPr/>
        </p:nvSpPr>
        <p:spPr>
          <a:xfrm>
            <a:off x="4716016" y="4901992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FF0000"/>
                </a:solidFill>
              </a:rPr>
              <a:t>Associated</a:t>
            </a:r>
            <a:r>
              <a:rPr lang="tr-TR" sz="2400" dirty="0">
                <a:solidFill>
                  <a:srgbClr val="FF0000"/>
                </a:solidFill>
              </a:rPr>
              <a:t> w </a:t>
            </a:r>
            <a:r>
              <a:rPr lang="tr-TR" sz="2400" dirty="0" err="1">
                <a:solidFill>
                  <a:srgbClr val="FF0000"/>
                </a:solidFill>
              </a:rPr>
              <a:t>progressive</a:t>
            </a:r>
            <a:r>
              <a:rPr lang="tr-TR" sz="2400" dirty="0">
                <a:solidFill>
                  <a:srgbClr val="FF0000"/>
                </a:solidFill>
              </a:rPr>
              <a:t>, </a:t>
            </a:r>
            <a:r>
              <a:rPr lang="tr-TR" sz="2400" dirty="0" err="1">
                <a:solidFill>
                  <a:srgbClr val="FF0000"/>
                </a:solidFill>
              </a:rPr>
              <a:t>non-malignant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disease</a:t>
            </a:r>
            <a:endParaRPr lang="tr-TR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FF0000"/>
                </a:solidFill>
              </a:rPr>
              <a:t>Maybe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due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to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persistent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stimulation</a:t>
            </a:r>
            <a:r>
              <a:rPr lang="tr-TR" sz="2400" dirty="0">
                <a:solidFill>
                  <a:srgbClr val="FF0000"/>
                </a:solidFill>
              </a:rPr>
              <a:t> of </a:t>
            </a:r>
            <a:r>
              <a:rPr lang="tr-TR" sz="2400" dirty="0" err="1">
                <a:solidFill>
                  <a:srgbClr val="FF0000"/>
                </a:solidFill>
              </a:rPr>
              <a:t>nociceptors</a:t>
            </a:r>
            <a:r>
              <a:rPr lang="tr-TR" sz="2400" dirty="0">
                <a:solidFill>
                  <a:srgbClr val="FF0000"/>
                </a:solidFill>
              </a:rPr>
              <a:t> (</a:t>
            </a:r>
            <a:r>
              <a:rPr lang="tr-TR" sz="2400" dirty="0" err="1">
                <a:solidFill>
                  <a:srgbClr val="FF0000"/>
                </a:solidFill>
              </a:rPr>
              <a:t>inflammationin</a:t>
            </a:r>
            <a:r>
              <a:rPr lang="tr-TR" sz="2400" dirty="0">
                <a:solidFill>
                  <a:srgbClr val="FF0000"/>
                </a:solidFill>
              </a:rPr>
              <a:t> RA)</a:t>
            </a:r>
          </a:p>
        </p:txBody>
      </p:sp>
    </p:spTree>
    <p:extLst>
      <p:ext uri="{BB962C8B-B14F-4D97-AF65-F5344CB8AC3E}">
        <p14:creationId xmlns:p14="http://schemas.microsoft.com/office/powerpoint/2010/main" val="70508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A9F424F-1B09-407E-9E25-4BD8A9DAD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197198" cy="458112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A15D6CF-D559-44C0-832F-77B0AA654D84}"/>
              </a:ext>
            </a:extLst>
          </p:cNvPr>
          <p:cNvSpPr txBox="1"/>
          <p:nvPr/>
        </p:nvSpPr>
        <p:spPr>
          <a:xfrm>
            <a:off x="3520726" y="332656"/>
            <a:ext cx="5299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NEUROPATHIC PAIN </a:t>
            </a:r>
            <a:r>
              <a:rPr lang="tr-TR" sz="2400" dirty="0" err="1">
                <a:solidFill>
                  <a:srgbClr val="FF0000"/>
                </a:solidFill>
              </a:rPr>
              <a:t>results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from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damage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to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somatosensory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nervous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system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1. </a:t>
            </a:r>
            <a:r>
              <a:rPr lang="tr-TR" sz="2400" dirty="0" err="1"/>
              <a:t>Damage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sensory</a:t>
            </a:r>
            <a:r>
              <a:rPr lang="tr-TR" sz="2400" dirty="0"/>
              <a:t> </a:t>
            </a:r>
            <a:r>
              <a:rPr lang="tr-TR" sz="2400" dirty="0" err="1"/>
              <a:t>afferents</a:t>
            </a:r>
            <a:r>
              <a:rPr lang="tr-TR" sz="2400" dirty="0"/>
              <a:t>: </a:t>
            </a:r>
            <a:r>
              <a:rPr lang="tr-TR" sz="2400" dirty="0" err="1"/>
              <a:t>diabetic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AIDS </a:t>
            </a:r>
            <a:r>
              <a:rPr lang="tr-TR" sz="2400" dirty="0" err="1"/>
              <a:t>polyneuropathy</a:t>
            </a:r>
            <a:r>
              <a:rPr lang="tr-TR" sz="2400" dirty="0"/>
              <a:t>; post-</a:t>
            </a:r>
            <a:r>
              <a:rPr lang="tr-TR" sz="2400" dirty="0" err="1"/>
              <a:t>herpetic</a:t>
            </a:r>
            <a:r>
              <a:rPr lang="tr-TR" sz="2400" dirty="0"/>
              <a:t> </a:t>
            </a:r>
            <a:r>
              <a:rPr lang="tr-TR" sz="2400" dirty="0" err="1"/>
              <a:t>neuralgia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lumbar</a:t>
            </a:r>
            <a:r>
              <a:rPr lang="tr-TR" sz="2400" dirty="0"/>
              <a:t> </a:t>
            </a:r>
            <a:r>
              <a:rPr lang="tr-TR" sz="2400" dirty="0" err="1"/>
              <a:t>radiculopathy</a:t>
            </a:r>
            <a:endParaRPr lang="tr-TR" sz="24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59DA871-B861-4A29-BA5E-BFF26A8FA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02" y="2708921"/>
            <a:ext cx="3197197" cy="344907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F0130C7-8900-4790-B3E8-FB72CB6F2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76356"/>
            <a:ext cx="3395245" cy="32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6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3149E76-29BF-4322-8591-57029430F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9889"/>
            <a:ext cx="3968444" cy="337678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4FCDD7D2-BD64-463F-A3E8-F84F8BB402A3}"/>
              </a:ext>
            </a:extLst>
          </p:cNvPr>
          <p:cNvSpPr/>
          <p:nvPr/>
        </p:nvSpPr>
        <p:spPr>
          <a:xfrm>
            <a:off x="1187624" y="224894"/>
            <a:ext cx="75432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NEUROPATHIC PAIN</a:t>
            </a:r>
          </a:p>
          <a:p>
            <a:r>
              <a:rPr lang="tr-TR" sz="2800" dirty="0"/>
              <a:t>2. </a:t>
            </a:r>
            <a:r>
              <a:rPr lang="tr-TR" sz="2800" dirty="0" err="1"/>
              <a:t>Damage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CENTRAL </a:t>
            </a:r>
            <a:r>
              <a:rPr lang="tr-TR" sz="2800" dirty="0" err="1"/>
              <a:t>somatosensory</a:t>
            </a:r>
            <a:r>
              <a:rPr lang="tr-TR" sz="2800" dirty="0"/>
              <a:t> </a:t>
            </a:r>
            <a:r>
              <a:rPr lang="tr-TR" sz="2800" dirty="0" err="1"/>
              <a:t>pathways</a:t>
            </a:r>
            <a:r>
              <a:rPr lang="tr-TR" sz="2800" dirty="0"/>
              <a:t>: </a:t>
            </a:r>
            <a:r>
              <a:rPr lang="tr-TR" sz="2800" dirty="0" err="1"/>
              <a:t>spinal</a:t>
            </a:r>
            <a:r>
              <a:rPr lang="tr-TR" sz="2800" dirty="0"/>
              <a:t> </a:t>
            </a:r>
            <a:r>
              <a:rPr lang="tr-TR" sz="2800" dirty="0" err="1"/>
              <a:t>cord</a:t>
            </a:r>
            <a:r>
              <a:rPr lang="tr-TR" sz="2800" dirty="0"/>
              <a:t> </a:t>
            </a:r>
            <a:r>
              <a:rPr lang="tr-TR" sz="2800" dirty="0" err="1"/>
              <a:t>injury</a:t>
            </a:r>
            <a:r>
              <a:rPr lang="tr-TR" sz="2800" dirty="0"/>
              <a:t>; </a:t>
            </a:r>
            <a:r>
              <a:rPr lang="tr-TR" sz="2800" dirty="0" err="1"/>
              <a:t>multiple</a:t>
            </a:r>
            <a:r>
              <a:rPr lang="tr-TR" sz="2800" dirty="0"/>
              <a:t> </a:t>
            </a:r>
            <a:r>
              <a:rPr lang="tr-TR" sz="2800" dirty="0" err="1"/>
              <a:t>sclerosis</a:t>
            </a:r>
            <a:r>
              <a:rPr lang="tr-TR" sz="2800" dirty="0"/>
              <a:t>; </a:t>
            </a:r>
            <a:r>
              <a:rPr lang="tr-TR" sz="2800" dirty="0" err="1"/>
              <a:t>stroke</a:t>
            </a:r>
            <a:endParaRPr lang="tr-TR" sz="2800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D7A2AB8-31AB-475F-9CAA-F0C58E5AA260}"/>
              </a:ext>
            </a:extLst>
          </p:cNvPr>
          <p:cNvSpPr/>
          <p:nvPr/>
        </p:nvSpPr>
        <p:spPr>
          <a:xfrm>
            <a:off x="3207850" y="4869160"/>
            <a:ext cx="54895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CANCER-RELATED PAIN</a:t>
            </a:r>
          </a:p>
          <a:p>
            <a:r>
              <a:rPr lang="tr-TR" sz="2800" dirty="0" err="1"/>
              <a:t>Primary</a:t>
            </a:r>
            <a:r>
              <a:rPr lang="tr-TR" sz="2800" dirty="0"/>
              <a:t> </a:t>
            </a:r>
            <a:r>
              <a:rPr lang="tr-TR" sz="2800" dirty="0" err="1"/>
              <a:t>tumour</a:t>
            </a:r>
            <a:r>
              <a:rPr lang="tr-TR" sz="2800" dirty="0"/>
              <a:t> </a:t>
            </a:r>
            <a:r>
              <a:rPr lang="tr-TR" sz="2800" dirty="0" err="1"/>
              <a:t>growth</a:t>
            </a:r>
            <a:r>
              <a:rPr lang="tr-TR" sz="2800" dirty="0"/>
              <a:t>; </a:t>
            </a:r>
            <a:r>
              <a:rPr lang="tr-TR" sz="2800" dirty="0" err="1"/>
              <a:t>metastatic</a:t>
            </a:r>
            <a:r>
              <a:rPr lang="tr-TR" sz="2800" dirty="0"/>
              <a:t> </a:t>
            </a:r>
            <a:r>
              <a:rPr lang="tr-TR" sz="2800" dirty="0" err="1"/>
              <a:t>disease</a:t>
            </a:r>
            <a:r>
              <a:rPr lang="tr-TR" sz="2800" dirty="0"/>
              <a:t>; </a:t>
            </a:r>
            <a:r>
              <a:rPr lang="tr-TR" sz="2800" dirty="0" err="1"/>
              <a:t>toxic</a:t>
            </a:r>
            <a:r>
              <a:rPr lang="tr-TR" sz="2800" dirty="0"/>
              <a:t> </a:t>
            </a:r>
            <a:r>
              <a:rPr lang="tr-TR" sz="2800" dirty="0" err="1"/>
              <a:t>effects</a:t>
            </a:r>
            <a:r>
              <a:rPr lang="tr-TR" sz="2800" dirty="0"/>
              <a:t> </a:t>
            </a:r>
            <a:r>
              <a:rPr lang="tr-TR" sz="2800" dirty="0" err="1"/>
              <a:t>chemotherapy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radiation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99085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buFont typeface="Arial" pitchFamily="34" charset="0"/>
          <a:buChar char="•"/>
          <a:defRPr sz="3200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3478</TotalTime>
  <Words>1027</Words>
  <Application>Microsoft Office PowerPoint</Application>
  <PresentationFormat>Ekran Gösterisi (4:3)</PresentationFormat>
  <Paragraphs>233</Paragraphs>
  <Slides>47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47</vt:i4>
      </vt:variant>
    </vt:vector>
  </HeadingPairs>
  <TitlesOfParts>
    <vt:vector size="61" baseType="lpstr">
      <vt:lpstr>Arial</vt:lpstr>
      <vt:lpstr>Arial Rounded MT Bold</vt:lpstr>
      <vt:lpstr>Berlin Sans FB</vt:lpstr>
      <vt:lpstr>Book Antiqua</vt:lpstr>
      <vt:lpstr>Calibri</vt:lpstr>
      <vt:lpstr>Comic Sans MS</vt:lpstr>
      <vt:lpstr>Courier New</vt:lpstr>
      <vt:lpstr>Franklin Gothic Book</vt:lpstr>
      <vt:lpstr>Source Sans Pro</vt:lpstr>
      <vt:lpstr>Times New Roman</vt:lpstr>
      <vt:lpstr>Wingdings</vt:lpstr>
      <vt:lpstr>Wingdings 2</vt:lpstr>
      <vt:lpstr>Ofis Teması</vt:lpstr>
      <vt:lpstr>Technic</vt:lpstr>
      <vt:lpstr>PAIN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TREATMENT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analjezikler</dc:title>
  <dc:creator>Satellite</dc:creator>
  <cp:lastModifiedBy>Windows Kullanıcısı</cp:lastModifiedBy>
  <cp:revision>379</cp:revision>
  <dcterms:created xsi:type="dcterms:W3CDTF">2018-06-26T16:05:29Z</dcterms:created>
  <dcterms:modified xsi:type="dcterms:W3CDTF">2020-02-17T07:32:12Z</dcterms:modified>
</cp:coreProperties>
</file>