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9" r:id="rId11"/>
  </p:sldIdLst>
  <p:sldSz cx="12192000" cy="6858000"/>
  <p:notesSz cx="6797675" cy="99250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051CB-72D5-42B6-806E-F78BDAD6206C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77C5D6F-B8C6-467D-85EE-2871ED90DF6B}">
      <dgm:prSet phldrT="[Text]"/>
      <dgm:spPr/>
      <dgm:t>
        <a:bodyPr/>
        <a:lstStyle/>
        <a:p>
          <a:r>
            <a:rPr lang="tr-TR" dirty="0"/>
            <a:t>Input</a:t>
          </a:r>
        </a:p>
      </dgm:t>
    </dgm:pt>
    <dgm:pt modelId="{330DD949-65E5-4B22-AB2B-48890977DADC}" type="parTrans" cxnId="{64BA058E-E706-4A68-AC96-23EFCF7C63D2}">
      <dgm:prSet/>
      <dgm:spPr/>
      <dgm:t>
        <a:bodyPr/>
        <a:lstStyle/>
        <a:p>
          <a:endParaRPr lang="tr-TR"/>
        </a:p>
      </dgm:t>
    </dgm:pt>
    <dgm:pt modelId="{9702183B-63F4-4FC5-86E3-7695842D8E00}" type="sibTrans" cxnId="{64BA058E-E706-4A68-AC96-23EFCF7C63D2}">
      <dgm:prSet/>
      <dgm:spPr/>
      <dgm:t>
        <a:bodyPr/>
        <a:lstStyle/>
        <a:p>
          <a:endParaRPr lang="tr-TR"/>
        </a:p>
      </dgm:t>
    </dgm:pt>
    <dgm:pt modelId="{0EBA37A1-7200-4797-8B47-8DB418344146}">
      <dgm:prSet phldrT="[Text]"/>
      <dgm:spPr/>
      <dgm:t>
        <a:bodyPr/>
        <a:lstStyle/>
        <a:p>
          <a:r>
            <a:rPr lang="tr-TR" dirty="0"/>
            <a:t>Process</a:t>
          </a:r>
        </a:p>
      </dgm:t>
    </dgm:pt>
    <dgm:pt modelId="{F6C63F7F-5300-488E-9F66-29D0265801E8}" type="parTrans" cxnId="{AFB5ED58-5183-48E3-91C5-828E8ECD023E}">
      <dgm:prSet/>
      <dgm:spPr/>
      <dgm:t>
        <a:bodyPr/>
        <a:lstStyle/>
        <a:p>
          <a:endParaRPr lang="tr-TR"/>
        </a:p>
      </dgm:t>
    </dgm:pt>
    <dgm:pt modelId="{6C894F54-A97B-4451-95BD-D777C37D707F}" type="sibTrans" cxnId="{AFB5ED58-5183-48E3-91C5-828E8ECD023E}">
      <dgm:prSet/>
      <dgm:spPr/>
      <dgm:t>
        <a:bodyPr/>
        <a:lstStyle/>
        <a:p>
          <a:endParaRPr lang="tr-TR"/>
        </a:p>
      </dgm:t>
    </dgm:pt>
    <dgm:pt modelId="{B6CC50CC-E054-4ECE-98AA-70B2D8BAD8D0}">
      <dgm:prSet phldrT="[Text]"/>
      <dgm:spPr/>
      <dgm:t>
        <a:bodyPr/>
        <a:lstStyle/>
        <a:p>
          <a:r>
            <a:rPr lang="tr-TR" dirty="0"/>
            <a:t>Output</a:t>
          </a:r>
        </a:p>
      </dgm:t>
    </dgm:pt>
    <dgm:pt modelId="{71FF8DC8-ADD9-449D-B1ED-2F3BA5D642AC}" type="parTrans" cxnId="{BF63FFAB-FC82-4C02-BF54-D1C5DAB417EF}">
      <dgm:prSet/>
      <dgm:spPr/>
      <dgm:t>
        <a:bodyPr/>
        <a:lstStyle/>
        <a:p>
          <a:endParaRPr lang="tr-TR"/>
        </a:p>
      </dgm:t>
    </dgm:pt>
    <dgm:pt modelId="{4772B207-5DF8-4454-AC8B-BB4E2D5A4523}" type="sibTrans" cxnId="{BF63FFAB-FC82-4C02-BF54-D1C5DAB417EF}">
      <dgm:prSet/>
      <dgm:spPr/>
      <dgm:t>
        <a:bodyPr/>
        <a:lstStyle/>
        <a:p>
          <a:endParaRPr lang="tr-TR"/>
        </a:p>
      </dgm:t>
    </dgm:pt>
    <dgm:pt modelId="{7FB06E71-C64B-406A-9C0C-1F64ECD7A2B1}" type="pres">
      <dgm:prSet presAssocID="{789051CB-72D5-42B6-806E-F78BDAD6206C}" presName="Name0" presStyleCnt="0">
        <dgm:presLayoutVars>
          <dgm:dir/>
          <dgm:resizeHandles val="exact"/>
        </dgm:presLayoutVars>
      </dgm:prSet>
      <dgm:spPr/>
    </dgm:pt>
    <dgm:pt modelId="{A38383F1-50F9-4C60-9552-3281E600E3BB}" type="pres">
      <dgm:prSet presAssocID="{877C5D6F-B8C6-467D-85EE-2871ED90DF6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2CECE-0A88-441B-8D7E-B27B354A9351}" type="pres">
      <dgm:prSet presAssocID="{9702183B-63F4-4FC5-86E3-7695842D8E0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9E82E42-8A9A-42CE-94EE-A3CAC0B0FED5}" type="pres">
      <dgm:prSet presAssocID="{9702183B-63F4-4FC5-86E3-7695842D8E0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8EB19504-54F9-4596-BF9A-A59EA5F9436E}" type="pres">
      <dgm:prSet presAssocID="{0EBA37A1-7200-4797-8B47-8DB4183441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01745-18EE-4BD9-9410-BE2374E0CB0E}" type="pres">
      <dgm:prSet presAssocID="{6C894F54-A97B-4451-95BD-D777C37D707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79C35E7-253F-43F2-9D8B-0D0DE3779536}" type="pres">
      <dgm:prSet presAssocID="{6C894F54-A97B-4451-95BD-D777C37D707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0BDAA16-1B4B-40AE-B42D-59F69074F9E4}" type="pres">
      <dgm:prSet presAssocID="{B6CC50CC-E054-4ECE-98AA-70B2D8BAD8D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D26E05-CFAE-4F1B-8F45-218D17E2DB6E}" type="presOf" srcId="{9702183B-63F4-4FC5-86E3-7695842D8E00}" destId="{39E82E42-8A9A-42CE-94EE-A3CAC0B0FED5}" srcOrd="1" destOrd="0" presId="urn:microsoft.com/office/officeart/2005/8/layout/process1"/>
    <dgm:cxn modelId="{84A3D76F-18C0-4F3D-9017-60391DC8B998}" type="presOf" srcId="{789051CB-72D5-42B6-806E-F78BDAD6206C}" destId="{7FB06E71-C64B-406A-9C0C-1F64ECD7A2B1}" srcOrd="0" destOrd="0" presId="urn:microsoft.com/office/officeart/2005/8/layout/process1"/>
    <dgm:cxn modelId="{436F82E7-74E5-4565-83EB-640E7CF7D143}" type="presOf" srcId="{9702183B-63F4-4FC5-86E3-7695842D8E00}" destId="{6AD2CECE-0A88-441B-8D7E-B27B354A9351}" srcOrd="0" destOrd="0" presId="urn:microsoft.com/office/officeart/2005/8/layout/process1"/>
    <dgm:cxn modelId="{91724B04-D476-45F3-A5C4-0A29F406EC2E}" type="presOf" srcId="{6C894F54-A97B-4451-95BD-D777C37D707F}" destId="{09C01745-18EE-4BD9-9410-BE2374E0CB0E}" srcOrd="0" destOrd="0" presId="urn:microsoft.com/office/officeart/2005/8/layout/process1"/>
    <dgm:cxn modelId="{25169935-42EB-4682-88D3-9FF86AC01816}" type="presOf" srcId="{0EBA37A1-7200-4797-8B47-8DB418344146}" destId="{8EB19504-54F9-4596-BF9A-A59EA5F9436E}" srcOrd="0" destOrd="0" presId="urn:microsoft.com/office/officeart/2005/8/layout/process1"/>
    <dgm:cxn modelId="{4D7B5A3B-72E6-4BBD-B482-C1717FE27564}" type="presOf" srcId="{6C894F54-A97B-4451-95BD-D777C37D707F}" destId="{079C35E7-253F-43F2-9D8B-0D0DE3779536}" srcOrd="1" destOrd="0" presId="urn:microsoft.com/office/officeart/2005/8/layout/process1"/>
    <dgm:cxn modelId="{AFB5ED58-5183-48E3-91C5-828E8ECD023E}" srcId="{789051CB-72D5-42B6-806E-F78BDAD6206C}" destId="{0EBA37A1-7200-4797-8B47-8DB418344146}" srcOrd="1" destOrd="0" parTransId="{F6C63F7F-5300-488E-9F66-29D0265801E8}" sibTransId="{6C894F54-A97B-4451-95BD-D777C37D707F}"/>
    <dgm:cxn modelId="{EE4F6EBD-DA47-4561-AF2E-F92F69D07FB5}" type="presOf" srcId="{B6CC50CC-E054-4ECE-98AA-70B2D8BAD8D0}" destId="{00BDAA16-1B4B-40AE-B42D-59F69074F9E4}" srcOrd="0" destOrd="0" presId="urn:microsoft.com/office/officeart/2005/8/layout/process1"/>
    <dgm:cxn modelId="{F4F50D79-7E47-4C33-8B4C-94A5C5E9E4A6}" type="presOf" srcId="{877C5D6F-B8C6-467D-85EE-2871ED90DF6B}" destId="{A38383F1-50F9-4C60-9552-3281E600E3BB}" srcOrd="0" destOrd="0" presId="urn:microsoft.com/office/officeart/2005/8/layout/process1"/>
    <dgm:cxn modelId="{64BA058E-E706-4A68-AC96-23EFCF7C63D2}" srcId="{789051CB-72D5-42B6-806E-F78BDAD6206C}" destId="{877C5D6F-B8C6-467D-85EE-2871ED90DF6B}" srcOrd="0" destOrd="0" parTransId="{330DD949-65E5-4B22-AB2B-48890977DADC}" sibTransId="{9702183B-63F4-4FC5-86E3-7695842D8E00}"/>
    <dgm:cxn modelId="{BF63FFAB-FC82-4C02-BF54-D1C5DAB417EF}" srcId="{789051CB-72D5-42B6-806E-F78BDAD6206C}" destId="{B6CC50CC-E054-4ECE-98AA-70B2D8BAD8D0}" srcOrd="2" destOrd="0" parTransId="{71FF8DC8-ADD9-449D-B1ED-2F3BA5D642AC}" sibTransId="{4772B207-5DF8-4454-AC8B-BB4E2D5A4523}"/>
    <dgm:cxn modelId="{2EC522DD-28D4-41FD-A34A-31A86EC72F8A}" type="presParOf" srcId="{7FB06E71-C64B-406A-9C0C-1F64ECD7A2B1}" destId="{A38383F1-50F9-4C60-9552-3281E600E3BB}" srcOrd="0" destOrd="0" presId="urn:microsoft.com/office/officeart/2005/8/layout/process1"/>
    <dgm:cxn modelId="{C71DF204-4B45-4EDD-A837-98EC9D254EBC}" type="presParOf" srcId="{7FB06E71-C64B-406A-9C0C-1F64ECD7A2B1}" destId="{6AD2CECE-0A88-441B-8D7E-B27B354A9351}" srcOrd="1" destOrd="0" presId="urn:microsoft.com/office/officeart/2005/8/layout/process1"/>
    <dgm:cxn modelId="{2954D0A7-8D97-49E6-A081-1B6FE75864CE}" type="presParOf" srcId="{6AD2CECE-0A88-441B-8D7E-B27B354A9351}" destId="{39E82E42-8A9A-42CE-94EE-A3CAC0B0FED5}" srcOrd="0" destOrd="0" presId="urn:microsoft.com/office/officeart/2005/8/layout/process1"/>
    <dgm:cxn modelId="{F43ECA1E-5732-4771-B732-E19560FD2ABC}" type="presParOf" srcId="{7FB06E71-C64B-406A-9C0C-1F64ECD7A2B1}" destId="{8EB19504-54F9-4596-BF9A-A59EA5F9436E}" srcOrd="2" destOrd="0" presId="urn:microsoft.com/office/officeart/2005/8/layout/process1"/>
    <dgm:cxn modelId="{461178BD-104E-4296-A02C-D807FB70BBBF}" type="presParOf" srcId="{7FB06E71-C64B-406A-9C0C-1F64ECD7A2B1}" destId="{09C01745-18EE-4BD9-9410-BE2374E0CB0E}" srcOrd="3" destOrd="0" presId="urn:microsoft.com/office/officeart/2005/8/layout/process1"/>
    <dgm:cxn modelId="{1395BF36-C0BF-465C-BFFE-5F71141F0C6B}" type="presParOf" srcId="{09C01745-18EE-4BD9-9410-BE2374E0CB0E}" destId="{079C35E7-253F-43F2-9D8B-0D0DE3779536}" srcOrd="0" destOrd="0" presId="urn:microsoft.com/office/officeart/2005/8/layout/process1"/>
    <dgm:cxn modelId="{F15A5149-91BA-4D98-87FE-32D39C69E363}" type="presParOf" srcId="{7FB06E71-C64B-406A-9C0C-1F64ECD7A2B1}" destId="{00BDAA16-1B4B-40AE-B42D-59F69074F9E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14692-9DA9-4C6B-BD29-02075166744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72758-DFAA-4D2C-9BE3-8F4D3EF0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59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1FAC6E-9F34-4584-BA13-8BCB55011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9F43FB-7BE5-4DCB-A14B-F9ECECAD9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2FE392-06F9-4B41-8C83-6F9B5E55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63A463-A623-4A0A-B7A8-52A30A5E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DA3BB9-90B8-4B02-AA19-99C09EC52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42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2304BF-4610-4F15-A2CF-CE3F5FD1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0E9180-E254-4D4C-BD3C-3A43E97BA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ACE7C9-4354-4C53-9672-7296499A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C41793-5B54-49F2-B2EC-DB7C6257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9DBFAC-D493-4337-AF0D-DD4F098D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35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0BA8241-8744-4164-B2E8-B39D0AED7A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AFCCF8-CE8F-4EA8-9E33-7B3B6385F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CDD211-FB21-4526-8BA2-75FAFB874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998046-BF20-4C31-B07C-97E14AC74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375BF1-B40E-47B5-8497-81D299F8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86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94AB13-9192-4D7B-A6EE-65645CF9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2A00C4-8893-4C31-818B-E34098010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927DE3-C4CE-4964-BA39-DB868666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D5503B-125D-4222-85A9-040865B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773F26-A00F-4F4C-B087-40AF9BB4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39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A1394A-85C9-4B66-925F-A671D718D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D71BD8-062C-4C0F-8F43-8211FDA9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F34D10-E87A-49A2-8F25-4288ADF86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5ECBCD-1854-47C1-97FB-025A0EB7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A640E4-2453-40FF-8C51-2CB6DA50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06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624947-3491-44E0-A005-7800A10BD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C6986A-EBA8-45E0-8758-0CD02218F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77B1F2-4702-49BC-A531-F83E5D492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7BA52F-E338-4FB9-821C-D067A73D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6A4FC5-BE49-42FB-8FC4-A4395EE7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F1AA5C-24B6-47ED-B4F9-E9E08904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4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BE573E-29CF-41D0-80E4-B602AF97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71DF7F-A70B-444A-ACF8-C28D4141F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E988A9-77D7-4EFA-B08E-9F10C939C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26BF2E5-0A78-4B51-A18B-2DBE63A90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7453248-67AB-439C-909F-FEA54F4A9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3C7022A-0557-4FEC-B587-E3C4981F3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854ACB-EE21-4BE6-A5FD-C8FE23D61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4DD339-3E09-4C61-9796-E2AE2D1E5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41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118E11-5E41-4008-A20E-7FC13015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E03AE60-23DD-433C-A0BE-25FD2E59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8AC9588-205C-43CE-834B-66A3586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4BE5BE-97BB-405E-8FF2-F6A3CB97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88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679BC1-71CD-4099-B800-6E1E4B8C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2380489-8657-48BC-A8F6-7E54F74A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CD67CB-ACC4-42F5-9578-37FC6FA9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6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93F5E3-A371-4959-8F15-0892E0063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E5E9FE-E7DA-4D7B-9220-5F45649B5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6A8BD4-C6DF-454E-809B-A9CAED5CA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4995EA-F296-479D-AD04-73992EDC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7CA3B9-BEE7-49D1-A24D-064F66CE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6129-1830-4E34-B465-02C9DA6D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36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30223-309E-4A87-BD2D-CB5D1C894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68398F-8AF8-4B51-BE92-8A1C62363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1ED268-B5A9-448F-9418-27C2EDC8B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0841F9-BB29-4213-B0A8-684DAD88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290556F-2C25-425C-BBA2-33CF3FFE6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1B9B0FB-8FB0-49CB-85E7-C39FD181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05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14E41B1-35BA-41DA-8CC6-353C23E1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5AD770-009F-4EA9-AEFE-1EB77BEE5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140ECD-CB71-4773-A076-E253EC57F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73C9EF-80F6-469F-A9B1-44B998C55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7443B9-94E5-42AC-943C-82EE65C9C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8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DCBBE-D050-4E78-9672-AACF65861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tr-TR" sz="5400" b="1" dirty="0"/>
              <a:t>Business Information Systems I</a:t>
            </a:r>
            <a:endParaRPr lang="tr-TR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8AD00D-25E8-41DD-9603-52A8A098F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tr-TR" dirty="0"/>
              <a:t>Dr. Sevgi Eda Tuzcu</a:t>
            </a:r>
          </a:p>
        </p:txBody>
      </p:sp>
    </p:spTree>
    <p:extLst>
      <p:ext uri="{BB962C8B-B14F-4D97-AF65-F5344CB8AC3E}">
        <p14:creationId xmlns:p14="http://schemas.microsoft.com/office/powerpoint/2010/main" val="134408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(2018), </a:t>
            </a:r>
            <a:r>
              <a:rPr lang="tr-TR" i="1" dirty="0" smtClean="0"/>
              <a:t>Business </a:t>
            </a:r>
            <a:r>
              <a:rPr lang="tr-TR" i="1" dirty="0" err="1" smtClean="0"/>
              <a:t>Driven</a:t>
            </a:r>
            <a:r>
              <a:rPr lang="tr-TR" i="1" dirty="0" smtClean="0"/>
              <a:t> Information </a:t>
            </a:r>
            <a:r>
              <a:rPr lang="tr-TR" i="1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, 6th Ed.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979100-42DC-4528-917D-3DA1FB0B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18F277-4E43-4B9E-BF6E-F841ABEED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Information Technology and Information Systems</a:t>
            </a:r>
            <a:endParaRPr lang="tr-TR" sz="3600" dirty="0"/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The Evolution of IS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Dimensions of Information System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Organization Dimension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Management Dimension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Technology Dimension</a:t>
            </a:r>
          </a:p>
        </p:txBody>
      </p:sp>
    </p:spTree>
    <p:extLst>
      <p:ext uri="{BB962C8B-B14F-4D97-AF65-F5344CB8AC3E}">
        <p14:creationId xmlns:p14="http://schemas.microsoft.com/office/powerpoint/2010/main" val="236715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93FFAB-6F9D-4F37-9246-0746BA1F2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800" b="1" dirty="0"/>
              <a:t>1. </a:t>
            </a:r>
            <a:r>
              <a:rPr lang="en-US" sz="4800" b="1" dirty="0"/>
              <a:t>Information Technology and Information Systems</a:t>
            </a:r>
            <a:endParaRPr lang="tr-TR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7B9687-014F-454B-9784-2783D370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Autofit/>
          </a:bodyPr>
          <a:lstStyle/>
          <a:p>
            <a:r>
              <a:rPr lang="tr-TR" sz="3200" b="1" dirty="0"/>
              <a:t>Information technology </a:t>
            </a:r>
            <a:r>
              <a:rPr lang="tr-TR" sz="3200" dirty="0"/>
              <a:t>is ............................................................</a:t>
            </a:r>
          </a:p>
          <a:p>
            <a:pPr lvl="1"/>
            <a:r>
              <a:rPr lang="tr-TR" sz="2800" dirty="0"/>
              <a:t>We use IT for .................................................................................</a:t>
            </a:r>
          </a:p>
          <a:p>
            <a:r>
              <a:rPr lang="tr-TR" sz="3200" b="1" dirty="0"/>
              <a:t>Information system </a:t>
            </a:r>
            <a:r>
              <a:rPr lang="tr-TR" sz="3200" dirty="0"/>
              <a:t>is ..................................................................</a:t>
            </a:r>
          </a:p>
          <a:p>
            <a:pPr lvl="1"/>
            <a:r>
              <a:rPr lang="tr-TR" sz="2800" dirty="0"/>
              <a:t>IS includes .................................................................................</a:t>
            </a:r>
          </a:p>
          <a:p>
            <a:endParaRPr lang="tr-TR" sz="3200" dirty="0"/>
          </a:p>
          <a:p>
            <a:r>
              <a:rPr lang="tr-TR" sz="3200" dirty="0"/>
              <a:t>IT is the technology, but IS is the whole system.</a:t>
            </a:r>
          </a:p>
        </p:txBody>
      </p:sp>
    </p:spTree>
    <p:extLst>
      <p:ext uri="{BB962C8B-B14F-4D97-AF65-F5344CB8AC3E}">
        <p14:creationId xmlns:p14="http://schemas.microsoft.com/office/powerpoint/2010/main" val="292284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4519A3-1B04-4A68-8085-D38FC315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1 .IT and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11BF2B-BED9-4A1D-8DB4-A9DEA23ED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One must distinguish data, information, and knowledge.</a:t>
            </a:r>
          </a:p>
          <a:p>
            <a:pPr lvl="1"/>
            <a:r>
              <a:rPr lang="tr-TR" sz="3600" dirty="0"/>
              <a:t>Data is ............................................</a:t>
            </a:r>
          </a:p>
          <a:p>
            <a:pPr lvl="1"/>
            <a:r>
              <a:rPr lang="tr-TR" sz="3600" dirty="0"/>
              <a:t>Information is .....................................</a:t>
            </a:r>
          </a:p>
          <a:p>
            <a:pPr lvl="1"/>
            <a:r>
              <a:rPr lang="tr-TR" sz="3600" dirty="0"/>
              <a:t>Knowledge is 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70773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60B0-E1DB-42A5-BFDD-81EC306CB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1. IT and IS</a:t>
            </a:r>
            <a:endParaRPr lang="tr-TR" sz="4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792BDDDA-F1BB-4473-B0D2-A972587A32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029956"/>
              </p:ext>
            </p:extLst>
          </p:nvPr>
        </p:nvGraphicFramePr>
        <p:xfrm>
          <a:off x="838200" y="1442905"/>
          <a:ext cx="10515600" cy="3643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Left 4">
            <a:extLst>
              <a:ext uri="{FF2B5EF4-FFF2-40B4-BE49-F238E27FC236}">
                <a16:creationId xmlns:a16="http://schemas.microsoft.com/office/drawing/2014/main" xmlns="" id="{2F65C93E-E85D-4353-A97D-5B603B4BA8FA}"/>
              </a:ext>
            </a:extLst>
          </p:cNvPr>
          <p:cNvSpPr/>
          <p:nvPr/>
        </p:nvSpPr>
        <p:spPr>
          <a:xfrm>
            <a:off x="3431096" y="5025007"/>
            <a:ext cx="4932727" cy="14009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9AE5813-223C-4A43-B190-F439D41983C4}"/>
              </a:ext>
            </a:extLst>
          </p:cNvPr>
          <p:cNvSpPr txBox="1"/>
          <p:nvPr/>
        </p:nvSpPr>
        <p:spPr>
          <a:xfrm>
            <a:off x="4915948" y="5300823"/>
            <a:ext cx="3447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solidFill>
                  <a:schemeClr val="bg1"/>
                </a:solidFill>
              </a:rPr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376337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1">
            <a:extLst>
              <a:ext uri="{FF2B5EF4-FFF2-40B4-BE49-F238E27FC236}">
                <a16:creationId xmlns:a16="http://schemas.microsoft.com/office/drawing/2014/main" xmlns="" id="{4F1EBA54-1626-451D-BD2B-F3E95CC68A74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06"/>
          <a:stretch/>
        </p:blipFill>
        <p:spPr bwMode="auto">
          <a:xfrm>
            <a:off x="793809" y="746620"/>
            <a:ext cx="10604382" cy="5229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37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66883E-4FD6-4C0C-BA63-CDADE50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2. </a:t>
            </a:r>
            <a:r>
              <a:rPr lang="en-US" sz="4800" b="1" dirty="0"/>
              <a:t>The Evolution of IS</a:t>
            </a:r>
            <a:endParaRPr lang="tr-TR" sz="4800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xmlns="" id="{3F1E491E-E51F-4420-A1EE-AA683489F18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36" y="1778466"/>
            <a:ext cx="9924175" cy="47144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756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34AFE-2271-40CF-A724-BB7A5D13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Information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37BC7C-A99B-4C61-8A10-BF1A32A06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effective usage of IS requires a good understanding of its dimensions.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Organization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Management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Technology</a:t>
            </a:r>
          </a:p>
          <a:p>
            <a:r>
              <a:rPr lang="en-US" dirty="0"/>
              <a:t>An information system creates value for the firm as an organizational and management solution to challenges posed by the environment.</a:t>
            </a:r>
            <a:endParaRPr lang="tr-TR" dirty="0"/>
          </a:p>
          <a:p>
            <a:r>
              <a:rPr lang="en-US" dirty="0"/>
              <a:t>Considering all of these dimensions together and understanding their roles are called </a:t>
            </a:r>
            <a:r>
              <a:rPr lang="tr-TR" dirty="0"/>
              <a:t>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8248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9E8433-1963-42EE-84A1-FA0074B1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a. Organization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FAC663-BFCF-40B9-BFB9-318EDDD59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Organizational dimension involves</a:t>
            </a:r>
            <a:r>
              <a:rPr lang="tr-TR" dirty="0"/>
              <a:t>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hierarchy, 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business processes, 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culture.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5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217</Words>
  <Application>Microsoft Office PowerPoint</Application>
  <PresentationFormat>Geniş ekran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Business Information Systems I</vt:lpstr>
      <vt:lpstr>Outline</vt:lpstr>
      <vt:lpstr>1. Information Technology and Information Systems</vt:lpstr>
      <vt:lpstr>1 .IT and IS</vt:lpstr>
      <vt:lpstr>1. IT and IS</vt:lpstr>
      <vt:lpstr>PowerPoint Sunusu</vt:lpstr>
      <vt:lpstr>2. The Evolution of IS</vt:lpstr>
      <vt:lpstr>3. Dimensions of Information Systems</vt:lpstr>
      <vt:lpstr>3. Dimensions of IS  a. Organization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33</cp:revision>
  <cp:lastPrinted>2019-10-02T09:45:21Z</cp:lastPrinted>
  <dcterms:created xsi:type="dcterms:W3CDTF">2019-09-22T08:54:06Z</dcterms:created>
  <dcterms:modified xsi:type="dcterms:W3CDTF">2020-01-13T08:54:48Z</dcterms:modified>
</cp:coreProperties>
</file>