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12A5-EB6F-47B8-B716-E142B715E91C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2F715-FBFD-4F3E-B5FC-804902AC7A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2016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12A5-EB6F-47B8-B716-E142B715E91C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2F715-FBFD-4F3E-B5FC-804902AC7A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4927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12A5-EB6F-47B8-B716-E142B715E91C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2F715-FBFD-4F3E-B5FC-804902AC7A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452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12A5-EB6F-47B8-B716-E142B715E91C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2F715-FBFD-4F3E-B5FC-804902AC7A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7780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12A5-EB6F-47B8-B716-E142B715E91C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2F715-FBFD-4F3E-B5FC-804902AC7A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8589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12A5-EB6F-47B8-B716-E142B715E91C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2F715-FBFD-4F3E-B5FC-804902AC7A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0806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12A5-EB6F-47B8-B716-E142B715E91C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2F715-FBFD-4F3E-B5FC-804902AC7A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8634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12A5-EB6F-47B8-B716-E142B715E91C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2F715-FBFD-4F3E-B5FC-804902AC7A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7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12A5-EB6F-47B8-B716-E142B715E91C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2F715-FBFD-4F3E-B5FC-804902AC7A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516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12A5-EB6F-47B8-B716-E142B715E91C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2F715-FBFD-4F3E-B5FC-804902AC7A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4562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12A5-EB6F-47B8-B716-E142B715E91C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2F715-FBFD-4F3E-B5FC-804902AC7A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9105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212A5-EB6F-47B8-B716-E142B715E91C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2F715-FBFD-4F3E-B5FC-804902AC7A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4129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Amerika Sosyal Güvenlik Sistemi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95019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440574"/>
            <a:ext cx="10515600" cy="5960225"/>
          </a:xfrm>
        </p:spPr>
        <p:txBody>
          <a:bodyPr>
            <a:normAutofit lnSpcReduction="10000"/>
          </a:bodyPr>
          <a:lstStyle/>
          <a:p>
            <a:endParaRPr lang="tr-TR" dirty="0" smtClean="0"/>
          </a:p>
          <a:p>
            <a:r>
              <a:rPr lang="tr-TR" dirty="0"/>
              <a:t>Ülkede emeklilik yaşı halen 62 olarak uygulanmakla birlikte hızlı nüfus artışına paralel olarak emeklilik yaşının kademeli olarak 67’e çıkarılması planlanmaktadır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Emekli aylığı ödemeleri ise şu şekilde yapılmaktadır: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dirty="0"/>
              <a:t>-62 yaşından önce malullük aylığı, 62 yaş ve sonrasında ise yaşlılık aylığı bağlanmaktadır.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dirty="0"/>
              <a:t>-emekli veya malullük aylığı alırken ölenlerin eş ve çocuklarına dul-yetim aylığı bağlanmaktadır.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dirty="0"/>
              <a:t>-çalışmakta iken ölen işçinin eş ve çocuklarına dul-yetim aylığı bağlanmaktadır.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dirty="0"/>
              <a:t>-ölen işçinin hizmeti yetersiz ise, toptan ödeme yapılmaktadır.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61421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440574"/>
            <a:ext cx="10515600" cy="5960225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Toplanan primler devletin Federal Yaşlılık ve Dul-Yetim Sigorta Fonu ile Federal Malullük Sigorta Fonlarında biriktirilmektedir</a:t>
            </a:r>
            <a:r>
              <a:rPr lang="tr-T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Yaşlılık veya malullük sigortalarının yanında işsizlik sigortası da uygulanmaktadır.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Çalışma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Bakanlığına bağlı İş Güvenlik Bürosu, işsizlik sigortası programının yürütülmesinden sorumludur.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48752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440574"/>
            <a:ext cx="10515600" cy="5960225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/>
              <a:t>ABD içindeki federe devletler, işsizlik primlerini toplar ve Hazineye gönderir. Hazine, her federe devlet adına ayrı bir hesap açar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Devlet işsizlik yardımı yapması halinde bu fonu hazineden çeker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Eğer işçi, kendisine bulunan işi kabul etmezse, işsizlik yardımı kesilir (bulunan iş, daha önceki işi ile ücret, çalışma koşulları, sendikalaşma vb. gibi konularda uyum göstermelidir</a:t>
            </a:r>
            <a:r>
              <a:rPr lang="tr-TR"/>
              <a:t>). </a:t>
            </a:r>
            <a:endParaRPr lang="tr-TR" smtClean="0"/>
          </a:p>
          <a:p>
            <a:endParaRPr lang="tr-TR" dirty="0"/>
          </a:p>
          <a:p>
            <a:r>
              <a:rPr lang="tr-TR" dirty="0"/>
              <a:t>İşsiz kalan işçiye ayrıldığı işte aldığı ücretin %50’si işsizlik yardımı olarak ödenir.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052203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404664"/>
            <a:ext cx="8229600" cy="6048672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pPr marL="0" indent="0">
              <a:buNone/>
            </a:pPr>
            <a:r>
              <a:rPr lang="tr-TR" b="1" i="1" dirty="0" smtClean="0"/>
              <a:t>Yararlanılan Kaynak:</a:t>
            </a:r>
          </a:p>
          <a:p>
            <a:endParaRPr lang="tr-TR" dirty="0" smtClean="0"/>
          </a:p>
          <a:p>
            <a:endParaRPr lang="tr-TR" dirty="0"/>
          </a:p>
          <a:p>
            <a:pPr marL="0" indent="0">
              <a:buNone/>
            </a:pPr>
            <a:r>
              <a:rPr lang="tr-TR" dirty="0" smtClean="0"/>
              <a:t>Haluk Egeli, </a:t>
            </a:r>
            <a:r>
              <a:rPr lang="tr-TR" dirty="0" err="1" smtClean="0"/>
              <a:t>Parafiskalite</a:t>
            </a:r>
            <a:r>
              <a:rPr lang="tr-TR" dirty="0" smtClean="0"/>
              <a:t> ve </a:t>
            </a:r>
            <a:r>
              <a:rPr lang="tr-TR" dirty="0" err="1" smtClean="0"/>
              <a:t>Parafiskal</a:t>
            </a:r>
            <a:r>
              <a:rPr lang="tr-TR" dirty="0" smtClean="0"/>
              <a:t> </a:t>
            </a:r>
            <a:r>
              <a:rPr lang="tr-TR" dirty="0" smtClean="0"/>
              <a:t>Yükümlülükler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3717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440574"/>
            <a:ext cx="10515600" cy="5960225"/>
          </a:xfrm>
        </p:spPr>
        <p:txBody>
          <a:bodyPr>
            <a:normAutofit lnSpcReduction="10000"/>
          </a:bodyPr>
          <a:lstStyle/>
          <a:p>
            <a:endParaRPr lang="tr-TR" dirty="0" smtClean="0"/>
          </a:p>
          <a:p>
            <a:r>
              <a:rPr lang="tr-TR" dirty="0" smtClean="0"/>
              <a:t>ABD’de </a:t>
            </a:r>
            <a:r>
              <a:rPr lang="tr-TR" dirty="0"/>
              <a:t>sosyal güvenlik sistemi ağırlıklı olarak kamu emeklilik planlarını içeren sosyal sigorta modeline </a:t>
            </a:r>
            <a:r>
              <a:rPr lang="tr-TR" dirty="0" smtClean="0"/>
              <a:t>dayanmaktadır.</a:t>
            </a:r>
          </a:p>
          <a:p>
            <a:endParaRPr lang="tr-TR" dirty="0"/>
          </a:p>
          <a:p>
            <a:r>
              <a:rPr lang="tr-TR" dirty="0" smtClean="0"/>
              <a:t>Ayrıca</a:t>
            </a:r>
            <a:r>
              <a:rPr lang="tr-TR" dirty="0"/>
              <a:t>, uygulamada mesleki ve gönüllü emeklilik planlarına da yer verilmektedir.</a:t>
            </a:r>
          </a:p>
          <a:p>
            <a:endParaRPr lang="tr-TR" dirty="0" smtClean="0"/>
          </a:p>
          <a:p>
            <a:r>
              <a:rPr lang="tr-TR" dirty="0" smtClean="0"/>
              <a:t>1929 </a:t>
            </a:r>
            <a:r>
              <a:rPr lang="tr-TR" dirty="0"/>
              <a:t>yılında yaşanan dünya ekonomik krizinin ardından 1934 yılında Başkan Roosevelt tarafından işsizlere, sakatlara, çocuklara yardım uygulamasına geçilmiş,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1937 </a:t>
            </a:r>
            <a:r>
              <a:rPr lang="tr-TR" dirty="0"/>
              <a:t>yılında Sosyal Sigorta Kanunu ve 1938 yılında işsizlik yardımları kabul edilmiştir.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5357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440574"/>
            <a:ext cx="10515600" cy="5960225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/>
              <a:t>Modern anlamda sosyal güvenliğe ilişkin ilk hukuki düzenleme ise 1945 yılında çıkarılan Sosyal Güvenlik Kanunu ile hayata geçirilmiştir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ABD’de </a:t>
            </a:r>
            <a:r>
              <a:rPr lang="tr-TR" dirty="0"/>
              <a:t>bireysel emeklilik hesapları, işveren destekli emeklilik programları kapsamında olmayan işçiler için ertelenmiş vergi esaslı emeklilik geliri sağlamak amacıyla Ekonomik Emeklilik Gelir Güvencesi Kanunu’nun 1974 yılında çıkmasıyla başlatılmıştır.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5525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440574"/>
            <a:ext cx="10515600" cy="5960225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/>
              <a:t>1981 Ekonomik İyileşme Vergi Kanunu, bireysel emeklilik hesapları opsiyonunu tüm işçilere yaymıştır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ABD’de son yıllarda sosyal güvenlik sisteminde köklü değişikliklere gidilmesi gerektiğine ilişkin görüşler yaygınlık kazanmıştır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Bu gelişmeler paralelinde 1990’lı yılların sonlarından itibaren ABD’de özel emeklilik programları oluşturularak çalışanların bireysel tasarruflarını gönüllü olarak özel emeklilik fonlarında değerlendirdiği bir sisteme geçilmiştir.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30780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440574"/>
            <a:ext cx="10515600" cy="5960225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/>
              <a:t>ABD’deki özel emeklilik sistemi tamamen gönüllük esasına bağlı olarak faaliyet göstermekte ve işverenler tarafından işletilmektedir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Özel emeklilik düzenlemeleri, bireysel emeklilik hesapları veya sigorta şirketlerinden kişilerce satın alınan ertelenmiş yıllık sözleşmeleri gibi büyük ölçüde kendine has bireysel düzenlemelerden oluşmaktadır.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Bu </a:t>
            </a:r>
            <a:r>
              <a:rPr lang="tr-TR" dirty="0"/>
              <a:t>düzenlemeler, çok daha sınırlı vergi muafiyetlerine tabi olup genelde, özel emeklilik programlarından farklı şekilde bireysel tasarruf araçları olarak ele alınmaktadır.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8770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440574"/>
            <a:ext cx="10515600" cy="5960225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/>
              <a:t>Reformla özellikle çalışanlara gelecekleri için kişisel emeklilik hesaplarında ön bir fon oluşturma şansı verilmekte ve bu hesaplarda biriken tasarrufların esnek bir yönetim yapısı içinde yatırımlara yönlendirilmesi planlanmaktadır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Böylece çalışanlara emekli olduklarında daha yüksek bir gelir olanağı sunulmaktadır.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00697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440574"/>
            <a:ext cx="10515600" cy="5960225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/>
              <a:t>Nitekim bu yönde çalışmalar başlatılmış olup, şirketlerin özel emeklilik planları için vergi avantajları geliştirilmiştir.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Ayrıca</a:t>
            </a:r>
            <a:r>
              <a:rPr lang="tr-TR" dirty="0"/>
              <a:t>, kamu emeklilik sisteminin 2020’li yılların sonlarından başlayarak açık vermesi beklenmektedir.</a:t>
            </a:r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ABD’deki </a:t>
            </a:r>
            <a:r>
              <a:rPr lang="tr-TR" dirty="0"/>
              <a:t>özel emeklilik sistemi, büyük ölçüde özel gelirle desteklenmekte ve özellikle yüksek düzeyde kazanan çoğu Amerikan işçisine hitap etmektedir.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67566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440574"/>
            <a:ext cx="10515600" cy="5960225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/>
              <a:t>Özel eklilik kanunu esnek olup, finansal piyasalarının gelişimine bağlı olarak emeklilik kaynaklarının yatırılacağı alanlar düzenlenebilmektedir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Sosyal güvenlik primleri, genel vergiler ile birlikte toplanmaktadır. </a:t>
            </a:r>
          </a:p>
          <a:p>
            <a:endParaRPr lang="tr-TR" dirty="0" smtClean="0"/>
          </a:p>
          <a:p>
            <a:r>
              <a:rPr lang="tr-TR" dirty="0" smtClean="0"/>
              <a:t>Gelirlerin </a:t>
            </a:r>
            <a:r>
              <a:rPr lang="tr-TR" dirty="0"/>
              <a:t>toplanması ve emeklilik ödemelerinin yapılabilmesi için Sosyal Güvenlik Dairesi ile Amerikan Gelir İdaresi koordineli olarak çalışmaktadır.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01259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440574"/>
            <a:ext cx="10515600" cy="5960225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/>
              <a:t>Sosyal Güvenlik Kanundaki en büyük programlar, yaşlılık ve vazife-adi malullük sigortalarıdır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Sosyal güvenlik dairesi tarafından yönetilen, işçi ve işverenler tarafından ise finanse edilen bu programlar, ABD’de çalışmakta olan insanların %90’nını kapsamaktadır.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07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615</Words>
  <Application>Microsoft Office PowerPoint</Application>
  <PresentationFormat>Geniş ekran</PresentationFormat>
  <Paragraphs>75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</vt:lpstr>
      <vt:lpstr>Office Teması</vt:lpstr>
      <vt:lpstr>Amerika Sosyal Güvenlik Sistemi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Amerika Sosyal Güvenlik Sistemi</dc:title>
  <dc:creator>y</dc:creator>
  <cp:lastModifiedBy>y</cp:lastModifiedBy>
  <cp:revision>2</cp:revision>
  <dcterms:created xsi:type="dcterms:W3CDTF">2019-04-01T11:14:19Z</dcterms:created>
  <dcterms:modified xsi:type="dcterms:W3CDTF">2020-01-16T08:50:24Z</dcterms:modified>
</cp:coreProperties>
</file>