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1" r:id="rId2"/>
    <p:sldId id="277" r:id="rId3"/>
    <p:sldId id="276" r:id="rId4"/>
    <p:sldId id="282" r:id="rId5"/>
    <p:sldId id="278" r:id="rId6"/>
    <p:sldId id="279" r:id="rId7"/>
    <p:sldId id="280" r:id="rId8"/>
    <p:sldId id="283" r:id="rId9"/>
    <p:sldId id="284" r:id="rId10"/>
    <p:sldId id="285" r:id="rId11"/>
    <p:sldId id="281" r:id="rId12"/>
    <p:sldId id="308" r:id="rId13"/>
    <p:sldId id="286" r:id="rId14"/>
    <p:sldId id="287" r:id="rId15"/>
    <p:sldId id="289" r:id="rId16"/>
    <p:sldId id="290" r:id="rId17"/>
    <p:sldId id="288" r:id="rId18"/>
    <p:sldId id="291" r:id="rId19"/>
    <p:sldId id="292" r:id="rId20"/>
    <p:sldId id="295" r:id="rId21"/>
    <p:sldId id="296" r:id="rId22"/>
    <p:sldId id="293" r:id="rId23"/>
    <p:sldId id="310" r:id="rId24"/>
    <p:sldId id="294" r:id="rId25"/>
    <p:sldId id="297" r:id="rId26"/>
    <p:sldId id="298" r:id="rId27"/>
    <p:sldId id="299" r:id="rId28"/>
    <p:sldId id="300" r:id="rId29"/>
    <p:sldId id="301" r:id="rId30"/>
    <p:sldId id="302" r:id="rId31"/>
    <p:sldId id="303" r:id="rId32"/>
    <p:sldId id="304" r:id="rId33"/>
    <p:sldId id="305" r:id="rId34"/>
    <p:sldId id="312" r:id="rId35"/>
    <p:sldId id="313" r:id="rId36"/>
    <p:sldId id="306"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m"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07.02.2017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0047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07.02.2017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1190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07.02.2017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382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07.02.2017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3921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07.02.2017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3108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07.02.2017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5380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07.02.2017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7213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07.02.2017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8880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07.02.2017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3291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07.02.2017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9236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07.02.2017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2757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07.02.2017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0771799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microsoft.com/office/2007/relationships/hdphoto" Target="../media/hdphoto1.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microsoft.com/office/2007/relationships/hdphoto" Target="../media/hdphoto1.wdp"/><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746650"/>
          </a:xfrm>
        </p:spPr>
        <p:txBody>
          <a:bodyPr/>
          <a:lstStyle/>
          <a:p>
            <a:r>
              <a:rPr lang="tr-TR" b="1" dirty="0" smtClean="0"/>
              <a:t>ANKARA ÜNİVERSİTESİ</a:t>
            </a:r>
            <a:br>
              <a:rPr lang="tr-TR" b="1" dirty="0" smtClean="0"/>
            </a:br>
            <a:r>
              <a:rPr lang="tr-TR" b="1" dirty="0" smtClean="0"/>
              <a:t>BEYPAZARI MESLEK YÜKSEKOKULU</a:t>
            </a:r>
            <a:r>
              <a:rPr lang="tr-TR" dirty="0" smtClean="0"/>
              <a:t/>
            </a:r>
            <a:br>
              <a:rPr lang="tr-TR" dirty="0" smtClean="0"/>
            </a:br>
            <a:r>
              <a:rPr lang="tr-TR" dirty="0" smtClean="0"/>
              <a:t/>
            </a:r>
            <a:br>
              <a:rPr lang="tr-TR" dirty="0" smtClean="0"/>
            </a:br>
            <a:r>
              <a:rPr lang="tr-TR" dirty="0" smtClean="0"/>
              <a:t>TURİZM VE ÇEVRE DERSİ</a:t>
            </a:r>
            <a:br>
              <a:rPr lang="tr-TR" dirty="0" smtClean="0"/>
            </a:br>
            <a:r>
              <a:rPr lang="tr-TR" dirty="0" smtClean="0"/>
              <a:t/>
            </a:r>
            <a:br>
              <a:rPr lang="tr-TR" dirty="0" smtClean="0"/>
            </a:br>
            <a:r>
              <a:rPr lang="tr-TR" dirty="0" err="1" smtClean="0"/>
              <a:t>Öğr</a:t>
            </a:r>
            <a:r>
              <a:rPr lang="tr-TR" dirty="0" smtClean="0"/>
              <a:t>. Gör. Nihat DEMİRTAŞ</a:t>
            </a:r>
            <a:endParaRPr lang="tr-TR" dirty="0"/>
          </a:p>
        </p:txBody>
      </p:sp>
    </p:spTree>
    <p:extLst>
      <p:ext uri="{BB962C8B-B14F-4D97-AF65-F5344CB8AC3E}">
        <p14:creationId xmlns:p14="http://schemas.microsoft.com/office/powerpoint/2010/main" val="327364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elaynak"/>
          <p:cNvPicPr>
            <a:picLocks noChangeAspect="1" noChangeArrowheads="1"/>
          </p:cNvPicPr>
          <p:nvPr/>
        </p:nvPicPr>
        <p:blipFill rotWithShape="1">
          <a:blip r:embed="rId2">
            <a:extLst>
              <a:ext uri="{28A0092B-C50C-407E-A947-70E740481C1C}">
                <a14:useLocalDpi xmlns:a14="http://schemas.microsoft.com/office/drawing/2010/main" val="0"/>
              </a:ext>
            </a:extLst>
          </a:blip>
          <a:srcRect b="6228"/>
          <a:stretch/>
        </p:blipFill>
        <p:spPr bwMode="auto">
          <a:xfrm>
            <a:off x="251520" y="447428"/>
            <a:ext cx="8640960" cy="540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09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31" t="23016" r="56101" b="24045"/>
          <a:stretch/>
        </p:blipFill>
        <p:spPr bwMode="auto">
          <a:xfrm>
            <a:off x="1725649" y="188640"/>
            <a:ext cx="5692703"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49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elayna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3455876" y="1992469"/>
            <a:ext cx="2232248" cy="2232248"/>
          </a:xfrm>
          <a:prstGeom prst="rect">
            <a:avLst/>
          </a:prstGeom>
        </p:spPr>
      </p:pic>
    </p:spTree>
    <p:extLst>
      <p:ext uri="{BB962C8B-B14F-4D97-AF65-F5344CB8AC3E}">
        <p14:creationId xmlns:p14="http://schemas.microsoft.com/office/powerpoint/2010/main" val="329369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3/35/Waldrapp_Geronticus_eremi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16631"/>
            <a:ext cx="4608512" cy="671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15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a:t>Büyük </a:t>
            </a:r>
            <a:r>
              <a:rPr lang="tr-TR" sz="4000" b="1" dirty="0" smtClean="0"/>
              <a:t>Akbalıkçıl</a:t>
            </a:r>
            <a:r>
              <a:rPr lang="tr-TR" sz="4000" b="1" dirty="0"/>
              <a:t> </a:t>
            </a:r>
            <a:endParaRPr lang="tr-TR" sz="4000" dirty="0"/>
          </a:p>
        </p:txBody>
      </p:sp>
      <p:sp>
        <p:nvSpPr>
          <p:cNvPr id="4" name="Dikdörtgen 3"/>
          <p:cNvSpPr/>
          <p:nvPr/>
        </p:nvSpPr>
        <p:spPr>
          <a:xfrm>
            <a:off x="355509" y="2055857"/>
            <a:ext cx="7920880" cy="1477328"/>
          </a:xfrm>
          <a:prstGeom prst="rect">
            <a:avLst/>
          </a:prstGeom>
        </p:spPr>
        <p:txBody>
          <a:bodyPr wrap="square">
            <a:spAutoFit/>
          </a:bodyPr>
          <a:lstStyle/>
          <a:p>
            <a:r>
              <a:rPr lang="tr-TR" b="1" dirty="0"/>
              <a:t>Büyük ak balıkçıl</a:t>
            </a:r>
            <a:r>
              <a:rPr lang="tr-TR" dirty="0"/>
              <a:t> (</a:t>
            </a:r>
            <a:r>
              <a:rPr lang="tr-TR" i="1" dirty="0"/>
              <a:t>Ardea </a:t>
            </a:r>
            <a:r>
              <a:rPr lang="tr-TR" i="1" dirty="0" err="1"/>
              <a:t>alba</a:t>
            </a:r>
            <a:r>
              <a:rPr lang="tr-TR" dirty="0"/>
              <a:t>), </a:t>
            </a:r>
            <a:r>
              <a:rPr lang="tr-TR" dirty="0" err="1" smtClean="0"/>
              <a:t>balıkçılgiller</a:t>
            </a:r>
            <a:r>
              <a:rPr lang="tr-TR" dirty="0"/>
              <a:t>  familyasına ait bir kuş türü</a:t>
            </a:r>
            <a:r>
              <a:rPr lang="tr-TR" dirty="0" smtClean="0"/>
              <a:t>.</a:t>
            </a:r>
          </a:p>
          <a:p>
            <a:r>
              <a:rPr lang="tr-TR" dirty="0" smtClean="0"/>
              <a:t>Büyük </a:t>
            </a:r>
            <a:r>
              <a:rPr lang="tr-TR" dirty="0"/>
              <a:t>bir kuştur. Beyaz tüylere sahiptirler. </a:t>
            </a:r>
            <a:r>
              <a:rPr lang="tr-TR" dirty="0" smtClean="0"/>
              <a:t>Sadece</a:t>
            </a:r>
            <a:r>
              <a:rPr lang="tr-TR" dirty="0"/>
              <a:t> Gri balıkçıldan ufakça daha küçüktürler. Boyutu dışında, büyük ak balıkçıl sarı gagası, siyah bacakları ve ayakları ile diğer beyaz balıkçıllardan ayrılabilir. Yavaş bir uçuşu vardır. Uçuş sırasında boyunlarını geri çekerler.</a:t>
            </a:r>
          </a:p>
        </p:txBody>
      </p:sp>
    </p:spTree>
    <p:extLst>
      <p:ext uri="{BB962C8B-B14F-4D97-AF65-F5344CB8AC3E}">
        <p14:creationId xmlns:p14="http://schemas.microsoft.com/office/powerpoint/2010/main" val="4060292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üyük ak balıkçı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1152"/>
            <a:ext cx="8784977" cy="636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6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üyük ak balıkçı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0" y="694206"/>
            <a:ext cx="8926161" cy="502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266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78" t="19444" r="55952" b="27037"/>
          <a:stretch/>
        </p:blipFill>
        <p:spPr bwMode="auto">
          <a:xfrm>
            <a:off x="1835696" y="260647"/>
            <a:ext cx="5472608" cy="628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815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üyük ak balıkçıl"/>
          <p:cNvPicPr>
            <a:picLocks noChangeAspect="1" noChangeArrowheads="1"/>
          </p:cNvPicPr>
          <p:nvPr/>
        </p:nvPicPr>
        <p:blipFill rotWithShape="1">
          <a:blip r:embed="rId2">
            <a:extLst>
              <a:ext uri="{28A0092B-C50C-407E-A947-70E740481C1C}">
                <a14:useLocalDpi xmlns:a14="http://schemas.microsoft.com/office/drawing/2010/main" val="0"/>
              </a:ext>
            </a:extLst>
          </a:blip>
          <a:srcRect l="1584" t="1649" r="1419" b="6145"/>
          <a:stretch/>
        </p:blipFill>
        <p:spPr bwMode="auto">
          <a:xfrm>
            <a:off x="146000" y="214380"/>
            <a:ext cx="8852000" cy="595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918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23928" y="332656"/>
            <a:ext cx="962892" cy="707886"/>
          </a:xfrm>
          <a:prstGeom prst="rect">
            <a:avLst/>
          </a:prstGeom>
        </p:spPr>
        <p:txBody>
          <a:bodyPr wrap="none">
            <a:spAutoFit/>
          </a:bodyPr>
          <a:lstStyle/>
          <a:p>
            <a:r>
              <a:rPr lang="tr-TR" sz="4000" b="1" dirty="0"/>
              <a:t>Toy</a:t>
            </a:r>
            <a:r>
              <a:rPr lang="tr-TR" dirty="0"/>
              <a:t> </a:t>
            </a:r>
          </a:p>
        </p:txBody>
      </p:sp>
      <p:sp>
        <p:nvSpPr>
          <p:cNvPr id="5" name="Dikdörtgen 4"/>
          <p:cNvSpPr/>
          <p:nvPr/>
        </p:nvSpPr>
        <p:spPr>
          <a:xfrm>
            <a:off x="314820" y="1060249"/>
            <a:ext cx="8217620" cy="1754326"/>
          </a:xfrm>
          <a:prstGeom prst="rect">
            <a:avLst/>
          </a:prstGeom>
        </p:spPr>
        <p:txBody>
          <a:bodyPr wrap="square">
            <a:spAutoFit/>
          </a:bodyPr>
          <a:lstStyle/>
          <a:p>
            <a:r>
              <a:rPr lang="tr-TR" b="1" dirty="0"/>
              <a:t>Toy</a:t>
            </a:r>
            <a:r>
              <a:rPr lang="tr-TR" dirty="0"/>
              <a:t> (</a:t>
            </a:r>
            <a:r>
              <a:rPr lang="tr-TR" i="1" dirty="0" err="1"/>
              <a:t>Otis</a:t>
            </a:r>
            <a:r>
              <a:rPr lang="tr-TR" i="1" dirty="0"/>
              <a:t> tarda</a:t>
            </a:r>
            <a:r>
              <a:rPr lang="tr-TR" dirty="0"/>
              <a:t>), </a:t>
            </a:r>
            <a:r>
              <a:rPr lang="tr-TR" dirty="0" err="1" smtClean="0"/>
              <a:t>toygiller</a:t>
            </a:r>
            <a:r>
              <a:rPr lang="tr-TR" dirty="0"/>
              <a:t> </a:t>
            </a:r>
            <a:r>
              <a:rPr lang="tr-TR" dirty="0" smtClean="0"/>
              <a:t>familyasından</a:t>
            </a:r>
            <a:r>
              <a:rPr lang="tr-TR" dirty="0"/>
              <a:t> çok ürkek bir kuş türü. Türkiye'nin en büyük kuş türü olan toy, aynı zamanda dünyada en büyük uçabilen kuşlardan biridir</a:t>
            </a:r>
            <a:r>
              <a:rPr lang="tr-TR" dirty="0" smtClean="0"/>
              <a:t>.</a:t>
            </a:r>
          </a:p>
          <a:p>
            <a:endParaRPr lang="tr-TR" dirty="0" smtClean="0"/>
          </a:p>
          <a:p>
            <a:r>
              <a:rPr lang="tr-TR" dirty="0" smtClean="0"/>
              <a:t>Toylar </a:t>
            </a:r>
            <a:r>
              <a:rPr lang="tr-TR" dirty="0"/>
              <a:t>kahverengi lekeli, iri bacaklı büyük kuşlardır. Yetişkin erkeklerin tüylerden oluşan bir sakalları vardır.</a:t>
            </a:r>
          </a:p>
          <a:p>
            <a:endParaRPr lang="tr-TR" dirty="0"/>
          </a:p>
        </p:txBody>
      </p:sp>
    </p:spTree>
    <p:extLst>
      <p:ext uri="{BB962C8B-B14F-4D97-AF65-F5344CB8AC3E}">
        <p14:creationId xmlns:p14="http://schemas.microsoft.com/office/powerpoint/2010/main" val="3109746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4179"/>
            <a:ext cx="8229600" cy="1143000"/>
          </a:xfrm>
        </p:spPr>
        <p:txBody>
          <a:bodyPr/>
          <a:lstStyle/>
          <a:p>
            <a:r>
              <a:rPr lang="tr-TR" sz="4000" b="1" dirty="0" smtClean="0"/>
              <a:t>Kuşlar</a:t>
            </a:r>
            <a:endParaRPr lang="tr-TR" b="1" dirty="0"/>
          </a:p>
        </p:txBody>
      </p:sp>
      <p:sp>
        <p:nvSpPr>
          <p:cNvPr id="4" name="Dikdörtgen 3"/>
          <p:cNvSpPr/>
          <p:nvPr/>
        </p:nvSpPr>
        <p:spPr>
          <a:xfrm>
            <a:off x="431540" y="1268760"/>
            <a:ext cx="8280920" cy="2308324"/>
          </a:xfrm>
          <a:prstGeom prst="rect">
            <a:avLst/>
          </a:prstGeom>
        </p:spPr>
        <p:txBody>
          <a:bodyPr wrap="square">
            <a:spAutoFit/>
          </a:bodyPr>
          <a:lstStyle/>
          <a:p>
            <a:r>
              <a:rPr lang="tr-TR" dirty="0"/>
              <a:t>Türkiye'nin farklı iklimli bölgeleri birçok farklı kuş türlerinin yaşamaları için elverişlidir. Türkiye'de 453 kuş türü tespit edilmiştir. Bunların 302 türü Türkiye'de yumurtlamakta, diğerleri ise ziyaretçi </a:t>
            </a:r>
            <a:r>
              <a:rPr lang="tr-TR" dirty="0" smtClean="0"/>
              <a:t>göçmen </a:t>
            </a:r>
            <a:r>
              <a:rPr lang="tr-TR" dirty="0"/>
              <a:t>kuşlardır. Türkiye'de geçici veya kalıcı olarak barınan kuş türü çeşitliliğinin 3/4'ü </a:t>
            </a:r>
            <a:r>
              <a:rPr lang="tr-TR" dirty="0" smtClean="0"/>
              <a:t> Kızılırmak </a:t>
            </a:r>
            <a:r>
              <a:rPr lang="tr-TR" dirty="0"/>
              <a:t>ve Bafra ovası deltasında bulunmaktadır.</a:t>
            </a:r>
          </a:p>
          <a:p>
            <a:endParaRPr lang="tr-TR" dirty="0" smtClean="0"/>
          </a:p>
          <a:p>
            <a:r>
              <a:rPr lang="tr-TR" dirty="0" smtClean="0"/>
              <a:t>Türkiye'de</a:t>
            </a:r>
            <a:r>
              <a:rPr lang="tr-TR" dirty="0"/>
              <a:t>, Avrupa ve Kuzey Asya'nın göçmen kuşlarının kışladığı önemli bölgeler bulunmaktadır. Birçok göçmen kuş, Avrupa'dan Afrika'ya giden yolculuklarında Türkiye'yi adeta köprü olarak kullanır. </a:t>
            </a:r>
          </a:p>
        </p:txBody>
      </p:sp>
    </p:spTree>
    <p:extLst>
      <p:ext uri="{BB962C8B-B14F-4D97-AF65-F5344CB8AC3E}">
        <p14:creationId xmlns:p14="http://schemas.microsoft.com/office/powerpoint/2010/main" val="3439394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reat bustard male"/>
          <p:cNvPicPr>
            <a:picLocks noChangeAspect="1" noChangeArrowheads="1"/>
          </p:cNvPicPr>
          <p:nvPr/>
        </p:nvPicPr>
        <p:blipFill rotWithShape="1">
          <a:blip r:embed="rId2">
            <a:extLst>
              <a:ext uri="{28A0092B-C50C-407E-A947-70E740481C1C}">
                <a14:useLocalDpi xmlns:a14="http://schemas.microsoft.com/office/drawing/2010/main" val="0"/>
              </a:ext>
            </a:extLst>
          </a:blip>
          <a:srcRect t="12951" b="6424"/>
          <a:stretch/>
        </p:blipFill>
        <p:spPr bwMode="auto">
          <a:xfrm>
            <a:off x="194148" y="1016000"/>
            <a:ext cx="8755705" cy="470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21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emale great bustards in alfalfa"/>
          <p:cNvPicPr>
            <a:picLocks noChangeAspect="1" noChangeArrowheads="1"/>
          </p:cNvPicPr>
          <p:nvPr/>
        </p:nvPicPr>
        <p:blipFill rotWithShape="1">
          <a:blip r:embed="rId2">
            <a:extLst>
              <a:ext uri="{28A0092B-C50C-407E-A947-70E740481C1C}">
                <a14:useLocalDpi xmlns:a14="http://schemas.microsoft.com/office/drawing/2010/main" val="0"/>
              </a:ext>
            </a:extLst>
          </a:blip>
          <a:srcRect t="12986" b="6517"/>
          <a:stretch/>
        </p:blipFill>
        <p:spPr bwMode="auto">
          <a:xfrm>
            <a:off x="177413" y="1045029"/>
            <a:ext cx="8803177" cy="486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20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29" t="33136" r="55952" b="24403"/>
          <a:stretch/>
        </p:blipFill>
        <p:spPr bwMode="auto">
          <a:xfrm>
            <a:off x="1197094" y="260648"/>
            <a:ext cx="674981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569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oy.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3311122" y="2132856"/>
            <a:ext cx="2521757" cy="2521757"/>
          </a:xfrm>
          <a:prstGeom prst="rect">
            <a:avLst/>
          </a:prstGeom>
        </p:spPr>
      </p:pic>
    </p:spTree>
    <p:extLst>
      <p:ext uri="{BB962C8B-B14F-4D97-AF65-F5344CB8AC3E}">
        <p14:creationId xmlns:p14="http://schemas.microsoft.com/office/powerpoint/2010/main" val="41176817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25" fill="hold"/>
                                        <p:tgtEl>
                                          <p:spTgt spid="4"/>
                                        </p:tgtEl>
                                      </p:cBhvr>
                                    </p:cmd>
                                  </p:childTnLst>
                                </p:cTn>
                              </p:par>
                            </p:childTnLst>
                          </p:cTn>
                        </p:par>
                      </p:childTnLst>
                    </p:cTn>
                  </p:par>
                </p:childTnLst>
              </p:cTn>
              <p:nextCondLst>
                <p:cond evt="onClick" delay="0">
                  <p:tgtEl>
                    <p:spTgt spid="4"/>
                  </p:tgtEl>
                </p:cond>
              </p:nextCondLst>
            </p:seq>
            <p:audio>
              <p:cMediaNode vol="60377">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60648"/>
            <a:ext cx="8420100" cy="610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117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143000"/>
          </a:xfrm>
        </p:spPr>
        <p:txBody>
          <a:bodyPr/>
          <a:lstStyle/>
          <a:p>
            <a:r>
              <a:rPr lang="tr-TR" b="1" dirty="0" smtClean="0"/>
              <a:t>Böcekler</a:t>
            </a:r>
            <a:endParaRPr lang="tr-TR" b="1" dirty="0"/>
          </a:p>
        </p:txBody>
      </p:sp>
    </p:spTree>
    <p:extLst>
      <p:ext uri="{BB962C8B-B14F-4D97-AF65-F5344CB8AC3E}">
        <p14:creationId xmlns:p14="http://schemas.microsoft.com/office/powerpoint/2010/main" val="1270876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143000"/>
          </a:xfrm>
        </p:spPr>
        <p:txBody>
          <a:bodyPr>
            <a:normAutofit fontScale="90000"/>
          </a:bodyPr>
          <a:lstStyle/>
          <a:p>
            <a:r>
              <a:rPr lang="tr-TR" b="1" dirty="0" err="1"/>
              <a:t>Bombus</a:t>
            </a:r>
            <a:r>
              <a:rPr lang="tr-TR" dirty="0"/>
              <a:t/>
            </a:r>
            <a:br>
              <a:rPr lang="tr-TR" dirty="0"/>
            </a:br>
            <a:endParaRPr lang="tr-TR" dirty="0"/>
          </a:p>
        </p:txBody>
      </p:sp>
      <p:sp>
        <p:nvSpPr>
          <p:cNvPr id="4" name="Dikdörtgen 3"/>
          <p:cNvSpPr/>
          <p:nvPr/>
        </p:nvSpPr>
        <p:spPr>
          <a:xfrm>
            <a:off x="467544" y="1268760"/>
            <a:ext cx="8064896" cy="923330"/>
          </a:xfrm>
          <a:prstGeom prst="rect">
            <a:avLst/>
          </a:prstGeom>
        </p:spPr>
        <p:txBody>
          <a:bodyPr wrap="square">
            <a:spAutoFit/>
          </a:bodyPr>
          <a:lstStyle/>
          <a:p>
            <a:r>
              <a:rPr lang="tr-TR" b="1" dirty="0" err="1"/>
              <a:t>Bombus</a:t>
            </a:r>
            <a:r>
              <a:rPr lang="tr-TR" dirty="0"/>
              <a:t>; yaklaşık 250 türü olan, bal </a:t>
            </a:r>
            <a:r>
              <a:rPr lang="tr-TR" dirty="0" smtClean="0"/>
              <a:t>yapıcı</a:t>
            </a:r>
            <a:r>
              <a:rPr lang="tr-TR" dirty="0"/>
              <a:t> bir arı cinsi. Başlıca Kuzey </a:t>
            </a:r>
            <a:r>
              <a:rPr lang="tr-TR" dirty="0" smtClean="0"/>
              <a:t>yarımkürede görülür</a:t>
            </a:r>
            <a:r>
              <a:rPr lang="tr-TR" dirty="0"/>
              <a:t>. Bazı türlerine Türkiye'de </a:t>
            </a:r>
            <a:r>
              <a:rPr lang="tr-TR" b="1" dirty="0"/>
              <a:t>tüylü arı</a:t>
            </a:r>
            <a:r>
              <a:rPr lang="tr-TR" dirty="0"/>
              <a:t> denir. Bazı yonca türlerini sadece bu arılar tozlaştırarak çoğalmasında katkıda bulunur.</a:t>
            </a:r>
          </a:p>
        </p:txBody>
      </p:sp>
    </p:spTree>
    <p:extLst>
      <p:ext uri="{BB962C8B-B14F-4D97-AF65-F5344CB8AC3E}">
        <p14:creationId xmlns:p14="http://schemas.microsoft.com/office/powerpoint/2010/main" val="626698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osya:Bumblebee October 2007-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88640"/>
            <a:ext cx="8712968" cy="653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23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upload.wikimedia.org/wikipedia/en/2/2e/Bomb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33" y="404664"/>
            <a:ext cx="8902935"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791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pload.wikimedia.org/wikipedia/commons/5/55/2010-04-28_(35)_Erdhummel,_Buff-tailes_bumblebee,_Bombus_terrestr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99" y="260648"/>
            <a:ext cx="888060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6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998845" y="404664"/>
            <a:ext cx="3146311" cy="707886"/>
          </a:xfrm>
          <a:prstGeom prst="rect">
            <a:avLst/>
          </a:prstGeom>
        </p:spPr>
        <p:txBody>
          <a:bodyPr wrap="none">
            <a:spAutoFit/>
          </a:bodyPr>
          <a:lstStyle/>
          <a:p>
            <a:r>
              <a:rPr lang="tr-TR" sz="4000" b="1" dirty="0"/>
              <a:t>Küçük akbaba</a:t>
            </a:r>
            <a:endParaRPr lang="tr-TR" sz="4000" dirty="0"/>
          </a:p>
        </p:txBody>
      </p:sp>
      <p:sp>
        <p:nvSpPr>
          <p:cNvPr id="5" name="Dikdörtgen 4"/>
          <p:cNvSpPr/>
          <p:nvPr/>
        </p:nvSpPr>
        <p:spPr>
          <a:xfrm>
            <a:off x="503548" y="1268760"/>
            <a:ext cx="8136904" cy="3139321"/>
          </a:xfrm>
          <a:prstGeom prst="rect">
            <a:avLst/>
          </a:prstGeom>
        </p:spPr>
        <p:txBody>
          <a:bodyPr wrap="square">
            <a:spAutoFit/>
          </a:bodyPr>
          <a:lstStyle/>
          <a:p>
            <a:r>
              <a:rPr lang="tr-TR" b="1" dirty="0"/>
              <a:t>Mısır akbabası</a:t>
            </a:r>
            <a:r>
              <a:rPr lang="tr-TR" dirty="0"/>
              <a:t> </a:t>
            </a:r>
            <a:r>
              <a:rPr lang="tr-TR" dirty="0" smtClean="0"/>
              <a:t>(</a:t>
            </a:r>
            <a:r>
              <a:rPr lang="tr-TR" b="1" dirty="0"/>
              <a:t>Küçük Akbaba</a:t>
            </a:r>
            <a:r>
              <a:rPr lang="tr-TR" dirty="0"/>
              <a:t>), </a:t>
            </a:r>
            <a:r>
              <a:rPr lang="tr-TR" dirty="0" err="1" smtClean="0"/>
              <a:t>atmacagiller</a:t>
            </a:r>
            <a:r>
              <a:rPr lang="tr-TR" dirty="0" smtClean="0"/>
              <a:t> familyasından</a:t>
            </a:r>
            <a:r>
              <a:rPr lang="tr-TR" dirty="0"/>
              <a:t> </a:t>
            </a:r>
            <a:r>
              <a:rPr lang="tr-TR" i="1" dirty="0" err="1"/>
              <a:t>Neophron</a:t>
            </a:r>
            <a:r>
              <a:rPr lang="tr-TR" dirty="0"/>
              <a:t> cinsinin tek türü olan Türkiye ve Avrupa'daki en </a:t>
            </a:r>
            <a:r>
              <a:rPr lang="tr-TR" dirty="0" smtClean="0"/>
              <a:t>küçük akbabadır</a:t>
            </a:r>
            <a:r>
              <a:rPr lang="tr-TR" dirty="0"/>
              <a:t>. 60-70 cm boyunda, 155-180 cm kanat açıklığındadır. Gövdesi ve kanat örtüleri beyaz, kanat telekleri siyahtır. Leşlerin diğer akbabalardan kalan kısmı ile çöplük ve mezbahalardaki atıklarla beslenir.</a:t>
            </a:r>
          </a:p>
          <a:p>
            <a:endParaRPr lang="tr-TR" dirty="0" smtClean="0"/>
          </a:p>
          <a:p>
            <a:r>
              <a:rPr lang="tr-TR" dirty="0" smtClean="0"/>
              <a:t>1960 </a:t>
            </a:r>
            <a:r>
              <a:rPr lang="tr-TR" dirty="0"/>
              <a:t>ve 2010 yılları arasında yarıdan fazlası yok olan Mısır Akbabası </a:t>
            </a:r>
            <a:r>
              <a:rPr lang="tr-TR" dirty="0" smtClean="0"/>
              <a:t>IUCN (Dünya </a:t>
            </a:r>
            <a:r>
              <a:rPr lang="tr-TR" dirty="0"/>
              <a:t>Doğayı Koruma Birliği) tarafından "tehlike altında</a:t>
            </a:r>
            <a:r>
              <a:rPr lang="tr-TR" dirty="0" smtClean="0"/>
              <a:t>" </a:t>
            </a:r>
            <a:r>
              <a:rPr lang="tr-TR" dirty="0"/>
              <a:t>statüsüne alınmıştır. Dünya Kuşları Koruma Birliği'ne (</a:t>
            </a:r>
            <a:r>
              <a:rPr lang="tr-TR" dirty="0" err="1"/>
              <a:t>Birdlife</a:t>
            </a:r>
            <a:r>
              <a:rPr lang="tr-TR" dirty="0"/>
              <a:t> International) göre Türkiye, bu türün Avrupa popülasyonunun yarısını barındırmaktadır. Ankara'nın Beypazarı ilçesi, türün en önemli üreme ve beslenme alanıdır. </a:t>
            </a:r>
          </a:p>
        </p:txBody>
      </p:sp>
    </p:spTree>
    <p:extLst>
      <p:ext uri="{BB962C8B-B14F-4D97-AF65-F5344CB8AC3E}">
        <p14:creationId xmlns:p14="http://schemas.microsoft.com/office/powerpoint/2010/main" val="166996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a:t>Apollo</a:t>
            </a:r>
            <a:r>
              <a:rPr lang="tr-TR" b="1" dirty="0"/>
              <a:t> </a:t>
            </a:r>
            <a:r>
              <a:rPr lang="tr-TR" b="1" dirty="0" smtClean="0"/>
              <a:t>Kelebeği</a:t>
            </a:r>
            <a:r>
              <a:rPr lang="tr-TR" b="1" dirty="0"/>
              <a:t/>
            </a:r>
            <a:br>
              <a:rPr lang="tr-TR" b="1" dirty="0"/>
            </a:br>
            <a:endParaRPr lang="tr-TR" b="1" dirty="0"/>
          </a:p>
        </p:txBody>
      </p:sp>
      <p:sp>
        <p:nvSpPr>
          <p:cNvPr id="5" name="Dikdörtgen 4"/>
          <p:cNvSpPr/>
          <p:nvPr/>
        </p:nvSpPr>
        <p:spPr>
          <a:xfrm>
            <a:off x="323528" y="1052736"/>
            <a:ext cx="8496944" cy="3139321"/>
          </a:xfrm>
          <a:prstGeom prst="rect">
            <a:avLst/>
          </a:prstGeom>
        </p:spPr>
        <p:txBody>
          <a:bodyPr wrap="square">
            <a:spAutoFit/>
          </a:bodyPr>
          <a:lstStyle/>
          <a:p>
            <a:r>
              <a:rPr lang="tr-TR" b="1" dirty="0" err="1"/>
              <a:t>Apollo</a:t>
            </a:r>
            <a:r>
              <a:rPr lang="tr-TR" b="1" dirty="0"/>
              <a:t> kelebeği</a:t>
            </a:r>
            <a:r>
              <a:rPr lang="tr-TR" dirty="0"/>
              <a:t> (</a:t>
            </a:r>
            <a:r>
              <a:rPr lang="tr-TR" i="1" dirty="0" err="1"/>
              <a:t>Parnassius</a:t>
            </a:r>
            <a:r>
              <a:rPr lang="tr-TR" i="1" dirty="0"/>
              <a:t> </a:t>
            </a:r>
            <a:r>
              <a:rPr lang="tr-TR" i="1" dirty="0" err="1"/>
              <a:t>apollo</a:t>
            </a:r>
            <a:r>
              <a:rPr lang="tr-TR" dirty="0"/>
              <a:t>), </a:t>
            </a:r>
            <a:r>
              <a:rPr lang="tr-TR" dirty="0" err="1"/>
              <a:t>Papilionidae</a:t>
            </a:r>
            <a:r>
              <a:rPr lang="tr-TR" dirty="0"/>
              <a:t> familyasından bir kelebek türü. 1000 ila 2000 m. yükseklik arasındaki dağlarda yaşarlar.</a:t>
            </a:r>
          </a:p>
          <a:p>
            <a:endParaRPr lang="tr-TR" dirty="0" smtClean="0"/>
          </a:p>
          <a:p>
            <a:r>
              <a:rPr lang="tr-TR" dirty="0" err="1" smtClean="0"/>
              <a:t>Apollo</a:t>
            </a:r>
            <a:r>
              <a:rPr lang="tr-TR" dirty="0" smtClean="0"/>
              <a:t> </a:t>
            </a:r>
            <a:r>
              <a:rPr lang="tr-TR" dirty="0"/>
              <a:t>kelebeğinin nesli tehlikededir. Sebebi tam olarak bilinmemekle birlikte </a:t>
            </a:r>
            <a:r>
              <a:rPr lang="tr-TR" dirty="0" smtClean="0"/>
              <a:t>böcek koleksiyonu</a:t>
            </a:r>
            <a:r>
              <a:rPr lang="tr-TR" dirty="0"/>
              <a:t> yapan kişilerce toplanması da sayılarını azaltmaktadır. Bununla </a:t>
            </a:r>
            <a:r>
              <a:rPr lang="tr-TR" dirty="0" smtClean="0"/>
              <a:t>beraber hastalık</a:t>
            </a:r>
            <a:r>
              <a:rPr lang="tr-TR" dirty="0"/>
              <a:t> ve asit yağmurlarının da bu işte bir etkisi vardır.</a:t>
            </a:r>
          </a:p>
          <a:p>
            <a:endParaRPr lang="tr-TR" dirty="0" smtClean="0"/>
          </a:p>
          <a:p>
            <a:r>
              <a:rPr lang="tr-TR" dirty="0" smtClean="0"/>
              <a:t>Türkiye'de </a:t>
            </a:r>
            <a:r>
              <a:rPr lang="tr-TR" dirty="0"/>
              <a:t>de yaşayan bu kelebek türü en çok Polonya'da bulunur. </a:t>
            </a:r>
            <a:r>
              <a:rPr lang="tr-TR" dirty="0" err="1"/>
              <a:t>Çekoslavakya'da</a:t>
            </a:r>
            <a:r>
              <a:rPr lang="tr-TR" dirty="0"/>
              <a:t> </a:t>
            </a:r>
            <a:r>
              <a:rPr lang="tr-TR" dirty="0" smtClean="0"/>
              <a:t>yok olmak </a:t>
            </a:r>
            <a:r>
              <a:rPr lang="tr-TR" dirty="0"/>
              <a:t>üzeredir. İsveç ve Finlandiya'da ise sayıları hızla azalmaktadır.</a:t>
            </a:r>
          </a:p>
          <a:p>
            <a:r>
              <a:rPr lang="tr-TR" dirty="0"/>
              <a:t/>
            </a:r>
            <a:br>
              <a:rPr lang="tr-TR" dirty="0"/>
            </a:br>
            <a:endParaRPr lang="tr-TR" dirty="0"/>
          </a:p>
        </p:txBody>
      </p:sp>
    </p:spTree>
    <p:extLst>
      <p:ext uri="{BB962C8B-B14F-4D97-AF65-F5344CB8AC3E}">
        <p14:creationId xmlns:p14="http://schemas.microsoft.com/office/powerpoint/2010/main" val="2689215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osya:Apollo butter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97" y="102986"/>
            <a:ext cx="8591006" cy="656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123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9" t="4018" r="2689" b="3240"/>
          <a:stretch/>
        </p:blipFill>
        <p:spPr bwMode="auto">
          <a:xfrm>
            <a:off x="203200" y="188640"/>
            <a:ext cx="873760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637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kackarlarsenin.org/galeri/ApolloKelebegi2_resize120420105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41" y="260648"/>
            <a:ext cx="881291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69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664"/>
            <a:ext cx="9144000" cy="594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102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 y="7992"/>
            <a:ext cx="9142472" cy="685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956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9612" y="574846"/>
            <a:ext cx="6984776" cy="1323439"/>
          </a:xfrm>
          <a:prstGeom prst="rect">
            <a:avLst/>
          </a:prstGeom>
        </p:spPr>
        <p:txBody>
          <a:bodyPr wrap="square">
            <a:spAutoFit/>
          </a:bodyPr>
          <a:lstStyle/>
          <a:p>
            <a:r>
              <a:rPr lang="tr-TR" sz="4000" dirty="0" err="1" smtClean="0"/>
              <a:t>Mücahid</a:t>
            </a:r>
            <a:r>
              <a:rPr lang="tr-TR" sz="4000" dirty="0" smtClean="0"/>
              <a:t> Hüseyin </a:t>
            </a:r>
            <a:r>
              <a:rPr lang="tr-TR" sz="4000" dirty="0" err="1" smtClean="0"/>
              <a:t>DEMİRTAŞ’a</a:t>
            </a:r>
            <a:r>
              <a:rPr lang="tr-TR" sz="4000" dirty="0" smtClean="0"/>
              <a:t> teşekkürler.</a:t>
            </a:r>
            <a:endParaRPr lang="tr-TR" sz="4000" dirty="0"/>
          </a:p>
        </p:txBody>
      </p:sp>
    </p:spTree>
    <p:extLst>
      <p:ext uri="{BB962C8B-B14F-4D97-AF65-F5344CB8AC3E}">
        <p14:creationId xmlns:p14="http://schemas.microsoft.com/office/powerpoint/2010/main" val="2644545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80" t="16865" r="55655" b="30586"/>
          <a:stretch/>
        </p:blipFill>
        <p:spPr bwMode="auto">
          <a:xfrm>
            <a:off x="1475656" y="226210"/>
            <a:ext cx="5688632" cy="630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665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üçük akba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59" y="92904"/>
            <a:ext cx="8611083" cy="661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0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üçük akbaba"/>
          <p:cNvPicPr>
            <a:picLocks noChangeAspect="1" noChangeArrowheads="1"/>
          </p:cNvPicPr>
          <p:nvPr/>
        </p:nvPicPr>
        <p:blipFill rotWithShape="1">
          <a:blip r:embed="rId2">
            <a:extLst>
              <a:ext uri="{28A0092B-C50C-407E-A947-70E740481C1C}">
                <a14:useLocalDpi xmlns:a14="http://schemas.microsoft.com/office/drawing/2010/main" val="0"/>
              </a:ext>
            </a:extLst>
          </a:blip>
          <a:srcRect t="6284"/>
          <a:stretch/>
        </p:blipFill>
        <p:spPr bwMode="auto">
          <a:xfrm>
            <a:off x="2123728" y="260648"/>
            <a:ext cx="4896544" cy="6340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2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üçük akba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14" y="332656"/>
            <a:ext cx="8832173"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26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19949" y="404664"/>
            <a:ext cx="2104102" cy="707886"/>
          </a:xfrm>
          <a:prstGeom prst="rect">
            <a:avLst/>
          </a:prstGeom>
        </p:spPr>
        <p:txBody>
          <a:bodyPr wrap="none">
            <a:spAutoFit/>
          </a:bodyPr>
          <a:lstStyle/>
          <a:p>
            <a:r>
              <a:rPr lang="tr-TR" sz="4000" b="1" dirty="0"/>
              <a:t>Kelaynak</a:t>
            </a:r>
          </a:p>
        </p:txBody>
      </p:sp>
      <p:sp>
        <p:nvSpPr>
          <p:cNvPr id="5" name="Dikdörtgen 4"/>
          <p:cNvSpPr/>
          <p:nvPr/>
        </p:nvSpPr>
        <p:spPr>
          <a:xfrm>
            <a:off x="251520" y="1171181"/>
            <a:ext cx="8892480" cy="2862322"/>
          </a:xfrm>
          <a:prstGeom prst="rect">
            <a:avLst/>
          </a:prstGeom>
        </p:spPr>
        <p:txBody>
          <a:bodyPr wrap="square">
            <a:spAutoFit/>
          </a:bodyPr>
          <a:lstStyle/>
          <a:p>
            <a:r>
              <a:rPr lang="tr-TR" b="1" dirty="0"/>
              <a:t>Kelaynak (</a:t>
            </a:r>
            <a:r>
              <a:rPr lang="tr-TR" b="1" i="1" dirty="0" err="1"/>
              <a:t>Geronticus</a:t>
            </a:r>
            <a:r>
              <a:rPr lang="tr-TR" b="1" i="1" dirty="0"/>
              <a:t> </a:t>
            </a:r>
            <a:r>
              <a:rPr lang="tr-TR" b="1" i="1" dirty="0" err="1"/>
              <a:t>eremita</a:t>
            </a:r>
            <a:r>
              <a:rPr lang="tr-TR" b="1" dirty="0"/>
              <a:t>)</a:t>
            </a:r>
            <a:r>
              <a:rPr lang="tr-TR" dirty="0"/>
              <a:t>, kayalık veya yarı çöl kurak yaşam alanlarında bulunan iri yapılı suda veya çamurda yürüyen ince uzun kıvrık gagalı bir kuştur. Sık sık fakat daima akan sulara yakın değildir. Bu iri parlak ,cilalı siyah ibistir. 70-80 cm uzunluğunda, 120-135 cm kanat genişliğindedir.</a:t>
            </a:r>
            <a:br>
              <a:rPr lang="tr-TR" dirty="0"/>
            </a:br>
            <a:endParaRPr lang="tr-TR" dirty="0" smtClean="0"/>
          </a:p>
          <a:p>
            <a:r>
              <a:rPr lang="tr-TR" dirty="0" smtClean="0"/>
              <a:t>Tüysüz </a:t>
            </a:r>
            <a:r>
              <a:rPr lang="tr-TR" dirty="0"/>
              <a:t>kırmızı bir yüz ve kafaya ve uzun kıvrık kırmızı bir gagaya </a:t>
            </a:r>
            <a:r>
              <a:rPr lang="tr-TR" dirty="0" smtClean="0"/>
              <a:t>sahiptir. Ortadoğu</a:t>
            </a:r>
            <a:r>
              <a:rPr lang="tr-TR" dirty="0"/>
              <a:t>,</a:t>
            </a:r>
            <a:r>
              <a:rPr lang="tr-TR" dirty="0" smtClean="0"/>
              <a:t> Afrika</a:t>
            </a:r>
            <a:r>
              <a:rPr lang="tr-TR" dirty="0"/>
              <a:t> ,Kuzey </a:t>
            </a:r>
            <a:r>
              <a:rPr lang="tr-TR" dirty="0" smtClean="0"/>
              <a:t>Sahra </a:t>
            </a:r>
            <a:r>
              <a:rPr lang="tr-TR" dirty="0"/>
              <a:t>çöllerinde kayalıkların uçurumlarında </a:t>
            </a:r>
            <a:r>
              <a:rPr lang="tr-TR" dirty="0" smtClean="0"/>
              <a:t>2-3 yumurta yumurtlayarak ürer. Böcekler </a:t>
            </a:r>
            <a:r>
              <a:rPr lang="tr-TR" dirty="0"/>
              <a:t>ve diğer küçük yaratıklarla </a:t>
            </a:r>
            <a:r>
              <a:rPr lang="tr-TR" dirty="0" smtClean="0"/>
              <a:t>beslenirler. Önceleri </a:t>
            </a:r>
            <a:r>
              <a:rPr lang="tr-TR" dirty="0"/>
              <a:t>Ortadoğu, Kuzey Afrika ve hatta Avrupa Alp'lerinde yaygın bulunmaktaydı fakat 400 yıl önce buralarda yok oldu.</a:t>
            </a:r>
            <a:br>
              <a:rPr lang="tr-TR" dirty="0"/>
            </a:br>
            <a:endParaRPr lang="tr-TR" dirty="0"/>
          </a:p>
        </p:txBody>
      </p:sp>
    </p:spTree>
    <p:extLst>
      <p:ext uri="{BB962C8B-B14F-4D97-AF65-F5344CB8AC3E}">
        <p14:creationId xmlns:p14="http://schemas.microsoft.com/office/powerpoint/2010/main" val="3807918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elayn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4" y="908720"/>
            <a:ext cx="898675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715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TotalTime>
  <Words>83</Words>
  <Application>Microsoft Office PowerPoint</Application>
  <PresentationFormat>Ekran Gösterisi (4:3)</PresentationFormat>
  <Paragraphs>30</Paragraphs>
  <Slides>36</Slides>
  <Notes>0</Notes>
  <HiddenSlides>0</HiddenSlides>
  <MMClips>2</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Ofis Teması</vt:lpstr>
      <vt:lpstr>ANKARA ÜNİVERSİTESİ BEYPAZARI MESLEK YÜKSEKOKULU  TURİZM VE ÇEVRE DERSİ  Öğr. Gör. Nihat DEMİRTAŞ</vt:lpstr>
      <vt:lpstr>Kuşlar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Büyük Akbalıkçıl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Böcekler</vt:lpstr>
      <vt:lpstr>Bombus </vt:lpstr>
      <vt:lpstr>PowerPoint Sunusu</vt:lpstr>
      <vt:lpstr>PowerPoint Sunusu</vt:lpstr>
      <vt:lpstr>PowerPoint Sunusu</vt:lpstr>
      <vt:lpstr>Apollo Kelebeği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Faunası</dc:title>
  <cp:lastModifiedBy>nihat</cp:lastModifiedBy>
  <cp:revision>102</cp:revision>
  <dcterms:modified xsi:type="dcterms:W3CDTF">2017-02-07T17:57:23Z</dcterms:modified>
</cp:coreProperties>
</file>