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6" r:id="rId2"/>
    <p:sldId id="307" r:id="rId3"/>
    <p:sldId id="308" r:id="rId4"/>
    <p:sldId id="340" r:id="rId5"/>
    <p:sldId id="313" r:id="rId6"/>
    <p:sldId id="314" r:id="rId7"/>
    <p:sldId id="342" r:id="rId8"/>
    <p:sldId id="315" r:id="rId9"/>
    <p:sldId id="309" r:id="rId10"/>
    <p:sldId id="310" r:id="rId11"/>
    <p:sldId id="316" r:id="rId12"/>
    <p:sldId id="311" r:id="rId13"/>
    <p:sldId id="312" r:id="rId14"/>
    <p:sldId id="318" r:id="rId15"/>
    <p:sldId id="317" r:id="rId16"/>
    <p:sldId id="322" r:id="rId17"/>
    <p:sldId id="321" r:id="rId18"/>
    <p:sldId id="337" r:id="rId19"/>
    <p:sldId id="338" r:id="rId20"/>
    <p:sldId id="328" r:id="rId21"/>
    <p:sldId id="329" r:id="rId22"/>
    <p:sldId id="341" r:id="rId23"/>
    <p:sldId id="332" r:id="rId24"/>
    <p:sldId id="336" r:id="rId25"/>
    <p:sldId id="330" r:id="rId26"/>
    <p:sldId id="335" r:id="rId27"/>
    <p:sldId id="291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4317" autoAdjust="0"/>
  </p:normalViewPr>
  <p:slideViewPr>
    <p:cSldViewPr snapToGrid="0">
      <p:cViewPr varScale="1">
        <p:scale>
          <a:sx n="61" d="100"/>
          <a:sy n="61" d="100"/>
        </p:scale>
        <p:origin x="10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0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0E10F-6A35-48B4-9121-25816873B8D2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1899E-2BA6-4B5C-A8CE-2D6A027F7D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781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MMP’ler</a:t>
            </a:r>
            <a:r>
              <a:rPr lang="tr-TR" dirty="0"/>
              <a:t> </a:t>
            </a:r>
            <a:r>
              <a:rPr lang="tr-TR" dirty="0" err="1"/>
              <a:t>çeştli</a:t>
            </a:r>
            <a:r>
              <a:rPr lang="tr-TR" dirty="0"/>
              <a:t> hücreler tarafından yapılır (</a:t>
            </a:r>
            <a:r>
              <a:rPr lang="tr-TR" dirty="0" err="1"/>
              <a:t>fibroblastlar</a:t>
            </a:r>
            <a:r>
              <a:rPr lang="tr-TR" dirty="0"/>
              <a:t>, </a:t>
            </a:r>
            <a:r>
              <a:rPr lang="tr-TR" dirty="0" err="1"/>
              <a:t>makrofajlar</a:t>
            </a:r>
            <a:r>
              <a:rPr lang="tr-TR" dirty="0"/>
              <a:t>, </a:t>
            </a:r>
            <a:r>
              <a:rPr lang="tr-TR" dirty="0" err="1"/>
              <a:t>nötrofiller</a:t>
            </a:r>
            <a:r>
              <a:rPr lang="tr-TR" dirty="0"/>
              <a:t> vs.). </a:t>
            </a:r>
            <a:r>
              <a:rPr lang="tr-TR" dirty="0" err="1"/>
              <a:t>İnaktif</a:t>
            </a:r>
            <a:r>
              <a:rPr lang="tr-TR" dirty="0"/>
              <a:t> </a:t>
            </a:r>
            <a:r>
              <a:rPr lang="tr-TR" dirty="0" err="1"/>
              <a:t>prekürsörler</a:t>
            </a:r>
            <a:r>
              <a:rPr lang="tr-TR" dirty="0"/>
              <a:t> olarak üretilir. Sadece hasar bölgesinde bulunan </a:t>
            </a:r>
            <a:r>
              <a:rPr lang="tr-TR" dirty="0" err="1"/>
              <a:t>proteazlar</a:t>
            </a:r>
            <a:r>
              <a:rPr lang="tr-TR" dirty="0"/>
              <a:t>  (ör. </a:t>
            </a:r>
            <a:r>
              <a:rPr lang="tr-TR" dirty="0" err="1"/>
              <a:t>Plazmin</a:t>
            </a:r>
            <a:r>
              <a:rPr lang="tr-TR" dirty="0"/>
              <a:t>) tarafından aktive edilir.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1899E-2BA6-4B5C-A8CE-2D6A027F7DA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339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1899E-2BA6-4B5C-A8CE-2D6A027F7DA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7276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A839639-2702-41AB-99DB-5FA0879A7E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323E8F-6D72-48FB-815B-7CAA4B125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839C96-E805-440B-81AA-F82883D49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16FE4A-0C44-4AF1-BE63-FDF4A2E3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C76A91-7A40-4393-B86A-442912B60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892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6315218-9800-427D-AD4D-798955355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C884DB0-0DDC-44EA-B4A1-C5EEC9514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50E3D4B-E0F7-4470-9A7D-0F0D3CD46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1D96DC4-E0C5-401B-93B0-007369883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9A517C-2DEE-4D50-88AE-B89B67B24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26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FE4FCD80-D95D-4E28-93EA-EEA4C7E974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777A40E-054E-4DF3-BF1A-E749743F6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C880A70-7F0B-4D8D-935B-F9B5FE84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352A279-0798-4858-BD95-3181DAF4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BF5061-EBC0-4597-96B7-C0448CA13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369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917A3C-C4CB-4163-AD79-DC4A1F0DC1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B3F4C9-4520-4FB3-916E-6904AFEF67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767B7E-90D1-4089-ACC0-FDDE0527DD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28B4F-981D-485D-B195-60EE6F5C0C2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1786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8EEB88-DF69-42C0-BB43-FA54497906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F52FAE-B684-40F5-AF15-683F078FA0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B4FA2C-0767-405E-B438-5D3FE84E3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E5164-C1D4-4C8E-96D8-C383A23FAF2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74032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3248685-5859-4827-8460-7AA507E387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6DC9E0C-1CF6-42AC-B911-104A30EDCE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893B46D-7BF9-4435-9303-E10233C517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A6EE8-2A8A-4AE0-8DEF-D3ADB250345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9884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1497B4-C044-494C-BE7D-D4127E49F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81E8CB-A53E-4D55-A62E-AE51643A4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72E0CF-E7B6-450E-AE0E-80A0F3F7E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5934B4-8387-477D-B3FC-135157C0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CABFA89-17EB-4FF2-A34F-358C296D0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315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5AEC7BF-5646-43A3-B326-9C4B92B7B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B32249B-4006-4B0A-BEE7-5A2EB57F0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1BD9E0-19FE-4316-A3C4-E46AFF71B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6192633-20F9-41D2-BC5F-41E85A21F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5B999C-3291-4F9C-9003-59AC5E973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136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A4CA40-D5D2-4906-A348-C3C9DC1A5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40AAEA-0414-4FBC-BA7E-151FC27D5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AA819FD-58DF-4566-ACA2-E4FC694DA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1312393-0A01-4204-B16B-C9350D22D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1EA9003-63B7-43E0-BCD0-97C08E2D8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1D8E597-9DED-4376-9B28-311FF5C23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596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F95067-1FCB-4030-AF2D-E452DD48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3CCE5FE-E8A7-403F-9C20-640D377C3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AE07C4A-4CC4-4B98-BCF8-DCEC903E4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DC76F55-DFEA-448D-9750-F2A7BBBC4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CA46C8A-32CA-4967-B41E-E51752C63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E1FFB58-3AD4-4B43-9120-BF612B34A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76CCD33-2E76-4BB6-BB53-4DFE4BAC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2F19A65-F901-4B25-9DDE-9EE8CC967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78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6AF531-E9CA-440B-B275-302D08449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77FD33-1641-4A2A-AA94-BC8A57EB5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19AA1CF-B6A9-455E-8E68-5CA3684AF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30664B4-320F-49BF-AF2B-806A55FD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45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40A2AF4-2C23-4494-AE6D-C60EDC918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F33AF3F-52CF-43A8-8021-8FD62DA4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0B6E13E3-B4A6-45B3-95AB-F4893113D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20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193D374-EC31-4F3C-91B3-1879D3C5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129B14-5ACE-4ADD-9727-422A321F6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3DA470-1141-48D8-AB1E-EDA5B2C4D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EFF3E37-B396-44B6-99CA-61EC4515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8B0BC20-5DF8-4FE0-A6F9-5A40A385A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8903D92-3403-4359-B828-8C66AA8DB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55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7804C9B-B6C6-4201-8685-9F357127D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91F3075-C15E-454C-9843-200A911CB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BB594B-61A5-4727-803E-8BA69C82D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5E8223-F700-44AE-8715-943432971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FC5EB20-4164-433B-9293-73FD9D242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FCBA753-848B-40A2-AE0E-A01367F97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736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2D9CE83-6BAB-4297-B9CD-EB2844EC5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D038F51-BDBF-4E6D-BFA8-092B96388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D98DB3-D83C-47E2-8D3E-C712A20EBE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C7CF5-BB7A-4516-BBE0-5E91E6181A6A}" type="datetimeFigureOut">
              <a:rPr lang="tr-TR" smtClean="0"/>
              <a:t>20.11.2018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E12C8F-E0B1-4BE1-A67D-1931F6ED16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9B65FB-2FE0-4153-9883-AD0E303B7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53EE2-DFF0-44D0-B276-12296CFE2E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56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E59D10-A92D-4627-A789-CABC271C9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+mn-lt"/>
              </a:rPr>
              <a:t>KONNEKTİF DOKU DEPOZİSYONU İLE ONARIM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47271727-8728-481D-8255-95405293B179}"/>
              </a:ext>
            </a:extLst>
          </p:cNvPr>
          <p:cNvSpPr/>
          <p:nvPr/>
        </p:nvSpPr>
        <p:spPr>
          <a:xfrm>
            <a:off x="2270503" y="2068345"/>
            <a:ext cx="23531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highlight>
                  <a:srgbClr val="FFFF00"/>
                </a:highlight>
              </a:rPr>
              <a:t>ANJİOGENEZ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E8CC84DF-0CA8-4A2D-BE24-F5D88A2DD85F}"/>
              </a:ext>
            </a:extLst>
          </p:cNvPr>
          <p:cNvSpPr/>
          <p:nvPr/>
        </p:nvSpPr>
        <p:spPr>
          <a:xfrm>
            <a:off x="2270504" y="2799151"/>
            <a:ext cx="9727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highlight>
                  <a:srgbClr val="FFFF00"/>
                </a:highlight>
              </a:rPr>
              <a:t>KONNEKTİF DOKU DEPOZİSYONU VE GRANÜLASYON DOKUSU OLUŞUMU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ABB927DD-FD90-4493-A5B2-E73F77D05C8D}"/>
              </a:ext>
            </a:extLst>
          </p:cNvPr>
          <p:cNvSpPr/>
          <p:nvPr/>
        </p:nvSpPr>
        <p:spPr>
          <a:xfrm>
            <a:off x="2270503" y="4034461"/>
            <a:ext cx="81740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>
                <a:highlight>
                  <a:srgbClr val="FFFF00"/>
                </a:highlight>
              </a:rPr>
              <a:t>KONNEKTİF DOKUNUN YENİDEN ŞEKİLLENMESİ</a:t>
            </a: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51DDA765-E0BF-451B-B010-BBED76FA3F5C}"/>
              </a:ext>
            </a:extLst>
          </p:cNvPr>
          <p:cNvCxnSpPr>
            <a:cxnSpLocks/>
          </p:cNvCxnSpPr>
          <p:nvPr/>
        </p:nvCxnSpPr>
        <p:spPr>
          <a:xfrm>
            <a:off x="961700" y="2349066"/>
            <a:ext cx="113511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8D3538E8-584E-4969-BB32-F3BF4FCDBC4A}"/>
              </a:ext>
            </a:extLst>
          </p:cNvPr>
          <p:cNvCxnSpPr>
            <a:cxnSpLocks/>
          </p:cNvCxnSpPr>
          <p:nvPr/>
        </p:nvCxnSpPr>
        <p:spPr>
          <a:xfrm>
            <a:off x="961700" y="3021728"/>
            <a:ext cx="113511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163DC399-989E-49F6-9CF5-E7051006CF3E}"/>
              </a:ext>
            </a:extLst>
          </p:cNvPr>
          <p:cNvCxnSpPr>
            <a:cxnSpLocks/>
          </p:cNvCxnSpPr>
          <p:nvPr/>
        </p:nvCxnSpPr>
        <p:spPr>
          <a:xfrm>
            <a:off x="961700" y="4277721"/>
            <a:ext cx="113511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027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1013" y="3053922"/>
            <a:ext cx="10889974" cy="274778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dirty="0" err="1"/>
              <a:t>Granülasyon</a:t>
            </a:r>
            <a:r>
              <a:rPr lang="tr-TR" dirty="0"/>
              <a:t> dokusu içinde </a:t>
            </a:r>
            <a:r>
              <a:rPr lang="tr-TR" dirty="0" err="1"/>
              <a:t>konnektif</a:t>
            </a:r>
            <a:r>
              <a:rPr lang="tr-TR" dirty="0"/>
              <a:t> doku miktarı giderek artar ve sonuçta </a:t>
            </a:r>
            <a:r>
              <a:rPr lang="tr-TR" b="1" dirty="0" err="1"/>
              <a:t>skar</a:t>
            </a:r>
            <a:r>
              <a:rPr lang="tr-TR" b="1" dirty="0"/>
              <a:t> </a:t>
            </a:r>
            <a:r>
              <a:rPr lang="tr-TR" dirty="0"/>
              <a:t>oluşur.</a:t>
            </a:r>
          </a:p>
          <a:p>
            <a:pPr>
              <a:buNone/>
            </a:pPr>
            <a:r>
              <a:rPr lang="tr-TR" dirty="0"/>
              <a:t>İyileşmekte olan yara bölgesinde dayanıklılık için </a:t>
            </a:r>
            <a:r>
              <a:rPr lang="tr-TR" b="1" dirty="0" err="1"/>
              <a:t>kollajen</a:t>
            </a:r>
            <a:r>
              <a:rPr lang="tr-TR" b="1" dirty="0"/>
              <a:t> sentezi </a:t>
            </a:r>
            <a:r>
              <a:rPr lang="tr-TR" dirty="0"/>
              <a:t>önemlidir.</a:t>
            </a:r>
          </a:p>
        </p:txBody>
      </p:sp>
      <p:sp>
        <p:nvSpPr>
          <p:cNvPr id="8" name="2 İçerik Yer Tutucusu">
            <a:extLst>
              <a:ext uri="{FF2B5EF4-FFF2-40B4-BE49-F238E27FC236}">
                <a16:creationId xmlns:a16="http://schemas.microsoft.com/office/drawing/2014/main" id="{ED3684DC-3030-4661-BC58-E5CF042F834F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1027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tr-TR" b="1">
                <a:solidFill>
                  <a:srgbClr val="C00000"/>
                </a:solidFill>
              </a:rPr>
              <a:t>2. GRANÜLASYON DOKUSU OLUŞUMU VE KONNEKTİF DOKU DEPOZİSYONU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0664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AA74381-0B80-4F69-948E-5DF968D0E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834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latin typeface="+mn-lt"/>
              </a:rPr>
              <a:t>TGF-β</a:t>
            </a:r>
            <a:r>
              <a:rPr lang="tr-TR" b="1" dirty="0">
                <a:latin typeface="+mn-lt"/>
              </a:rPr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BB25FE-1E6F-4C1F-B7CC-64F0FD239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545" y="1683736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err="1"/>
              <a:t>Konnektif</a:t>
            </a:r>
            <a:r>
              <a:rPr lang="tr-TR" dirty="0"/>
              <a:t> doku proteinlerinin sentezi ve depolanması için en önemli </a:t>
            </a:r>
            <a:r>
              <a:rPr lang="tr-TR" dirty="0" err="1"/>
              <a:t>sitokin</a:t>
            </a:r>
            <a:endParaRPr lang="tr-TR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tr-TR" sz="2800" dirty="0"/>
              <a:t> </a:t>
            </a:r>
            <a:r>
              <a:rPr lang="tr-TR" sz="2800" dirty="0" err="1"/>
              <a:t>Fibroblast</a:t>
            </a:r>
            <a:r>
              <a:rPr lang="tr-TR" sz="2800" dirty="0"/>
              <a:t> </a:t>
            </a:r>
            <a:r>
              <a:rPr lang="tr-TR" sz="2800" dirty="0" err="1"/>
              <a:t>migrasyon</a:t>
            </a:r>
            <a:r>
              <a:rPr lang="tr-TR" sz="2800" dirty="0"/>
              <a:t> ve </a:t>
            </a:r>
            <a:r>
              <a:rPr lang="tr-TR" sz="2800" dirty="0" err="1"/>
              <a:t>proliferasyonu</a:t>
            </a:r>
            <a:endParaRPr lang="tr-TR" sz="2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tr-TR" sz="2800" dirty="0"/>
              <a:t> </a:t>
            </a:r>
            <a:r>
              <a:rPr lang="tr-TR" sz="2800" dirty="0" err="1"/>
              <a:t>Kollagen</a:t>
            </a:r>
            <a:r>
              <a:rPr lang="tr-TR" sz="2800" dirty="0"/>
              <a:t> ve </a:t>
            </a:r>
            <a:r>
              <a:rPr lang="tr-TR" sz="2800" dirty="0" err="1"/>
              <a:t>fibronektin</a:t>
            </a:r>
            <a:r>
              <a:rPr lang="tr-TR" sz="2800" dirty="0"/>
              <a:t> sentezi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sz="2800" dirty="0"/>
              <a:t> </a:t>
            </a:r>
            <a:r>
              <a:rPr lang="tr-TR" sz="2800" dirty="0" err="1"/>
              <a:t>Matriks</a:t>
            </a:r>
            <a:r>
              <a:rPr lang="tr-TR" sz="2800" dirty="0"/>
              <a:t> </a:t>
            </a:r>
            <a:r>
              <a:rPr lang="tr-TR" sz="2800" dirty="0" err="1"/>
              <a:t>metalloproteinazların</a:t>
            </a:r>
            <a:r>
              <a:rPr lang="tr-TR" sz="2800" dirty="0"/>
              <a:t> </a:t>
            </a:r>
            <a:r>
              <a:rPr lang="tr-TR" sz="2800" dirty="0" err="1"/>
              <a:t>inhibisyonu</a:t>
            </a:r>
            <a:r>
              <a:rPr lang="tr-TR" sz="2800" dirty="0"/>
              <a:t> ile ECM </a:t>
            </a:r>
            <a:r>
              <a:rPr lang="tr-TR" sz="2800" dirty="0" err="1"/>
              <a:t>degradasyonunun</a:t>
            </a:r>
            <a:r>
              <a:rPr lang="tr-TR" sz="2800" dirty="0"/>
              <a:t> azaltılması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sz="2800" dirty="0"/>
              <a:t>Sadece </a:t>
            </a:r>
            <a:r>
              <a:rPr lang="tr-TR" sz="2800" dirty="0" err="1"/>
              <a:t>skar</a:t>
            </a:r>
            <a:r>
              <a:rPr lang="tr-TR" sz="2800" dirty="0"/>
              <a:t> oluşumu değil, kronik </a:t>
            </a:r>
            <a:r>
              <a:rPr lang="tr-TR" sz="2800" dirty="0" err="1"/>
              <a:t>inflamasyonu</a:t>
            </a:r>
            <a:r>
              <a:rPr lang="tr-TR" sz="2800" dirty="0"/>
              <a:t> takiben dokularda gelişen </a:t>
            </a:r>
            <a:r>
              <a:rPr lang="tr-TR" sz="2800" dirty="0" err="1"/>
              <a:t>fibrozisde</a:t>
            </a:r>
            <a:r>
              <a:rPr lang="tr-TR" sz="2800" dirty="0"/>
              <a:t> de rol oynar.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tr-TR" sz="2800" dirty="0" err="1"/>
              <a:t>Antiinflamatuar</a:t>
            </a:r>
            <a:r>
              <a:rPr lang="tr-TR" sz="2800" dirty="0"/>
              <a:t> </a:t>
            </a:r>
            <a:r>
              <a:rPr lang="tr-TR" sz="2800" dirty="0" err="1"/>
              <a:t>sitokin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60389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Kollajen</a:t>
            </a:r>
            <a:r>
              <a:rPr lang="tr-TR" dirty="0"/>
              <a:t> sentezinde </a:t>
            </a:r>
            <a:r>
              <a:rPr lang="tr-TR" dirty="0">
                <a:latin typeface="Calibri"/>
                <a:cs typeface="Calibri"/>
              </a:rPr>
              <a:t>↑</a:t>
            </a:r>
          </a:p>
          <a:p>
            <a:pPr>
              <a:buNone/>
            </a:pPr>
            <a:r>
              <a:rPr lang="tr-TR" dirty="0">
                <a:latin typeface="Calibri"/>
                <a:cs typeface="Calibri"/>
              </a:rPr>
              <a:t>    </a:t>
            </a:r>
            <a:r>
              <a:rPr lang="tr-TR" dirty="0" err="1">
                <a:latin typeface="Calibri"/>
                <a:cs typeface="Calibri"/>
              </a:rPr>
              <a:t>Kollajen</a:t>
            </a:r>
            <a:r>
              <a:rPr lang="tr-TR" dirty="0">
                <a:latin typeface="Calibri"/>
                <a:cs typeface="Calibri"/>
              </a:rPr>
              <a:t> yıkımında ↓</a:t>
            </a:r>
          </a:p>
          <a:p>
            <a:pPr>
              <a:buNone/>
            </a:pPr>
            <a:endParaRPr lang="tr-TR" dirty="0">
              <a:latin typeface="Calibri"/>
              <a:cs typeface="Calibri"/>
            </a:endParaRPr>
          </a:p>
          <a:p>
            <a:pPr>
              <a:buNone/>
            </a:pPr>
            <a:r>
              <a:rPr lang="tr-TR" dirty="0">
                <a:latin typeface="Calibri"/>
                <a:cs typeface="Calibri"/>
              </a:rPr>
              <a:t>   Sonuçta, </a:t>
            </a:r>
            <a:r>
              <a:rPr lang="tr-TR" dirty="0" err="1">
                <a:latin typeface="Calibri"/>
                <a:cs typeface="Calibri"/>
              </a:rPr>
              <a:t>granülasyon</a:t>
            </a:r>
            <a:r>
              <a:rPr lang="tr-TR" dirty="0">
                <a:latin typeface="Calibri"/>
                <a:cs typeface="Calibri"/>
              </a:rPr>
              <a:t> dokusu, soluk, </a:t>
            </a:r>
            <a:r>
              <a:rPr lang="tr-TR" dirty="0" err="1">
                <a:latin typeface="Calibri"/>
                <a:cs typeface="Calibri"/>
              </a:rPr>
              <a:t>avaskuler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skar</a:t>
            </a:r>
            <a:r>
              <a:rPr lang="tr-TR" dirty="0">
                <a:latin typeface="Calibri"/>
                <a:cs typeface="Calibri"/>
              </a:rPr>
              <a:t> dokusuna dönüşür.</a:t>
            </a:r>
          </a:p>
          <a:p>
            <a:pPr>
              <a:buNone/>
            </a:pPr>
            <a:endParaRPr lang="tr-TR" dirty="0">
              <a:latin typeface="Calibri"/>
              <a:cs typeface="Calibri"/>
            </a:endParaRPr>
          </a:p>
          <a:p>
            <a:pPr>
              <a:buNone/>
            </a:pPr>
            <a:r>
              <a:rPr lang="tr-TR" dirty="0">
                <a:latin typeface="Calibri"/>
                <a:cs typeface="Calibri"/>
              </a:rPr>
              <a:t>    </a:t>
            </a:r>
            <a:r>
              <a:rPr lang="tr-TR" dirty="0" err="1">
                <a:latin typeface="Calibri"/>
                <a:cs typeface="Calibri"/>
              </a:rPr>
              <a:t>Fibroblastların</a:t>
            </a:r>
            <a:r>
              <a:rPr lang="tr-TR" dirty="0">
                <a:latin typeface="Calibri"/>
                <a:cs typeface="Calibri"/>
              </a:rPr>
              <a:t> bir kısmı </a:t>
            </a:r>
            <a:r>
              <a:rPr lang="tr-TR" dirty="0" err="1">
                <a:latin typeface="Calibri"/>
                <a:cs typeface="Calibri"/>
              </a:rPr>
              <a:t>aktin</a:t>
            </a:r>
            <a:r>
              <a:rPr lang="tr-TR" dirty="0">
                <a:latin typeface="Calibri"/>
                <a:cs typeface="Calibri"/>
              </a:rPr>
              <a:t> filamanlarını içeren düz kas hücresi özelliği kazanır </a:t>
            </a:r>
            <a:r>
              <a:rPr lang="tr-TR" dirty="0">
                <a:latin typeface="Calibri"/>
                <a:cs typeface="Calibri"/>
                <a:sym typeface="Symbol" panose="05050102010706020507" pitchFamily="18" charset="2"/>
              </a:rPr>
              <a:t> </a:t>
            </a:r>
            <a:r>
              <a:rPr lang="tr-TR" dirty="0" err="1">
                <a:latin typeface="Calibri"/>
                <a:cs typeface="Calibri"/>
                <a:sym typeface="Symbol" panose="05050102010706020507" pitchFamily="18" charset="2"/>
              </a:rPr>
              <a:t>Myofibroblastlar</a:t>
            </a:r>
            <a:r>
              <a:rPr lang="tr-TR" dirty="0">
                <a:latin typeface="Calibri"/>
                <a:cs typeface="Calibri"/>
                <a:sym typeface="Symbol" panose="05050102010706020507" pitchFamily="18" charset="2"/>
              </a:rPr>
              <a:t> (</a:t>
            </a:r>
            <a:r>
              <a:rPr lang="tr-TR" dirty="0" err="1">
                <a:latin typeface="Calibri"/>
                <a:cs typeface="Calibri"/>
                <a:sym typeface="Symbol" panose="05050102010706020507" pitchFamily="18" charset="2"/>
              </a:rPr>
              <a:t>Skar</a:t>
            </a:r>
            <a:r>
              <a:rPr lang="tr-TR" dirty="0">
                <a:latin typeface="Calibri"/>
                <a:cs typeface="Calibri"/>
                <a:sym typeface="Symbol" panose="05050102010706020507" pitchFamily="18" charset="2"/>
              </a:rPr>
              <a:t> dokusunun </a:t>
            </a:r>
            <a:r>
              <a:rPr lang="tr-TR" dirty="0" err="1">
                <a:latin typeface="Calibri"/>
                <a:cs typeface="Calibri"/>
                <a:sym typeface="Symbol" panose="05050102010706020507" pitchFamily="18" charset="2"/>
              </a:rPr>
              <a:t>kontraksiyonu</a:t>
            </a:r>
            <a:r>
              <a:rPr lang="tr-TR" dirty="0">
                <a:latin typeface="Calibri"/>
                <a:cs typeface="Calibri"/>
                <a:sym typeface="Symbol" panose="05050102010706020507" pitchFamily="18" charset="2"/>
              </a:rPr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2406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GRAFIK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0655" y="418306"/>
            <a:ext cx="7920037" cy="6021387"/>
          </a:xfrm>
          <a:noFill/>
        </p:spPr>
      </p:pic>
      <p:sp>
        <p:nvSpPr>
          <p:cNvPr id="30723" name="Oval 6"/>
          <p:cNvSpPr>
            <a:spLocks noChangeArrowheads="1"/>
          </p:cNvSpPr>
          <p:nvPr/>
        </p:nvSpPr>
        <p:spPr bwMode="auto">
          <a:xfrm>
            <a:off x="7824789" y="3143248"/>
            <a:ext cx="2232025" cy="8636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476" y="6439693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7th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</a:t>
            </a:r>
            <a:r>
              <a:rPr lang="tr-TR" altLang="tr-TR" dirty="0"/>
              <a:t>111</a:t>
            </a:r>
            <a:r>
              <a:rPr lang="tr-TR" altLang="tr-TR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1795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C:\Documents and Settings\aylin heper\Belgelerim\Resimlerim\ders\granülasyon dok-skar.jpg"/>
          <p:cNvPicPr>
            <a:picLocks noChangeAspect="1" noChangeArrowheads="1"/>
          </p:cNvPicPr>
          <p:nvPr/>
        </p:nvPicPr>
        <p:blipFill rotWithShape="1">
          <a:blip r:embed="rId2" cstate="print"/>
          <a:srcRect b="8587"/>
          <a:stretch/>
        </p:blipFill>
        <p:spPr bwMode="auto">
          <a:xfrm>
            <a:off x="1524000" y="2143117"/>
            <a:ext cx="9159700" cy="309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Text Box 3"/>
          <p:cNvSpPr txBox="1">
            <a:spLocks noChangeArrowheads="1"/>
          </p:cNvSpPr>
          <p:nvPr/>
        </p:nvSpPr>
        <p:spPr bwMode="auto">
          <a:xfrm>
            <a:off x="2309786" y="1357299"/>
            <a:ext cx="3076572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Granülasyon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dokusu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7467600" y="1357299"/>
            <a:ext cx="2057424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Skar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dokusu</a:t>
            </a:r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4524" y="5971491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7th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107 </a:t>
            </a:r>
          </a:p>
        </p:txBody>
      </p:sp>
    </p:spTree>
    <p:extLst>
      <p:ext uri="{BB962C8B-B14F-4D97-AF65-F5344CB8AC3E}">
        <p14:creationId xmlns:p14="http://schemas.microsoft.com/office/powerpoint/2010/main" val="3496249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7FE08906-D7F5-42C1-8B1B-CD8267EB8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+mn-lt"/>
              </a:rPr>
              <a:t>3. </a:t>
            </a:r>
            <a:r>
              <a:rPr lang="tr-TR" sz="3200" b="1" dirty="0" err="1">
                <a:latin typeface="+mn-lt"/>
              </a:rPr>
              <a:t>Konnektif</a:t>
            </a:r>
            <a:r>
              <a:rPr lang="tr-TR" sz="3200" b="1" dirty="0">
                <a:latin typeface="+mn-lt"/>
              </a:rPr>
              <a:t> doku yeniden düzenlenmesi (</a:t>
            </a:r>
            <a:r>
              <a:rPr lang="tr-TR" sz="3200" b="1" dirty="0" err="1">
                <a:latin typeface="+mn-lt"/>
              </a:rPr>
              <a:t>remodelling</a:t>
            </a:r>
            <a:r>
              <a:rPr lang="tr-TR" sz="3200" b="1" dirty="0">
                <a:latin typeface="+mn-lt"/>
              </a:rPr>
              <a:t>)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8E3836D2-58E2-4459-BA03-FDA63F7D64CF}"/>
              </a:ext>
            </a:extLst>
          </p:cNvPr>
          <p:cNvSpPr txBox="1"/>
          <p:nvPr/>
        </p:nvSpPr>
        <p:spPr>
          <a:xfrm>
            <a:off x="702365" y="2021311"/>
            <a:ext cx="2929263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7030A0"/>
                </a:solidFill>
              </a:rPr>
              <a:t>TGF- β (</a:t>
            </a:r>
            <a:r>
              <a:rPr lang="tr-TR" sz="2800" b="1" dirty="0" err="1">
                <a:solidFill>
                  <a:srgbClr val="7030A0"/>
                </a:solidFill>
              </a:rPr>
              <a:t>Fibrojenik</a:t>
            </a:r>
            <a:r>
              <a:rPr lang="tr-TR" sz="2800" b="1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3043DF0-D833-45C9-8D9C-336CB46BA819}"/>
              </a:ext>
            </a:extLst>
          </p:cNvPr>
          <p:cNvSpPr txBox="1"/>
          <p:nvPr/>
        </p:nvSpPr>
        <p:spPr>
          <a:xfrm>
            <a:off x="4293970" y="1962365"/>
            <a:ext cx="3253409" cy="18158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800" b="1" dirty="0" err="1">
                <a:solidFill>
                  <a:srgbClr val="7030A0"/>
                </a:solidFill>
              </a:rPr>
              <a:t>Matriks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 err="1">
                <a:solidFill>
                  <a:srgbClr val="7030A0"/>
                </a:solidFill>
              </a:rPr>
              <a:t>metalloproteinazları</a:t>
            </a:r>
            <a:r>
              <a:rPr lang="tr-TR" sz="2800" b="1" dirty="0">
                <a:solidFill>
                  <a:srgbClr val="7030A0"/>
                </a:solidFill>
              </a:rPr>
              <a:t> (MMP) (</a:t>
            </a:r>
            <a:r>
              <a:rPr lang="tr-TR" sz="2800" b="1" dirty="0" err="1">
                <a:solidFill>
                  <a:srgbClr val="7030A0"/>
                </a:solidFill>
              </a:rPr>
              <a:t>ECM’i</a:t>
            </a:r>
            <a:r>
              <a:rPr lang="tr-TR" sz="2800" b="1" dirty="0">
                <a:solidFill>
                  <a:srgbClr val="7030A0"/>
                </a:solidFill>
              </a:rPr>
              <a:t> </a:t>
            </a:r>
            <a:r>
              <a:rPr lang="tr-TR" sz="2800" b="1" dirty="0" err="1">
                <a:solidFill>
                  <a:srgbClr val="7030A0"/>
                </a:solidFill>
              </a:rPr>
              <a:t>degrade</a:t>
            </a:r>
            <a:r>
              <a:rPr lang="tr-TR" sz="2800" b="1" dirty="0">
                <a:solidFill>
                  <a:srgbClr val="7030A0"/>
                </a:solidFill>
              </a:rPr>
              <a:t> eder.)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AF0E28D-3034-45F0-8693-37C4A3FA95B8}"/>
              </a:ext>
            </a:extLst>
          </p:cNvPr>
          <p:cNvSpPr txBox="1"/>
          <p:nvPr/>
        </p:nvSpPr>
        <p:spPr>
          <a:xfrm>
            <a:off x="8351611" y="1940535"/>
            <a:ext cx="2179983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7030A0"/>
                </a:solidFill>
              </a:rPr>
              <a:t>MMP doku inhibitörleri (TIMP)</a:t>
            </a:r>
          </a:p>
        </p:txBody>
      </p:sp>
      <p:sp>
        <p:nvSpPr>
          <p:cNvPr id="7" name="Yay 6">
            <a:extLst>
              <a:ext uri="{FF2B5EF4-FFF2-40B4-BE49-F238E27FC236}">
                <a16:creationId xmlns:a16="http://schemas.microsoft.com/office/drawing/2014/main" id="{00D06862-6CD2-4B34-A3AC-9FF77D7F1359}"/>
              </a:ext>
            </a:extLst>
          </p:cNvPr>
          <p:cNvSpPr/>
          <p:nvPr/>
        </p:nvSpPr>
        <p:spPr>
          <a:xfrm rot="8771595">
            <a:off x="2580633" y="1274885"/>
            <a:ext cx="1741511" cy="2016072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ay 7">
            <a:extLst>
              <a:ext uri="{FF2B5EF4-FFF2-40B4-BE49-F238E27FC236}">
                <a16:creationId xmlns:a16="http://schemas.microsoft.com/office/drawing/2014/main" id="{20F8A6E8-D99E-4787-8690-936AA9488216}"/>
              </a:ext>
            </a:extLst>
          </p:cNvPr>
          <p:cNvSpPr/>
          <p:nvPr/>
        </p:nvSpPr>
        <p:spPr>
          <a:xfrm rot="6672216">
            <a:off x="6866000" y="2451282"/>
            <a:ext cx="1741511" cy="2016072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454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S01871-003-f024">
            <a:extLst>
              <a:ext uri="{FF2B5EF4-FFF2-40B4-BE49-F238E27FC236}">
                <a16:creationId xmlns:a16="http://schemas.microsoft.com/office/drawing/2014/main" id="{C6C79AFD-89B8-448C-9D19-7FD810B4C7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1143000"/>
            <a:ext cx="8610600" cy="4852988"/>
          </a:xfrm>
          <a:noFill/>
        </p:spPr>
      </p:pic>
      <p:sp>
        <p:nvSpPr>
          <p:cNvPr id="56323" name="Text Box 3">
            <a:extLst>
              <a:ext uri="{FF2B5EF4-FFF2-40B4-BE49-F238E27FC236}">
                <a16:creationId xmlns:a16="http://schemas.microsoft.com/office/drawing/2014/main" id="{CDE15809-42B0-4ADD-8159-F991A49B6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066801"/>
            <a:ext cx="3733800" cy="892175"/>
          </a:xfrm>
          <a:prstGeom prst="rect">
            <a:avLst/>
          </a:prstGeom>
          <a:solidFill>
            <a:srgbClr val="FFCC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/>
              <a:t>Devam eden (sürekli) uyarı)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 sz="2000" b="1"/>
              <a:t>(</a:t>
            </a:r>
            <a:r>
              <a:rPr lang="tr-TR" altLang="tr-TR" sz="2000" b="1">
                <a:solidFill>
                  <a:schemeClr val="accent2"/>
                </a:solidFill>
              </a:rPr>
              <a:t>Kronik inflamasyon</a:t>
            </a:r>
            <a:r>
              <a:rPr lang="tr-TR" altLang="tr-TR" sz="2000" b="1"/>
              <a:t>)</a:t>
            </a:r>
            <a:r>
              <a:rPr lang="tr-TR" altLang="tr-TR" sz="2000"/>
              <a:t>  </a:t>
            </a:r>
          </a:p>
        </p:txBody>
      </p:sp>
      <p:sp>
        <p:nvSpPr>
          <p:cNvPr id="56324" name="Text Box 4">
            <a:extLst>
              <a:ext uri="{FF2B5EF4-FFF2-40B4-BE49-F238E27FC236}">
                <a16:creationId xmlns:a16="http://schemas.microsoft.com/office/drawing/2014/main" id="{EDEB3A38-D453-47A1-A557-F3AD76695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09800"/>
            <a:ext cx="4648200" cy="400110"/>
          </a:xfrm>
          <a:prstGeom prst="rect">
            <a:avLst/>
          </a:prstGeom>
          <a:solidFill>
            <a:srgbClr val="FFCC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Lenfosit ve Makrofaj aktivasyonu</a:t>
            </a:r>
          </a:p>
        </p:txBody>
      </p:sp>
      <p:sp>
        <p:nvSpPr>
          <p:cNvPr id="56325" name="Text Box 5">
            <a:extLst>
              <a:ext uri="{FF2B5EF4-FFF2-40B4-BE49-F238E27FC236}">
                <a16:creationId xmlns:a16="http://schemas.microsoft.com/office/drawing/2014/main" id="{C589424A-3D92-40CD-85EE-08EBBCA0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200400"/>
            <a:ext cx="2209800" cy="3254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tr-TR" altLang="tr-TR" sz="1800" b="1"/>
              <a:t>Büyüme Faktörleri </a:t>
            </a:r>
          </a:p>
        </p:txBody>
      </p:sp>
      <p:sp>
        <p:nvSpPr>
          <p:cNvPr id="56326" name="Text Box 6">
            <a:extLst>
              <a:ext uri="{FF2B5EF4-FFF2-40B4-BE49-F238E27FC236}">
                <a16:creationId xmlns:a16="http://schemas.microsoft.com/office/drawing/2014/main" id="{74117D35-B969-4FB4-96B3-7BDE1E94E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200400"/>
            <a:ext cx="2133600" cy="3508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tr-TR" altLang="tr-TR" sz="2000" b="1"/>
              <a:t>Sitokinler</a:t>
            </a:r>
            <a:r>
              <a:rPr lang="tr-TR" altLang="tr-TR" sz="1800"/>
              <a:t> </a:t>
            </a:r>
          </a:p>
        </p:txBody>
      </p:sp>
      <p:sp>
        <p:nvSpPr>
          <p:cNvPr id="56327" name="Text Box 7">
            <a:extLst>
              <a:ext uri="{FF2B5EF4-FFF2-40B4-BE49-F238E27FC236}">
                <a16:creationId xmlns:a16="http://schemas.microsoft.com/office/drawing/2014/main" id="{965C7ED5-BCED-44C5-A58B-D8009B776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3200401"/>
            <a:ext cx="3124200" cy="646331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Metalloproteinaz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aktivitesinin azalması</a:t>
            </a:r>
          </a:p>
        </p:txBody>
      </p:sp>
      <p:sp>
        <p:nvSpPr>
          <p:cNvPr id="56328" name="Text Box 8">
            <a:extLst>
              <a:ext uri="{FF2B5EF4-FFF2-40B4-BE49-F238E27FC236}">
                <a16:creationId xmlns:a16="http://schemas.microsoft.com/office/drawing/2014/main" id="{A45B646E-6850-4F96-A55D-0FD0EAE42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267201"/>
            <a:ext cx="2438400" cy="646331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Kollagen sentezi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artışı </a:t>
            </a:r>
          </a:p>
        </p:txBody>
      </p:sp>
      <p:sp>
        <p:nvSpPr>
          <p:cNvPr id="56329" name="Text Box 9">
            <a:extLst>
              <a:ext uri="{FF2B5EF4-FFF2-40B4-BE49-F238E27FC236}">
                <a16:creationId xmlns:a16="http://schemas.microsoft.com/office/drawing/2014/main" id="{B02C7B13-534A-4C34-AF5D-114DDA5A4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267201"/>
            <a:ext cx="2438400" cy="646331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Kollagen yıkımı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azalması</a:t>
            </a:r>
          </a:p>
        </p:txBody>
      </p:sp>
      <p:sp>
        <p:nvSpPr>
          <p:cNvPr id="56330" name="Text Box 10">
            <a:extLst>
              <a:ext uri="{FF2B5EF4-FFF2-40B4-BE49-F238E27FC236}">
                <a16:creationId xmlns:a16="http://schemas.microsoft.com/office/drawing/2014/main" id="{E73A1D6A-99F2-4399-8E64-2D6D3425A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257801"/>
            <a:ext cx="1600200" cy="366713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FİBROZİS</a:t>
            </a:r>
          </a:p>
        </p:txBody>
      </p:sp>
      <p:sp>
        <p:nvSpPr>
          <p:cNvPr id="56331" name="Text Box 11">
            <a:extLst>
              <a:ext uri="{FF2B5EF4-FFF2-40B4-BE49-F238E27FC236}">
                <a16:creationId xmlns:a16="http://schemas.microsoft.com/office/drawing/2014/main" id="{09CB7739-68CE-417E-B700-1FF9F147E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267200"/>
            <a:ext cx="2578100" cy="954088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</a:rPr>
              <a:t>Fibroblast, endotel,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</a:rPr>
              <a:t>özelleşmiş fibrojenik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FF0000"/>
                </a:solidFill>
              </a:rPr>
              <a:t>hücre artışı </a:t>
            </a:r>
          </a:p>
        </p:txBody>
      </p:sp>
      <p:sp>
        <p:nvSpPr>
          <p:cNvPr id="56332" name="Text Box 12">
            <a:extLst>
              <a:ext uri="{FF2B5EF4-FFF2-40B4-BE49-F238E27FC236}">
                <a16:creationId xmlns:a16="http://schemas.microsoft.com/office/drawing/2014/main" id="{F22B3F1B-AD2E-4E62-9E6B-3AD0CE7C1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6" y="265114"/>
            <a:ext cx="77882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b="1" dirty="0">
                <a:solidFill>
                  <a:srgbClr val="FF0000"/>
                </a:solidFill>
              </a:rPr>
              <a:t>Kronik </a:t>
            </a:r>
            <a:r>
              <a:rPr lang="tr-TR" altLang="tr-TR" b="1" dirty="0" err="1">
                <a:solidFill>
                  <a:srgbClr val="FF0000"/>
                </a:solidFill>
              </a:rPr>
              <a:t>İnflamasyonda</a:t>
            </a:r>
            <a:r>
              <a:rPr lang="tr-TR" altLang="tr-TR" b="1" dirty="0">
                <a:solidFill>
                  <a:srgbClr val="FF0000"/>
                </a:solidFill>
              </a:rPr>
              <a:t> </a:t>
            </a:r>
            <a:r>
              <a:rPr lang="tr-TR" altLang="tr-TR" b="1" dirty="0" err="1">
                <a:solidFill>
                  <a:srgbClr val="FF0000"/>
                </a:solidFill>
              </a:rPr>
              <a:t>Fibrozis</a:t>
            </a:r>
            <a:r>
              <a:rPr lang="tr-TR" altLang="tr-TR" b="1" dirty="0">
                <a:solidFill>
                  <a:srgbClr val="FF0000"/>
                </a:solidFill>
              </a:rPr>
              <a:t> Gelişimi </a:t>
            </a:r>
          </a:p>
        </p:txBody>
      </p:sp>
    </p:spTree>
    <p:extLst>
      <p:ext uri="{BB962C8B-B14F-4D97-AF65-F5344CB8AC3E}">
        <p14:creationId xmlns:p14="http://schemas.microsoft.com/office/powerpoint/2010/main" val="1412094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88F4C2D-B823-4983-BC04-41DC4D38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2359"/>
            <a:ext cx="2601310" cy="1450428"/>
          </a:xfrm>
        </p:spPr>
        <p:txBody>
          <a:bodyPr>
            <a:no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+mn-lt"/>
              </a:rPr>
              <a:t>ONARIMI ETKİLEYEN FAKTÖRLER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A3B165D-5A7D-4233-BA02-17F2E90495C6}"/>
              </a:ext>
            </a:extLst>
          </p:cNvPr>
          <p:cNvSpPr txBox="1"/>
          <p:nvPr/>
        </p:nvSpPr>
        <p:spPr>
          <a:xfrm>
            <a:off x="2601310" y="302359"/>
            <a:ext cx="8986345" cy="65556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Enfeksiyon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Nutrisyonel</a:t>
            </a:r>
            <a:r>
              <a:rPr lang="tr-TR" sz="2800" dirty="0"/>
              <a:t> durum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Glukokortikoidler</a:t>
            </a:r>
            <a:r>
              <a:rPr lang="tr-TR" sz="2800" dirty="0"/>
              <a:t>- </a:t>
            </a:r>
            <a:r>
              <a:rPr lang="tr-TR" sz="2800" dirty="0" err="1"/>
              <a:t>skarın</a:t>
            </a:r>
            <a:r>
              <a:rPr lang="tr-TR" sz="2800" dirty="0"/>
              <a:t> zayıflamasına neden olur. TGF-</a:t>
            </a:r>
            <a:r>
              <a:rPr lang="el-GR" sz="2800" dirty="0"/>
              <a:t>β</a:t>
            </a:r>
            <a:r>
              <a:rPr lang="tr-TR" sz="2800" dirty="0"/>
              <a:t> sentezini </a:t>
            </a:r>
            <a:r>
              <a:rPr lang="tr-TR" sz="2800" dirty="0" err="1"/>
              <a:t>inhibe</a:t>
            </a:r>
            <a:r>
              <a:rPr lang="tr-TR" sz="2800" dirty="0"/>
              <a:t> </a:t>
            </a:r>
            <a:r>
              <a:rPr lang="tr-TR" sz="2800" dirty="0" err="1"/>
              <a:t>ederk</a:t>
            </a:r>
            <a:r>
              <a:rPr lang="tr-TR" sz="2800" dirty="0"/>
              <a:t> </a:t>
            </a:r>
            <a:r>
              <a:rPr lang="tr-TR" sz="2800" dirty="0" err="1"/>
              <a:t>fibrozisi</a:t>
            </a:r>
            <a:r>
              <a:rPr lang="tr-TR" sz="2800" dirty="0"/>
              <a:t> engeller.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Mekanik faktörler (lokal basınç, </a:t>
            </a:r>
            <a:r>
              <a:rPr lang="tr-TR" sz="2800" dirty="0" err="1"/>
              <a:t>torsiyon</a:t>
            </a:r>
            <a:r>
              <a:rPr lang="tr-TR" sz="28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Kanlanmanın yetersizliği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Yabancı cisim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Doku hasarının tipi ve genişliği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/>
              <a:t>Hasarın lokalizasyonu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Vücud</a:t>
            </a:r>
            <a:r>
              <a:rPr lang="tr-TR" sz="2800" dirty="0"/>
              <a:t> boşluklarının </a:t>
            </a:r>
            <a:r>
              <a:rPr lang="tr-TR" sz="2800" dirty="0" err="1"/>
              <a:t>inflamasyonu</a:t>
            </a:r>
            <a:r>
              <a:rPr lang="tr-TR" sz="2800" dirty="0"/>
              <a:t> (plevra, </a:t>
            </a:r>
            <a:r>
              <a:rPr lang="tr-TR" sz="2800" dirty="0" err="1"/>
              <a:t>perikard</a:t>
            </a:r>
            <a:r>
              <a:rPr lang="tr-TR" sz="2800" dirty="0"/>
              <a:t>, </a:t>
            </a:r>
            <a:r>
              <a:rPr lang="tr-TR" sz="2800" dirty="0" err="1"/>
              <a:t>synovial</a:t>
            </a:r>
            <a:r>
              <a:rPr lang="tr-TR" sz="2800" dirty="0"/>
              <a:t> </a:t>
            </a:r>
            <a:r>
              <a:rPr lang="tr-TR" sz="2800" dirty="0" err="1"/>
              <a:t>kavite</a:t>
            </a:r>
            <a:r>
              <a:rPr lang="tr-TR" sz="2800" dirty="0"/>
              <a:t>)-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tr-TR" sz="2800" dirty="0" err="1"/>
              <a:t>Ekstensiv</a:t>
            </a:r>
            <a:r>
              <a:rPr lang="tr-TR" sz="2800" dirty="0"/>
              <a:t> </a:t>
            </a:r>
            <a:r>
              <a:rPr lang="tr-TR" sz="2800" dirty="0" err="1"/>
              <a:t>eksuda</a:t>
            </a:r>
            <a:r>
              <a:rPr lang="tr-TR" sz="2800" dirty="0"/>
              <a:t> birikimi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tr-TR" sz="2800" dirty="0"/>
              <a:t>Birikim çok fazla ve </a:t>
            </a:r>
            <a:r>
              <a:rPr lang="tr-TR" sz="2800" dirty="0" err="1"/>
              <a:t>rezorbe</a:t>
            </a:r>
            <a:r>
              <a:rPr lang="tr-TR" sz="2800" dirty="0"/>
              <a:t> edilemezse- ORGANİZASYON (</a:t>
            </a:r>
            <a:r>
              <a:rPr lang="tr-TR" sz="2800" dirty="0" err="1"/>
              <a:t>eksuda</a:t>
            </a:r>
            <a:r>
              <a:rPr lang="tr-TR" sz="2800" dirty="0"/>
              <a:t> içine </a:t>
            </a:r>
            <a:r>
              <a:rPr lang="tr-TR" sz="2800" dirty="0" err="1"/>
              <a:t>granülasyon</a:t>
            </a:r>
            <a:r>
              <a:rPr lang="tr-TR" sz="2800" dirty="0"/>
              <a:t> dokusu ilerler ve </a:t>
            </a:r>
            <a:r>
              <a:rPr lang="tr-TR" sz="2800" dirty="0" err="1"/>
              <a:t>fibröz</a:t>
            </a:r>
            <a:r>
              <a:rPr lang="tr-TR" sz="2800" dirty="0"/>
              <a:t> </a:t>
            </a:r>
            <a:r>
              <a:rPr lang="tr-TR" sz="2800" dirty="0" err="1"/>
              <a:t>skar</a:t>
            </a:r>
            <a:r>
              <a:rPr lang="tr-TR" sz="2800" dirty="0"/>
              <a:t> gelişir)</a:t>
            </a:r>
          </a:p>
        </p:txBody>
      </p:sp>
    </p:spTree>
    <p:extLst>
      <p:ext uri="{BB962C8B-B14F-4D97-AF65-F5344CB8AC3E}">
        <p14:creationId xmlns:p14="http://schemas.microsoft.com/office/powerpoint/2010/main" val="3433927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31EF7A72-7FEE-45FF-B5E9-C4888FD52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+mn-lt"/>
              </a:rPr>
              <a:t>CİLT YARALARININ İYİLEŞMESİ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C52334F-0C97-48CC-B802-08DAEB3F6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469368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tr-TR" dirty="0" err="1"/>
              <a:t>Epitel</a:t>
            </a:r>
            <a:r>
              <a:rPr lang="tr-TR" dirty="0"/>
              <a:t> </a:t>
            </a:r>
            <a:r>
              <a:rPr lang="tr-TR" dirty="0" err="1"/>
              <a:t>rejenerasyonu</a:t>
            </a:r>
            <a:r>
              <a:rPr lang="tr-TR" dirty="0"/>
              <a:t> + </a:t>
            </a:r>
            <a:r>
              <a:rPr lang="tr-TR" dirty="0" err="1"/>
              <a:t>Konnektif</a:t>
            </a:r>
            <a:r>
              <a:rPr lang="tr-TR" dirty="0"/>
              <a:t> doku birikimi ile onarım</a:t>
            </a:r>
          </a:p>
          <a:p>
            <a:r>
              <a:rPr lang="tr-TR" dirty="0"/>
              <a:t>Yaranın natürü ve boyutuna göre </a:t>
            </a:r>
            <a:r>
              <a:rPr lang="tr-TR" dirty="0" err="1"/>
              <a:t>primer</a:t>
            </a:r>
            <a:r>
              <a:rPr lang="tr-TR" dirty="0"/>
              <a:t> veya </a:t>
            </a:r>
            <a:r>
              <a:rPr lang="tr-TR" dirty="0" err="1"/>
              <a:t>sekonder</a:t>
            </a:r>
            <a:r>
              <a:rPr lang="tr-TR" dirty="0"/>
              <a:t> yara iyileşmesi görülür.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1B7EBD13-7EA3-479A-9F51-C24E212AF940}"/>
              </a:ext>
            </a:extLst>
          </p:cNvPr>
          <p:cNvSpPr txBox="1"/>
          <p:nvPr/>
        </p:nvSpPr>
        <p:spPr>
          <a:xfrm>
            <a:off x="2317531" y="3615361"/>
            <a:ext cx="24004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İNFLAMASYON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44AFBCF-8193-4C49-B386-7E1F61161098}"/>
              </a:ext>
            </a:extLst>
          </p:cNvPr>
          <p:cNvSpPr txBox="1"/>
          <p:nvPr/>
        </p:nvSpPr>
        <p:spPr>
          <a:xfrm>
            <a:off x="2317531" y="4458949"/>
            <a:ext cx="7865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EPİTELYAL VE DİĞER HÜCRELERİN PROLİFERASYONU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9FF78537-3266-4128-9A86-C355E0008F6A}"/>
              </a:ext>
            </a:extLst>
          </p:cNvPr>
          <p:cNvSpPr txBox="1"/>
          <p:nvPr/>
        </p:nvSpPr>
        <p:spPr>
          <a:xfrm>
            <a:off x="2317531" y="5302537"/>
            <a:ext cx="837998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KONNEKTİF DOKU BİRİKİMİ VE SKAR DOKUSU GELİŞİMİ</a:t>
            </a:r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1FE16455-2C48-4398-A71D-A20615636C1E}"/>
              </a:ext>
            </a:extLst>
          </p:cNvPr>
          <p:cNvCxnSpPr>
            <a:cxnSpLocks/>
          </p:cNvCxnSpPr>
          <p:nvPr/>
        </p:nvCxnSpPr>
        <p:spPr>
          <a:xfrm>
            <a:off x="1216580" y="3859860"/>
            <a:ext cx="961696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A5BEE6BE-9F7D-4AB1-B0EA-5E8D1C43455D}"/>
              </a:ext>
            </a:extLst>
          </p:cNvPr>
          <p:cNvCxnSpPr>
            <a:cxnSpLocks/>
          </p:cNvCxnSpPr>
          <p:nvPr/>
        </p:nvCxnSpPr>
        <p:spPr>
          <a:xfrm>
            <a:off x="1216580" y="4713958"/>
            <a:ext cx="961696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8D13F60F-43CF-4BC8-ABDA-F7E430C4F9C1}"/>
              </a:ext>
            </a:extLst>
          </p:cNvPr>
          <p:cNvCxnSpPr>
            <a:cxnSpLocks/>
          </p:cNvCxnSpPr>
          <p:nvPr/>
        </p:nvCxnSpPr>
        <p:spPr>
          <a:xfrm>
            <a:off x="1224459" y="5564147"/>
            <a:ext cx="961696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383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>
            <a:extLst>
              <a:ext uri="{FF2B5EF4-FFF2-40B4-BE49-F238E27FC236}">
                <a16:creationId xmlns:a16="http://schemas.microsoft.com/office/drawing/2014/main" id="{2D9C8CCC-0EF2-4140-9128-64FA0B553250}"/>
              </a:ext>
            </a:extLst>
          </p:cNvPr>
          <p:cNvSpPr/>
          <p:nvPr/>
        </p:nvSpPr>
        <p:spPr>
          <a:xfrm>
            <a:off x="2874574" y="126499"/>
            <a:ext cx="6096000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tr-TR" sz="2000" dirty="0"/>
              <a:t>Yaralanma </a:t>
            </a:r>
            <a:r>
              <a:rPr lang="tr-TR" sz="2000" dirty="0" err="1"/>
              <a:t>koagülasyon</a:t>
            </a:r>
            <a:r>
              <a:rPr lang="tr-TR" sz="2000" dirty="0"/>
              <a:t> sistemini aktive eder</a:t>
            </a:r>
          </a:p>
          <a:p>
            <a:r>
              <a:rPr lang="tr-TR" sz="2000" dirty="0"/>
              <a:t>Yara yüzeyinde kan pıhtısı oluşur (Fibrin, </a:t>
            </a:r>
            <a:r>
              <a:rPr lang="tr-TR" sz="2000" dirty="0" err="1"/>
              <a:t>fibronektin</a:t>
            </a:r>
            <a:r>
              <a:rPr lang="tr-TR" sz="2000" dirty="0"/>
              <a:t> ve </a:t>
            </a:r>
            <a:r>
              <a:rPr lang="tr-TR" sz="2000" dirty="0" err="1"/>
              <a:t>kompleman</a:t>
            </a:r>
            <a:r>
              <a:rPr lang="tr-TR" sz="2000" dirty="0"/>
              <a:t> proteinlerini içerir)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6A958ACD-3C49-477B-B550-B444F2622EC5}"/>
              </a:ext>
            </a:extLst>
          </p:cNvPr>
          <p:cNvSpPr/>
          <p:nvPr/>
        </p:nvSpPr>
        <p:spPr>
          <a:xfrm>
            <a:off x="2874574" y="1228927"/>
            <a:ext cx="609600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tr-TR" sz="2000" dirty="0"/>
              <a:t>24 saat içinde </a:t>
            </a:r>
            <a:r>
              <a:rPr lang="tr-TR" sz="2000" dirty="0" err="1"/>
              <a:t>insizyon</a:t>
            </a:r>
            <a:r>
              <a:rPr lang="tr-TR" sz="2000" dirty="0"/>
              <a:t> sınırlarında </a:t>
            </a:r>
            <a:r>
              <a:rPr lang="tr-TR" sz="2000" dirty="0" err="1"/>
              <a:t>nötrofiller</a:t>
            </a:r>
            <a:r>
              <a:rPr lang="tr-TR" sz="2000" dirty="0"/>
              <a:t> görülür. </a:t>
            </a:r>
            <a:r>
              <a:rPr lang="tr-TR" sz="2000" dirty="0" err="1"/>
              <a:t>Proteolitik</a:t>
            </a:r>
            <a:r>
              <a:rPr lang="tr-TR" sz="2000" dirty="0"/>
              <a:t> enzim salınımı ile artıkları temizler.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F32E1C3C-8664-4F8E-82EB-6BA777CD40F7}"/>
              </a:ext>
            </a:extLst>
          </p:cNvPr>
          <p:cNvSpPr/>
          <p:nvPr/>
        </p:nvSpPr>
        <p:spPr>
          <a:xfrm>
            <a:off x="2874574" y="2055112"/>
            <a:ext cx="6096000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tr-TR" sz="2000" dirty="0"/>
              <a:t>Kesik hattı kenarlarındaki </a:t>
            </a:r>
            <a:r>
              <a:rPr lang="tr-TR" sz="2000" dirty="0" err="1"/>
              <a:t>epidermis</a:t>
            </a:r>
            <a:r>
              <a:rPr lang="tr-TR" sz="2000" dirty="0"/>
              <a:t> bazal hücrelerinde </a:t>
            </a:r>
            <a:r>
              <a:rPr lang="tr-TR" sz="2000" dirty="0" err="1"/>
              <a:t>mitotik</a:t>
            </a:r>
            <a:r>
              <a:rPr lang="tr-TR" sz="2000" dirty="0"/>
              <a:t> aktivite artar. İnce bir </a:t>
            </a:r>
            <a:r>
              <a:rPr lang="tr-TR" sz="2000" dirty="0" err="1"/>
              <a:t>epitel</a:t>
            </a:r>
            <a:r>
              <a:rPr lang="tr-TR" sz="2000" dirty="0"/>
              <a:t> tabakası ile yara yüzeyini kapatır.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457F246-4C10-4449-AA23-4F27636DE2CD}"/>
              </a:ext>
            </a:extLst>
          </p:cNvPr>
          <p:cNvSpPr/>
          <p:nvPr/>
        </p:nvSpPr>
        <p:spPr>
          <a:xfrm>
            <a:off x="2874574" y="3174437"/>
            <a:ext cx="6096000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tr-TR" sz="2000" dirty="0"/>
              <a:t>3. günde </a:t>
            </a:r>
            <a:r>
              <a:rPr lang="tr-TR" sz="2000" dirty="0" err="1"/>
              <a:t>makrofajlar</a:t>
            </a:r>
            <a:r>
              <a:rPr lang="tr-TR" sz="2000" dirty="0"/>
              <a:t> hakim. Artıkların (fibrin, yabancı cisim, nekrotik artıklar </a:t>
            </a:r>
            <a:r>
              <a:rPr lang="tr-TR" sz="2000" dirty="0" err="1"/>
              <a:t>vs</a:t>
            </a:r>
            <a:r>
              <a:rPr lang="tr-TR" sz="2000" dirty="0"/>
              <a:t>) temizlenmesi, </a:t>
            </a:r>
            <a:r>
              <a:rPr lang="tr-TR" sz="2000" dirty="0" err="1"/>
              <a:t>anjiogenez</a:t>
            </a:r>
            <a:r>
              <a:rPr lang="tr-TR" sz="2000" dirty="0"/>
              <a:t>  ve ECM birikimi uyarılır. </a:t>
            </a:r>
            <a:r>
              <a:rPr lang="tr-TR" sz="2000" dirty="0" err="1"/>
              <a:t>Epitel</a:t>
            </a:r>
            <a:r>
              <a:rPr lang="tr-TR" sz="2000" dirty="0"/>
              <a:t> hücre </a:t>
            </a:r>
            <a:r>
              <a:rPr lang="tr-TR" sz="2000" dirty="0" err="1"/>
              <a:t>proliferasyonu</a:t>
            </a:r>
            <a:r>
              <a:rPr lang="tr-TR" sz="2000" dirty="0"/>
              <a:t> devam eder ve </a:t>
            </a:r>
            <a:r>
              <a:rPr lang="tr-TR" sz="2000" dirty="0" err="1"/>
              <a:t>epidermis</a:t>
            </a:r>
            <a:r>
              <a:rPr lang="tr-TR" sz="2000" dirty="0"/>
              <a:t> normal kalınlığına yaklaşır.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14B95F7-45AE-4652-B375-E8F2A661BB1D}"/>
              </a:ext>
            </a:extLst>
          </p:cNvPr>
          <p:cNvSpPr/>
          <p:nvPr/>
        </p:nvSpPr>
        <p:spPr>
          <a:xfrm>
            <a:off x="2874574" y="4591258"/>
            <a:ext cx="6096000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tr-TR" sz="2000" dirty="0"/>
              <a:t>5. günde </a:t>
            </a:r>
            <a:r>
              <a:rPr lang="tr-TR" sz="2000" dirty="0" err="1"/>
              <a:t>neovaskularizasyon</a:t>
            </a:r>
            <a:r>
              <a:rPr lang="tr-TR" sz="2000" dirty="0"/>
              <a:t>, </a:t>
            </a:r>
            <a:r>
              <a:rPr lang="tr-TR" sz="2000" dirty="0" err="1"/>
              <a:t>granülasyon</a:t>
            </a:r>
            <a:r>
              <a:rPr lang="tr-TR" sz="2000" dirty="0"/>
              <a:t> dokusu oluşumu.</a:t>
            </a:r>
          </a:p>
          <a:p>
            <a:r>
              <a:rPr lang="tr-TR" sz="2000" dirty="0" err="1"/>
              <a:t>Epidermis</a:t>
            </a:r>
            <a:r>
              <a:rPr lang="tr-TR" sz="2000" dirty="0"/>
              <a:t> normal kalınlığına ulaşır (</a:t>
            </a:r>
            <a:r>
              <a:rPr lang="tr-TR" sz="2000" dirty="0" err="1"/>
              <a:t>keratinizasyon</a:t>
            </a:r>
            <a:r>
              <a:rPr lang="tr-TR" sz="2000" dirty="0"/>
              <a:t> olur)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B26F260-D268-48A6-B622-C5D3DE14522D}"/>
              </a:ext>
            </a:extLst>
          </p:cNvPr>
          <p:cNvSpPr/>
          <p:nvPr/>
        </p:nvSpPr>
        <p:spPr>
          <a:xfrm>
            <a:off x="2874574" y="5729714"/>
            <a:ext cx="6096000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r>
              <a:rPr lang="tr-TR" sz="2000" dirty="0"/>
              <a:t>2. haftada </a:t>
            </a:r>
            <a:r>
              <a:rPr lang="tr-TR" sz="2000" dirty="0" err="1"/>
              <a:t>fibroblast</a:t>
            </a:r>
            <a:r>
              <a:rPr lang="tr-TR" sz="2000" dirty="0"/>
              <a:t> </a:t>
            </a:r>
            <a:r>
              <a:rPr lang="tr-TR" sz="2000" dirty="0" err="1"/>
              <a:t>proliferasyonu</a:t>
            </a:r>
            <a:r>
              <a:rPr lang="tr-TR" sz="2000" dirty="0"/>
              <a:t> ve </a:t>
            </a:r>
            <a:r>
              <a:rPr lang="tr-TR" sz="2000" dirty="0" err="1"/>
              <a:t>kollagen</a:t>
            </a:r>
            <a:r>
              <a:rPr lang="tr-TR" sz="2000" dirty="0"/>
              <a:t> sentezi devam eder (</a:t>
            </a:r>
            <a:r>
              <a:rPr lang="tr-TR" sz="2000" dirty="0" err="1"/>
              <a:t>inflamasyon</a:t>
            </a:r>
            <a:r>
              <a:rPr lang="tr-TR" sz="2000" dirty="0"/>
              <a:t>, ödem, </a:t>
            </a:r>
            <a:r>
              <a:rPr lang="tr-TR" sz="2000" dirty="0" err="1"/>
              <a:t>vaskularite</a:t>
            </a:r>
            <a:r>
              <a:rPr lang="tr-TR" sz="2000" dirty="0"/>
              <a:t> azalır.) 1. ayın sonunda </a:t>
            </a:r>
            <a:r>
              <a:rPr lang="tr-TR" sz="2000" b="1" dirty="0"/>
              <a:t>SKAR</a:t>
            </a:r>
            <a:r>
              <a:rPr lang="tr-TR" sz="2000" dirty="0"/>
              <a:t> dokusu gelişir. </a:t>
            </a:r>
          </a:p>
        </p:txBody>
      </p:sp>
      <p:sp>
        <p:nvSpPr>
          <p:cNvPr id="12" name="Ok: Sağa Bükülü 11">
            <a:extLst>
              <a:ext uri="{FF2B5EF4-FFF2-40B4-BE49-F238E27FC236}">
                <a16:creationId xmlns:a16="http://schemas.microsoft.com/office/drawing/2014/main" id="{7931234F-CB23-4428-8D53-98B1E14B64AF}"/>
              </a:ext>
            </a:extLst>
          </p:cNvPr>
          <p:cNvSpPr/>
          <p:nvPr/>
        </p:nvSpPr>
        <p:spPr>
          <a:xfrm>
            <a:off x="2333291" y="761005"/>
            <a:ext cx="378373" cy="7623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Ok: Sağa Bükülü 12">
            <a:extLst>
              <a:ext uri="{FF2B5EF4-FFF2-40B4-BE49-F238E27FC236}">
                <a16:creationId xmlns:a16="http://schemas.microsoft.com/office/drawing/2014/main" id="{88D8997F-6485-4AF8-9A47-7DEFAFAE2813}"/>
              </a:ext>
            </a:extLst>
          </p:cNvPr>
          <p:cNvSpPr/>
          <p:nvPr/>
        </p:nvSpPr>
        <p:spPr>
          <a:xfrm rot="21345741">
            <a:off x="2301760" y="1750404"/>
            <a:ext cx="378373" cy="7623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4" name="Ok: Sağa Bükülü 13">
            <a:extLst>
              <a:ext uri="{FF2B5EF4-FFF2-40B4-BE49-F238E27FC236}">
                <a16:creationId xmlns:a16="http://schemas.microsoft.com/office/drawing/2014/main" id="{17FDF9AD-C43F-42F1-883D-A9A80E6CC5CE}"/>
              </a:ext>
            </a:extLst>
          </p:cNvPr>
          <p:cNvSpPr/>
          <p:nvPr/>
        </p:nvSpPr>
        <p:spPr>
          <a:xfrm>
            <a:off x="2333291" y="2793280"/>
            <a:ext cx="378373" cy="7623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5" name="Ok: Sağa Bükülü 14">
            <a:extLst>
              <a:ext uri="{FF2B5EF4-FFF2-40B4-BE49-F238E27FC236}">
                <a16:creationId xmlns:a16="http://schemas.microsoft.com/office/drawing/2014/main" id="{06ED8D78-8022-44F7-9131-7D9834A92DA3}"/>
              </a:ext>
            </a:extLst>
          </p:cNvPr>
          <p:cNvSpPr/>
          <p:nvPr/>
        </p:nvSpPr>
        <p:spPr>
          <a:xfrm>
            <a:off x="2333291" y="4116719"/>
            <a:ext cx="378373" cy="7623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6" name="Ok: Sağa Bükülü 15">
            <a:extLst>
              <a:ext uri="{FF2B5EF4-FFF2-40B4-BE49-F238E27FC236}">
                <a16:creationId xmlns:a16="http://schemas.microsoft.com/office/drawing/2014/main" id="{F3A84AD3-74E5-4967-9207-0180FF040A48}"/>
              </a:ext>
            </a:extLst>
          </p:cNvPr>
          <p:cNvSpPr/>
          <p:nvPr/>
        </p:nvSpPr>
        <p:spPr>
          <a:xfrm>
            <a:off x="2375333" y="5225764"/>
            <a:ext cx="378373" cy="7623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F683FCED-A300-409C-AD7E-D2C3DE81B490}"/>
              </a:ext>
            </a:extLst>
          </p:cNvPr>
          <p:cNvSpPr txBox="1"/>
          <p:nvPr/>
        </p:nvSpPr>
        <p:spPr>
          <a:xfrm>
            <a:off x="9316517" y="1675323"/>
            <a:ext cx="160627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İNFLAMASYON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34024E12-75F6-4348-8476-6DE2D5030535}"/>
              </a:ext>
            </a:extLst>
          </p:cNvPr>
          <p:cNvSpPr txBox="1"/>
          <p:nvPr/>
        </p:nvSpPr>
        <p:spPr>
          <a:xfrm>
            <a:off x="9316517" y="3955702"/>
            <a:ext cx="2475186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b="1" dirty="0"/>
              <a:t>3-7 GÜNLER ARASI GRANÜLASYON DOKUSU GELİŞİMİ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7C28D27B-EFE0-48DE-A57A-205B13DC89F7}"/>
              </a:ext>
            </a:extLst>
          </p:cNvPr>
          <p:cNvSpPr txBox="1"/>
          <p:nvPr/>
        </p:nvSpPr>
        <p:spPr>
          <a:xfrm>
            <a:off x="9316517" y="5716260"/>
            <a:ext cx="248202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SKAR DOKUSU GELİŞİMİ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369FE96D-6801-4B1A-BBE1-6677110E7129}"/>
              </a:ext>
            </a:extLst>
          </p:cNvPr>
          <p:cNvSpPr txBox="1"/>
          <p:nvPr/>
        </p:nvSpPr>
        <p:spPr>
          <a:xfrm>
            <a:off x="362607" y="283951"/>
            <a:ext cx="1807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YARA İYİLEŞMESİ</a:t>
            </a:r>
          </a:p>
        </p:txBody>
      </p:sp>
    </p:spTree>
    <p:extLst>
      <p:ext uri="{BB962C8B-B14F-4D97-AF65-F5344CB8AC3E}">
        <p14:creationId xmlns:p14="http://schemas.microsoft.com/office/powerpoint/2010/main" val="2745378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2064560"/>
            <a:ext cx="10515600" cy="1845227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tr-TR" dirty="0"/>
              <a:t> Onarım için gerekli olan besinler ve oksijeni sağlayan yeni damar oluşumu</a:t>
            </a:r>
          </a:p>
          <a:p>
            <a:pPr marL="514350" indent="-514350">
              <a:buNone/>
            </a:pPr>
            <a:r>
              <a:rPr lang="tr-TR" dirty="0"/>
              <a:t>Mevcut damarlardan filizlenme ile olur.</a:t>
            </a:r>
          </a:p>
          <a:p>
            <a:pPr marL="514350" indent="-514350">
              <a:buNone/>
            </a:pPr>
            <a:r>
              <a:rPr lang="tr-TR" b="1" dirty="0">
                <a:solidFill>
                  <a:srgbClr val="C00000"/>
                </a:solidFill>
              </a:rPr>
              <a:t>VEGF</a:t>
            </a:r>
            <a:r>
              <a:rPr lang="tr-TR" dirty="0"/>
              <a:t> önemli rol oynar. 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95123E2-F08A-4E39-99A6-A1385AB529D8}"/>
              </a:ext>
            </a:extLst>
          </p:cNvPr>
          <p:cNvSpPr txBox="1"/>
          <p:nvPr/>
        </p:nvSpPr>
        <p:spPr>
          <a:xfrm>
            <a:off x="838200" y="4911875"/>
            <a:ext cx="717773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400" dirty="0"/>
              <a:t>Yeni damarlarda </a:t>
            </a:r>
            <a:r>
              <a:rPr lang="tr-TR" sz="2400" dirty="0" err="1"/>
              <a:t>endotel</a:t>
            </a:r>
            <a:r>
              <a:rPr lang="tr-TR" sz="2400" dirty="0"/>
              <a:t> hücreleri arası bağlantılar zayıf </a:t>
            </a:r>
          </a:p>
          <a:p>
            <a:r>
              <a:rPr lang="tr-TR" sz="2400" dirty="0"/>
              <a:t>VEGF- </a:t>
            </a:r>
            <a:r>
              <a:rPr lang="tr-TR" sz="2400" dirty="0" err="1"/>
              <a:t>Vaskuler</a:t>
            </a:r>
            <a:r>
              <a:rPr lang="tr-TR" sz="2400" dirty="0"/>
              <a:t> </a:t>
            </a:r>
            <a:r>
              <a:rPr lang="tr-TR" sz="2400" dirty="0" err="1"/>
              <a:t>permeabilite</a:t>
            </a:r>
            <a:r>
              <a:rPr lang="tr-TR" sz="2400" dirty="0"/>
              <a:t> artışına neden olur</a:t>
            </a: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DD65F3E3-6E0B-44B2-817B-6C2923BA1E46}"/>
              </a:ext>
            </a:extLst>
          </p:cNvPr>
          <p:cNvCxnSpPr>
            <a:cxnSpLocks/>
          </p:cNvCxnSpPr>
          <p:nvPr/>
        </p:nvCxnSpPr>
        <p:spPr>
          <a:xfrm>
            <a:off x="7997754" y="5314121"/>
            <a:ext cx="10071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61C661DC-5DF4-43E8-9EAF-AF3AADE1821E}"/>
              </a:ext>
            </a:extLst>
          </p:cNvPr>
          <p:cNvSpPr txBox="1"/>
          <p:nvPr/>
        </p:nvSpPr>
        <p:spPr>
          <a:xfrm>
            <a:off x="9064623" y="5142707"/>
            <a:ext cx="2703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İyileşme bölgesinde ÖDEM görülür.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18578BBF-FA87-4556-ABB2-C28E157986BA}"/>
              </a:ext>
            </a:extLst>
          </p:cNvPr>
          <p:cNvSpPr/>
          <p:nvPr/>
        </p:nvSpPr>
        <p:spPr>
          <a:xfrm>
            <a:off x="838200" y="898838"/>
            <a:ext cx="29863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eriod"/>
            </a:pPr>
            <a:r>
              <a:rPr lang="tr-TR" sz="3200" b="1" dirty="0">
                <a:solidFill>
                  <a:srgbClr val="C00000"/>
                </a:solidFill>
              </a:rPr>
              <a:t>ANJİOGENEZ:</a:t>
            </a:r>
          </a:p>
        </p:txBody>
      </p:sp>
      <p:sp>
        <p:nvSpPr>
          <p:cNvPr id="12" name="Dikdörtgen: Yuvarlatılmış Köşeler 11">
            <a:extLst>
              <a:ext uri="{FF2B5EF4-FFF2-40B4-BE49-F238E27FC236}">
                <a16:creationId xmlns:a16="http://schemas.microsoft.com/office/drawing/2014/main" id="{E4A7CB8C-A310-4697-8F97-CE614C2FB962}"/>
              </a:ext>
            </a:extLst>
          </p:cNvPr>
          <p:cNvSpPr/>
          <p:nvPr/>
        </p:nvSpPr>
        <p:spPr>
          <a:xfrm>
            <a:off x="4926461" y="333058"/>
            <a:ext cx="3634443" cy="13292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Onarım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solidFill>
                  <a:schemeClr val="tx1"/>
                </a:solidFill>
              </a:rPr>
              <a:t>İskemi</a:t>
            </a:r>
            <a:r>
              <a:rPr lang="tr-TR" sz="2000" dirty="0">
                <a:solidFill>
                  <a:schemeClr val="tx1"/>
                </a:solidFill>
              </a:rPr>
              <a:t> bölgesinde </a:t>
            </a:r>
            <a:r>
              <a:rPr lang="tr-TR" sz="2000" dirty="0" err="1">
                <a:solidFill>
                  <a:schemeClr val="tx1"/>
                </a:solidFill>
              </a:rPr>
              <a:t>kollateral</a:t>
            </a:r>
            <a:r>
              <a:rPr lang="tr-TR" sz="2000" dirty="0">
                <a:solidFill>
                  <a:schemeClr val="tx1"/>
                </a:solidFill>
              </a:rPr>
              <a:t> gelişimi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tx1"/>
                </a:solidFill>
              </a:rPr>
              <a:t>Tümör boyutu büyümesi</a:t>
            </a:r>
          </a:p>
        </p:txBody>
      </p:sp>
    </p:spTree>
    <p:extLst>
      <p:ext uri="{BB962C8B-B14F-4D97-AF65-F5344CB8AC3E}">
        <p14:creationId xmlns:p14="http://schemas.microsoft.com/office/powerpoint/2010/main" val="1409060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S01871-003-f021"/>
          <p:cNvPicPr>
            <a:picLocks noGrp="1" noChangeAspect="1" noChangeArrowheads="1"/>
          </p:cNvPicPr>
          <p:nvPr>
            <p:ph/>
          </p:nvPr>
        </p:nvPicPr>
        <p:blipFill rotWithShape="1">
          <a:blip r:embed="rId2" cstate="print"/>
          <a:srcRect b="2233"/>
          <a:stretch/>
        </p:blipFill>
        <p:spPr>
          <a:xfrm>
            <a:off x="3071665" y="404664"/>
            <a:ext cx="6193433" cy="5870012"/>
          </a:xfrm>
          <a:noFill/>
        </p:spPr>
      </p:pic>
      <p:sp>
        <p:nvSpPr>
          <p:cNvPr id="3" name="2 Metin kutusu"/>
          <p:cNvSpPr txBox="1"/>
          <p:nvPr/>
        </p:nvSpPr>
        <p:spPr>
          <a:xfrm>
            <a:off x="1524000" y="260649"/>
            <a:ext cx="1403648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Yaralanma sadece </a:t>
            </a:r>
            <a:r>
              <a:rPr lang="tr-TR" dirty="0" err="1"/>
              <a:t>epitelyal</a:t>
            </a:r>
            <a:r>
              <a:rPr lang="tr-TR" dirty="0"/>
              <a:t> tabakayı ilgilendiriyor.</a:t>
            </a:r>
          </a:p>
          <a:p>
            <a:r>
              <a:rPr lang="tr-TR" b="1" dirty="0"/>
              <a:t>ÖR: </a:t>
            </a:r>
          </a:p>
          <a:p>
            <a:r>
              <a:rPr lang="tr-TR" dirty="0"/>
              <a:t>Cerrahi </a:t>
            </a:r>
            <a:r>
              <a:rPr lang="tr-TR" dirty="0" err="1"/>
              <a:t>süturla</a:t>
            </a:r>
            <a:r>
              <a:rPr lang="tr-TR" dirty="0"/>
              <a:t> yaklaştırılmış cerrahi </a:t>
            </a:r>
            <a:r>
              <a:rPr lang="tr-TR" dirty="0" err="1"/>
              <a:t>insizyon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9264352" y="332656"/>
            <a:ext cx="1403648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dirty="0"/>
              <a:t>Büyük yara, </a:t>
            </a:r>
            <a:r>
              <a:rPr lang="tr-TR" dirty="0" err="1"/>
              <a:t>abse</a:t>
            </a:r>
            <a:r>
              <a:rPr lang="tr-TR" dirty="0"/>
              <a:t>, </a:t>
            </a:r>
            <a:r>
              <a:rPr lang="tr-TR" dirty="0" err="1"/>
              <a:t>ülserasyon</a:t>
            </a:r>
            <a:r>
              <a:rPr lang="tr-TR" dirty="0"/>
              <a:t>, geniş doku nekrozu)</a:t>
            </a:r>
          </a:p>
          <a:p>
            <a:endParaRPr lang="tr-TR" dirty="0"/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6902" y="6453336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7th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</a:t>
            </a:r>
            <a:r>
              <a:rPr lang="tr-TR" altLang="tr-TR" dirty="0"/>
              <a:t>112</a:t>
            </a:r>
            <a:r>
              <a:rPr lang="tr-TR" altLang="tr-TR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6571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err="1"/>
              <a:t>Sekonder</a:t>
            </a:r>
            <a:r>
              <a:rPr lang="tr-TR" u="sng" dirty="0"/>
              <a:t> iyileşmenin </a:t>
            </a:r>
            <a:r>
              <a:rPr lang="tr-TR" u="sng" dirty="0" err="1"/>
              <a:t>primerden</a:t>
            </a:r>
            <a:r>
              <a:rPr lang="tr-TR" u="sng" dirty="0"/>
              <a:t> farkları:</a:t>
            </a:r>
          </a:p>
          <a:p>
            <a:pPr lvl="1"/>
            <a:r>
              <a:rPr lang="tr-TR" dirty="0"/>
              <a:t>Daha yoğun </a:t>
            </a:r>
            <a:r>
              <a:rPr lang="tr-TR" dirty="0" err="1"/>
              <a:t>inflamasyon</a:t>
            </a:r>
            <a:endParaRPr lang="tr-TR" dirty="0"/>
          </a:p>
          <a:p>
            <a:pPr lvl="1"/>
            <a:r>
              <a:rPr lang="tr-TR" dirty="0"/>
              <a:t>Daha yoğun </a:t>
            </a:r>
            <a:r>
              <a:rPr lang="tr-TR" dirty="0" err="1"/>
              <a:t>granülasyon</a:t>
            </a:r>
            <a:r>
              <a:rPr lang="tr-TR" dirty="0"/>
              <a:t> dokusu gelişimi</a:t>
            </a:r>
          </a:p>
          <a:p>
            <a:pPr lvl="1"/>
            <a:r>
              <a:rPr lang="tr-TR" dirty="0"/>
              <a:t>Daha geniş </a:t>
            </a:r>
            <a:r>
              <a:rPr lang="tr-TR" dirty="0" err="1"/>
              <a:t>skar</a:t>
            </a:r>
            <a:r>
              <a:rPr lang="tr-TR" dirty="0"/>
              <a:t> dokusu</a:t>
            </a:r>
          </a:p>
          <a:p>
            <a:pPr lvl="1"/>
            <a:r>
              <a:rPr lang="tr-TR" dirty="0"/>
              <a:t>Yara </a:t>
            </a:r>
            <a:r>
              <a:rPr lang="tr-TR" dirty="0" err="1"/>
              <a:t>kontraksiyonu</a:t>
            </a:r>
            <a:r>
              <a:rPr lang="tr-TR" dirty="0"/>
              <a:t>  belirgin- </a:t>
            </a:r>
          </a:p>
          <a:p>
            <a:pPr lvl="1">
              <a:buNone/>
            </a:pPr>
            <a:r>
              <a:rPr lang="tr-TR" b="1" dirty="0">
                <a:solidFill>
                  <a:srgbClr val="C00000"/>
                </a:solidFill>
              </a:rPr>
              <a:t>              </a:t>
            </a:r>
            <a:r>
              <a:rPr lang="tr-TR" b="1" dirty="0" err="1">
                <a:solidFill>
                  <a:srgbClr val="C00000"/>
                </a:solidFill>
              </a:rPr>
              <a:t>Myofibroblastlar</a:t>
            </a:r>
            <a:endParaRPr lang="tr-TR" b="1" dirty="0">
              <a:solidFill>
                <a:srgbClr val="C00000"/>
              </a:solidFill>
            </a:endParaRPr>
          </a:p>
          <a:p>
            <a:pPr lvl="1">
              <a:buNone/>
            </a:pPr>
            <a:r>
              <a:rPr lang="tr-TR" b="1" dirty="0">
                <a:solidFill>
                  <a:srgbClr val="C00000"/>
                </a:solidFill>
              </a:rPr>
              <a:t>          (Düz kas hücre benzeri özelliklere sahip </a:t>
            </a:r>
            <a:r>
              <a:rPr lang="tr-TR" b="1" dirty="0" err="1">
                <a:solidFill>
                  <a:srgbClr val="C00000"/>
                </a:solidFill>
              </a:rPr>
              <a:t>modifiye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fibroblastlar</a:t>
            </a:r>
            <a:r>
              <a:rPr lang="tr-TR" b="1" dirty="0">
                <a:solidFill>
                  <a:srgbClr val="C00000"/>
                </a:solidFill>
              </a:rPr>
              <a:t>)</a:t>
            </a:r>
          </a:p>
          <a:p>
            <a:pPr lvl="1">
              <a:buNone/>
            </a:pP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565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CD015D8B-A602-4E56-957E-3B41BC934B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1" t="4759" r="3274" b="16186"/>
          <a:stretch/>
        </p:blipFill>
        <p:spPr>
          <a:xfrm>
            <a:off x="1040523" y="315310"/>
            <a:ext cx="9317422" cy="6074960"/>
          </a:xfrm>
          <a:prstGeom prst="rect">
            <a:avLst/>
          </a:prstGeom>
        </p:spPr>
      </p:pic>
      <p:sp>
        <p:nvSpPr>
          <p:cNvPr id="3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9476" y="6357746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7th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</a:t>
            </a:r>
            <a:r>
              <a:rPr lang="tr-TR" altLang="tr-TR" dirty="0"/>
              <a:t>113</a:t>
            </a:r>
            <a:r>
              <a:rPr lang="tr-TR" altLang="tr-TR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3968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261A6-3606-48E9-8FCE-52D3BE147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+mn-lt"/>
              </a:rPr>
              <a:t>DOKU ONARIMINDAKİ ANORMALLİKLER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4925CF-C06E-46EF-A5F3-47F496BA2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19"/>
            <a:ext cx="10515600" cy="5237326"/>
          </a:xfrm>
        </p:spPr>
        <p:txBody>
          <a:bodyPr>
            <a:noAutofit/>
          </a:bodyPr>
          <a:lstStyle/>
          <a:p>
            <a:r>
              <a:rPr lang="tr-TR" dirty="0"/>
              <a:t>Yetersiz </a:t>
            </a:r>
            <a:r>
              <a:rPr lang="tr-TR" dirty="0" err="1"/>
              <a:t>granülasyon</a:t>
            </a:r>
            <a:r>
              <a:rPr lang="tr-TR" dirty="0"/>
              <a:t> dokusu, </a:t>
            </a:r>
            <a:r>
              <a:rPr lang="tr-TR" dirty="0" err="1"/>
              <a:t>skar</a:t>
            </a:r>
            <a:r>
              <a:rPr lang="tr-TR" dirty="0"/>
              <a:t> formasyonu: </a:t>
            </a:r>
          </a:p>
          <a:p>
            <a:pPr lvl="1"/>
            <a:r>
              <a:rPr lang="tr-TR" dirty="0"/>
              <a:t>Yarada çatlama (Abdomen bölgesi cerrahilerinde ve yara üzerinde mekanik stres arttığında)</a:t>
            </a:r>
          </a:p>
          <a:p>
            <a:pPr lvl="1"/>
            <a:r>
              <a:rPr lang="tr-TR" dirty="0" err="1"/>
              <a:t>Ülserasyona</a:t>
            </a:r>
            <a:r>
              <a:rPr lang="tr-TR" dirty="0"/>
              <a:t> (</a:t>
            </a:r>
            <a:r>
              <a:rPr lang="tr-TR" dirty="0" err="1"/>
              <a:t>Aterosklerotik</a:t>
            </a:r>
            <a:r>
              <a:rPr lang="tr-TR" dirty="0"/>
              <a:t> </a:t>
            </a:r>
            <a:r>
              <a:rPr lang="tr-TR" dirty="0" err="1"/>
              <a:t>periferik</a:t>
            </a:r>
            <a:r>
              <a:rPr lang="tr-TR" dirty="0"/>
              <a:t> damar </a:t>
            </a:r>
            <a:r>
              <a:rPr lang="tr-TR" dirty="0" err="1"/>
              <a:t>hastalağı</a:t>
            </a:r>
            <a:r>
              <a:rPr lang="tr-TR" dirty="0"/>
              <a:t> olanlarda alt </a:t>
            </a:r>
            <a:r>
              <a:rPr lang="tr-TR" dirty="0" err="1"/>
              <a:t>ekstremite</a:t>
            </a:r>
            <a:r>
              <a:rPr lang="tr-TR" dirty="0"/>
              <a:t> yaraları yetersiz beslenme nedeniyle </a:t>
            </a:r>
            <a:r>
              <a:rPr lang="tr-TR" dirty="0" err="1"/>
              <a:t>ülserasyona</a:t>
            </a:r>
            <a:r>
              <a:rPr lang="tr-TR" dirty="0"/>
              <a:t> gider.)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Abartılı </a:t>
            </a:r>
            <a:r>
              <a:rPr lang="tr-TR" dirty="0" err="1"/>
              <a:t>granülasyon</a:t>
            </a:r>
            <a:r>
              <a:rPr lang="tr-TR" dirty="0"/>
              <a:t> dokusu oluşumu</a:t>
            </a:r>
          </a:p>
          <a:p>
            <a:pPr marL="457200" lvl="1" indent="0">
              <a:buNone/>
            </a:pPr>
            <a:endParaRPr lang="tr-TR" dirty="0"/>
          </a:p>
          <a:p>
            <a:r>
              <a:rPr lang="tr-TR" dirty="0"/>
              <a:t>Onarım </a:t>
            </a:r>
            <a:r>
              <a:rPr lang="tr-TR" dirty="0" err="1"/>
              <a:t>komponentlerinin</a:t>
            </a:r>
            <a:r>
              <a:rPr lang="tr-TR" dirty="0"/>
              <a:t> aşırı oluşumu- </a:t>
            </a:r>
            <a:r>
              <a:rPr lang="tr-TR" dirty="0" err="1"/>
              <a:t>Hipertrofik</a:t>
            </a:r>
            <a:r>
              <a:rPr lang="tr-TR" dirty="0"/>
              <a:t> </a:t>
            </a:r>
            <a:r>
              <a:rPr lang="tr-TR" dirty="0" err="1"/>
              <a:t>skar</a:t>
            </a:r>
            <a:r>
              <a:rPr lang="tr-TR" dirty="0"/>
              <a:t> ve </a:t>
            </a:r>
            <a:r>
              <a:rPr lang="tr-TR" dirty="0" err="1"/>
              <a:t>keloid</a:t>
            </a:r>
            <a:r>
              <a:rPr lang="tr-TR" dirty="0"/>
              <a:t> oluşumu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Kontraktür</a:t>
            </a:r>
            <a:r>
              <a:rPr lang="tr-TR" dirty="0"/>
              <a:t> formasyonu</a:t>
            </a:r>
          </a:p>
        </p:txBody>
      </p:sp>
    </p:spTree>
    <p:extLst>
      <p:ext uri="{BB962C8B-B14F-4D97-AF65-F5344CB8AC3E}">
        <p14:creationId xmlns:p14="http://schemas.microsoft.com/office/powerpoint/2010/main" val="2966292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B46844-60F9-4F16-B80E-B387F6F0B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917" y="2393184"/>
            <a:ext cx="10515600" cy="4039147"/>
          </a:xfrm>
        </p:spPr>
        <p:txBody>
          <a:bodyPr>
            <a:noAutofit/>
          </a:bodyPr>
          <a:lstStyle/>
          <a:p>
            <a:r>
              <a:rPr lang="tr-TR" b="1" dirty="0" err="1"/>
              <a:t>Hipertrofik</a:t>
            </a:r>
            <a:r>
              <a:rPr lang="tr-TR" b="1" dirty="0"/>
              <a:t> </a:t>
            </a:r>
            <a:r>
              <a:rPr lang="tr-TR" b="1" dirty="0" err="1"/>
              <a:t>skar</a:t>
            </a:r>
            <a:r>
              <a:rPr lang="tr-TR" b="1" dirty="0"/>
              <a:t>: </a:t>
            </a:r>
          </a:p>
          <a:p>
            <a:pPr lvl="1"/>
            <a:r>
              <a:rPr lang="tr-TR" sz="2800" dirty="0"/>
              <a:t>Aşırı </a:t>
            </a:r>
            <a:r>
              <a:rPr lang="tr-TR" sz="2800" dirty="0" err="1"/>
              <a:t>kollagen</a:t>
            </a:r>
            <a:r>
              <a:rPr lang="tr-TR" sz="2800" dirty="0"/>
              <a:t> birikimi sonucunda ciltten kabarık </a:t>
            </a:r>
            <a:r>
              <a:rPr lang="tr-TR" sz="2800" dirty="0" err="1"/>
              <a:t>skar</a:t>
            </a:r>
            <a:r>
              <a:rPr lang="tr-TR" sz="2800" dirty="0"/>
              <a:t> oluşur. </a:t>
            </a:r>
          </a:p>
          <a:p>
            <a:pPr lvl="1"/>
            <a:r>
              <a:rPr lang="tr-TR" sz="2800" dirty="0"/>
              <a:t>Sıklıkla termal veya </a:t>
            </a:r>
            <a:r>
              <a:rPr lang="tr-TR" sz="2800" dirty="0" err="1"/>
              <a:t>travmatik</a:t>
            </a:r>
            <a:r>
              <a:rPr lang="tr-TR" sz="2800" dirty="0"/>
              <a:t> hasarda, derin </a:t>
            </a:r>
            <a:r>
              <a:rPr lang="tr-TR" sz="2800" dirty="0" err="1"/>
              <a:t>dermal</a:t>
            </a:r>
            <a:r>
              <a:rPr lang="tr-TR" sz="2800" dirty="0"/>
              <a:t> tabaka etkilendiğinde görülür.</a:t>
            </a:r>
          </a:p>
          <a:p>
            <a:pPr marL="457200" lvl="1" indent="0">
              <a:buNone/>
            </a:pPr>
            <a:endParaRPr lang="tr-TR" sz="2800" dirty="0"/>
          </a:p>
          <a:p>
            <a:r>
              <a:rPr lang="tr-TR" b="1" dirty="0" err="1"/>
              <a:t>Keloid</a:t>
            </a:r>
            <a:r>
              <a:rPr lang="tr-TR" b="1" dirty="0"/>
              <a:t>: </a:t>
            </a:r>
            <a:r>
              <a:rPr lang="tr-TR" dirty="0" err="1"/>
              <a:t>Skar</a:t>
            </a:r>
            <a:r>
              <a:rPr lang="tr-TR" dirty="0"/>
              <a:t> dokusu orijinal yara sınırlarını aşar ve gerilemezse</a:t>
            </a:r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1EE88685-18AE-4C71-8323-1616C1DC2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>
                <a:solidFill>
                  <a:srgbClr val="FF0000"/>
                </a:solidFill>
              </a:rPr>
              <a:t>DOKU ONARIMINDAKİ ANORMALLİKLER-</a:t>
            </a:r>
            <a:br>
              <a:rPr lang="tr-TR" sz="3600" b="1" dirty="0">
                <a:solidFill>
                  <a:srgbClr val="FF0000"/>
                </a:solidFill>
              </a:rPr>
            </a:br>
            <a:r>
              <a:rPr lang="tr-TR" sz="3600" b="1" dirty="0">
                <a:solidFill>
                  <a:srgbClr val="FF0000"/>
                </a:solidFill>
              </a:rPr>
              <a:t>Abartılı </a:t>
            </a:r>
            <a:r>
              <a:rPr lang="tr-TR" sz="3600" b="1" dirty="0" err="1">
                <a:solidFill>
                  <a:srgbClr val="FF0000"/>
                </a:solidFill>
              </a:rPr>
              <a:t>skar</a:t>
            </a:r>
            <a:r>
              <a:rPr lang="tr-TR" sz="3600" b="1" dirty="0">
                <a:solidFill>
                  <a:srgbClr val="FF0000"/>
                </a:solidFill>
              </a:rPr>
              <a:t> oluşumu</a:t>
            </a:r>
          </a:p>
        </p:txBody>
      </p:sp>
    </p:spTree>
    <p:extLst>
      <p:ext uri="{BB962C8B-B14F-4D97-AF65-F5344CB8AC3E}">
        <p14:creationId xmlns:p14="http://schemas.microsoft.com/office/powerpoint/2010/main" val="2502715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70" name="Picture 18" descr="keloid">
            <a:extLst>
              <a:ext uri="{FF2B5EF4-FFF2-40B4-BE49-F238E27FC236}">
                <a16:creationId xmlns:a16="http://schemas.microsoft.com/office/drawing/2014/main" id="{24D80581-F8B9-442D-B362-BCE6CC098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290" y="1233105"/>
            <a:ext cx="5561423" cy="496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1" name="Text Box 19">
            <a:extLst>
              <a:ext uri="{FF2B5EF4-FFF2-40B4-BE49-F238E27FC236}">
                <a16:creationId xmlns:a16="http://schemas.microsoft.com/office/drawing/2014/main" id="{E3D2C0F3-05B1-4A0D-B767-653F7ABAC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579" y="4700945"/>
            <a:ext cx="268446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400" b="1" dirty="0">
                <a:solidFill>
                  <a:srgbClr val="FF0000"/>
                </a:solidFill>
              </a:rPr>
              <a:t>KELOİD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1103" y="6488113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7th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</a:t>
            </a:r>
            <a:r>
              <a:rPr lang="tr-TR" altLang="tr-TR" dirty="0"/>
              <a:t>115</a:t>
            </a:r>
            <a:r>
              <a:rPr lang="tr-TR" altLang="tr-TR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9054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1094649" y="1736343"/>
            <a:ext cx="352839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sz="4400" b="1" dirty="0">
                <a:solidFill>
                  <a:srgbClr val="FF0000"/>
                </a:solidFill>
              </a:rPr>
              <a:t>KONTRAKTÜR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65B7EFC9-1F99-4852-A153-4E025B112955}"/>
              </a:ext>
            </a:extLst>
          </p:cNvPr>
          <p:cNvSpPr txBox="1"/>
          <p:nvPr/>
        </p:nvSpPr>
        <p:spPr>
          <a:xfrm>
            <a:off x="1021108" y="3567387"/>
            <a:ext cx="82234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Sıklıkla şiddetli yanıklar sonrası</a:t>
            </a:r>
          </a:p>
          <a:p>
            <a:r>
              <a:rPr lang="tr-TR" sz="2400" dirty="0"/>
              <a:t>Özellikle avuç içi, ayak tabanı, </a:t>
            </a:r>
            <a:r>
              <a:rPr lang="tr-TR" sz="2400" dirty="0" err="1"/>
              <a:t>toraks</a:t>
            </a:r>
            <a:r>
              <a:rPr lang="tr-TR" sz="2400" dirty="0"/>
              <a:t> ön yüzünde görülme eğilimi</a:t>
            </a:r>
          </a:p>
          <a:p>
            <a:r>
              <a:rPr lang="tr-TR" sz="2400" dirty="0"/>
              <a:t>Eklem hareketini engeller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49318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6">
            <a:extLst>
              <a:ext uri="{FF2B5EF4-FFF2-40B4-BE49-F238E27FC236}">
                <a16:creationId xmlns:a16="http://schemas.microsoft.com/office/drawing/2014/main" id="{34E70EAF-5763-46A8-BFDD-41CAA2A0E8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56024" y="200026"/>
            <a:ext cx="3071812" cy="792162"/>
          </a:xfrm>
        </p:spPr>
        <p:txBody>
          <a:bodyPr/>
          <a:lstStyle/>
          <a:p>
            <a:pPr eaLnBrk="1" hangingPunct="1"/>
            <a:r>
              <a:rPr lang="tr-TR" altLang="tr-TR" sz="4800" b="1" dirty="0">
                <a:solidFill>
                  <a:srgbClr val="FF0000"/>
                </a:solidFill>
                <a:latin typeface="+mn-lt"/>
              </a:rPr>
              <a:t>ÖZET</a:t>
            </a:r>
          </a:p>
        </p:txBody>
      </p:sp>
      <p:pic>
        <p:nvPicPr>
          <p:cNvPr id="97283" name="Picture 5" descr="S01871-003-f025">
            <a:extLst>
              <a:ext uri="{FF2B5EF4-FFF2-40B4-BE49-F238E27FC236}">
                <a16:creationId xmlns:a16="http://schemas.microsoft.com/office/drawing/2014/main" id="{D97FFD45-FE4E-4BC4-8703-9D7DDAEF1D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992188"/>
            <a:ext cx="8713788" cy="5865812"/>
          </a:xfrm>
          <a:noFill/>
        </p:spPr>
      </p:pic>
    </p:spTree>
    <p:extLst>
      <p:ext uri="{BB962C8B-B14F-4D97-AF65-F5344CB8AC3E}">
        <p14:creationId xmlns:p14="http://schemas.microsoft.com/office/powerpoint/2010/main" val="378905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6" descr="S01871-003-f018b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82815" y="115886"/>
            <a:ext cx="6816910" cy="2205362"/>
          </a:xfrm>
          <a:noFill/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D94DDDB5-53CE-4E8C-88C9-51CE8F40A46C}"/>
              </a:ext>
            </a:extLst>
          </p:cNvPr>
          <p:cNvSpPr/>
          <p:nvPr/>
        </p:nvSpPr>
        <p:spPr>
          <a:xfrm>
            <a:off x="402870" y="734405"/>
            <a:ext cx="32714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eriod"/>
            </a:pPr>
            <a:r>
              <a:rPr lang="tr-TR" sz="3600" b="1" dirty="0">
                <a:solidFill>
                  <a:srgbClr val="C00000"/>
                </a:solidFill>
              </a:rPr>
              <a:t>ANJİOGENEZ: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499F2B3-D1BB-4227-BC11-353327E28AC1}"/>
              </a:ext>
            </a:extLst>
          </p:cNvPr>
          <p:cNvSpPr txBox="1"/>
          <p:nvPr/>
        </p:nvSpPr>
        <p:spPr>
          <a:xfrm>
            <a:off x="402870" y="2416346"/>
            <a:ext cx="8289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NO ile </a:t>
            </a:r>
            <a:r>
              <a:rPr lang="tr-TR" sz="2400" dirty="0" err="1"/>
              <a:t>vazodilatasyon</a:t>
            </a:r>
            <a:r>
              <a:rPr lang="tr-TR" sz="2400" dirty="0"/>
              <a:t>, VEGF ile </a:t>
            </a:r>
            <a:r>
              <a:rPr lang="tr-TR" sz="2400" dirty="0" err="1"/>
              <a:t>vaskuler</a:t>
            </a:r>
            <a:r>
              <a:rPr lang="tr-TR" sz="2400" dirty="0"/>
              <a:t> geçirgenlik artışı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562AC4C7-3517-44D1-B6D4-82215561BE59}"/>
              </a:ext>
            </a:extLst>
          </p:cNvPr>
          <p:cNvSpPr txBox="1"/>
          <p:nvPr/>
        </p:nvSpPr>
        <p:spPr>
          <a:xfrm>
            <a:off x="387104" y="3100685"/>
            <a:ext cx="9080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Damarın </a:t>
            </a:r>
            <a:r>
              <a:rPr lang="tr-TR" sz="2400" dirty="0" err="1"/>
              <a:t>ablüminal</a:t>
            </a:r>
            <a:r>
              <a:rPr lang="tr-TR" sz="2400" dirty="0"/>
              <a:t> (lümene uzak) yüzeyinden </a:t>
            </a:r>
            <a:r>
              <a:rPr lang="tr-TR" sz="2400" dirty="0" err="1"/>
              <a:t>perisitler</a:t>
            </a:r>
            <a:r>
              <a:rPr lang="tr-TR" sz="2400" dirty="0"/>
              <a:t> ayrılır.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791922B-CDBF-433A-8DC1-67254F6D15A7}"/>
              </a:ext>
            </a:extLst>
          </p:cNvPr>
          <p:cNvSpPr txBox="1"/>
          <p:nvPr/>
        </p:nvSpPr>
        <p:spPr>
          <a:xfrm>
            <a:off x="362732" y="3698493"/>
            <a:ext cx="1012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Endotel</a:t>
            </a:r>
            <a:r>
              <a:rPr lang="tr-TR" sz="2400" dirty="0"/>
              <a:t> hücreler doku yaralanma bölgesine göç eder ve </a:t>
            </a:r>
            <a:r>
              <a:rPr lang="tr-TR" sz="2400" dirty="0" err="1"/>
              <a:t>prolifere</a:t>
            </a:r>
            <a:r>
              <a:rPr lang="tr-TR" sz="2400" dirty="0"/>
              <a:t> olur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C4C29C38-B015-4A04-AE4D-2F9CB1C3B8BF}"/>
              </a:ext>
            </a:extLst>
          </p:cNvPr>
          <p:cNvSpPr txBox="1"/>
          <p:nvPr/>
        </p:nvSpPr>
        <p:spPr>
          <a:xfrm>
            <a:off x="362731" y="4231049"/>
            <a:ext cx="373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Vaskuler</a:t>
            </a:r>
            <a:r>
              <a:rPr lang="tr-TR" sz="2400" dirty="0"/>
              <a:t> lümen oluşumu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25C97F5-BAA6-4F6B-AA1D-B50353D65D80}"/>
              </a:ext>
            </a:extLst>
          </p:cNvPr>
          <p:cNvSpPr txBox="1"/>
          <p:nvPr/>
        </p:nvSpPr>
        <p:spPr>
          <a:xfrm>
            <a:off x="362732" y="4705390"/>
            <a:ext cx="11414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Periendotelyal</a:t>
            </a:r>
            <a:r>
              <a:rPr lang="tr-TR" sz="2400" dirty="0"/>
              <a:t> hücrelerin toplanması (küçük </a:t>
            </a:r>
            <a:r>
              <a:rPr lang="tr-TR" sz="2400" dirty="0" err="1"/>
              <a:t>kapillerler</a:t>
            </a:r>
            <a:r>
              <a:rPr lang="tr-TR" sz="2400" dirty="0"/>
              <a:t> için </a:t>
            </a:r>
            <a:r>
              <a:rPr lang="tr-TR" sz="2400" dirty="0" err="1"/>
              <a:t>perisitler</a:t>
            </a:r>
            <a:r>
              <a:rPr lang="tr-TR" sz="2400" dirty="0"/>
              <a:t>, daha büyük damarlar için düz kas hücreleri)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4CF371E5-DB77-430D-B469-39461F7E7CFB}"/>
              </a:ext>
            </a:extLst>
          </p:cNvPr>
          <p:cNvSpPr txBox="1"/>
          <p:nvPr/>
        </p:nvSpPr>
        <p:spPr>
          <a:xfrm>
            <a:off x="362731" y="5695038"/>
            <a:ext cx="10220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Endotel</a:t>
            </a:r>
            <a:r>
              <a:rPr lang="tr-TR" sz="2400" dirty="0"/>
              <a:t> hücre </a:t>
            </a:r>
            <a:r>
              <a:rPr lang="tr-TR" sz="2400" dirty="0" err="1"/>
              <a:t>proliferasyonu</a:t>
            </a:r>
            <a:r>
              <a:rPr lang="tr-TR" sz="2400" dirty="0"/>
              <a:t> ve göçü baskılanır. BM </a:t>
            </a:r>
            <a:r>
              <a:rPr lang="tr-TR" sz="2400" dirty="0" err="1"/>
              <a:t>depozisyonu</a:t>
            </a:r>
            <a:r>
              <a:rPr lang="tr-TR" sz="2400" dirty="0"/>
              <a:t> olur.</a:t>
            </a:r>
          </a:p>
        </p:txBody>
      </p:sp>
      <p:cxnSp>
        <p:nvCxnSpPr>
          <p:cNvPr id="13" name="Düz Ok Bağlayıcısı 12">
            <a:extLst>
              <a:ext uri="{FF2B5EF4-FFF2-40B4-BE49-F238E27FC236}">
                <a16:creationId xmlns:a16="http://schemas.microsoft.com/office/drawing/2014/main" id="{1937EE2A-11DB-4637-9277-047FD9F46971}"/>
              </a:ext>
            </a:extLst>
          </p:cNvPr>
          <p:cNvCxnSpPr>
            <a:cxnSpLocks/>
          </p:cNvCxnSpPr>
          <p:nvPr/>
        </p:nvCxnSpPr>
        <p:spPr>
          <a:xfrm>
            <a:off x="2238234" y="5534862"/>
            <a:ext cx="0" cy="2209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>
            <a:extLst>
              <a:ext uri="{FF2B5EF4-FFF2-40B4-BE49-F238E27FC236}">
                <a16:creationId xmlns:a16="http://schemas.microsoft.com/office/drawing/2014/main" id="{F17C8556-B035-4934-8066-D0C1048EA8E2}"/>
              </a:ext>
            </a:extLst>
          </p:cNvPr>
          <p:cNvCxnSpPr>
            <a:cxnSpLocks/>
          </p:cNvCxnSpPr>
          <p:nvPr/>
        </p:nvCxnSpPr>
        <p:spPr>
          <a:xfrm>
            <a:off x="2240509" y="4579507"/>
            <a:ext cx="0" cy="2209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id="{969CBB8D-7510-434E-8B4B-D20D60EFE3EC}"/>
              </a:ext>
            </a:extLst>
          </p:cNvPr>
          <p:cNvCxnSpPr>
            <a:cxnSpLocks/>
          </p:cNvCxnSpPr>
          <p:nvPr/>
        </p:nvCxnSpPr>
        <p:spPr>
          <a:xfrm>
            <a:off x="2238234" y="4068825"/>
            <a:ext cx="0" cy="2209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B5F4C0BD-FFAC-418A-8C0D-9290881AF3DD}"/>
              </a:ext>
            </a:extLst>
          </p:cNvPr>
          <p:cNvCxnSpPr>
            <a:cxnSpLocks/>
          </p:cNvCxnSpPr>
          <p:nvPr/>
        </p:nvCxnSpPr>
        <p:spPr>
          <a:xfrm>
            <a:off x="2238234" y="3581638"/>
            <a:ext cx="0" cy="2209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id="{9281C79C-18AF-4F8D-B309-1D12CEB0E777}"/>
              </a:ext>
            </a:extLst>
          </p:cNvPr>
          <p:cNvCxnSpPr>
            <a:cxnSpLocks/>
          </p:cNvCxnSpPr>
          <p:nvPr/>
        </p:nvCxnSpPr>
        <p:spPr>
          <a:xfrm>
            <a:off x="2254157" y="2878011"/>
            <a:ext cx="0" cy="22096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6431454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7th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108 </a:t>
            </a:r>
          </a:p>
        </p:txBody>
      </p:sp>
    </p:spTree>
    <p:extLst>
      <p:ext uri="{BB962C8B-B14F-4D97-AF65-F5344CB8AC3E}">
        <p14:creationId xmlns:p14="http://schemas.microsoft.com/office/powerpoint/2010/main" val="195325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E09112C4-33EE-4570-B630-4EACDED824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62" r="9438" b="13563"/>
          <a:stretch/>
        </p:blipFill>
        <p:spPr>
          <a:xfrm>
            <a:off x="4430110" y="272846"/>
            <a:ext cx="4087614" cy="58886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C299457A-C8C7-4DDF-98F4-E661A1ACA299}"/>
              </a:ext>
            </a:extLst>
          </p:cNvPr>
          <p:cNvSpPr/>
          <p:nvPr/>
        </p:nvSpPr>
        <p:spPr>
          <a:xfrm>
            <a:off x="402870" y="734405"/>
            <a:ext cx="32714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buAutoNum type="arabicPeriod"/>
            </a:pPr>
            <a:r>
              <a:rPr lang="tr-TR" sz="3600" b="1" dirty="0">
                <a:solidFill>
                  <a:srgbClr val="C00000"/>
                </a:solidFill>
              </a:rPr>
              <a:t>ANJİOGENEZ: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374CE010-6951-442A-9AD6-91AF77C7A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531" y="6400210"/>
            <a:ext cx="6400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omic Sans MS" panose="030F0702030302020204" pitchFamily="66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Robbins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pathological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basis</a:t>
            </a:r>
            <a:r>
              <a:rPr lang="tr-TR" altLang="tr-TR" sz="1800" dirty="0"/>
              <a:t> of </a:t>
            </a:r>
            <a:r>
              <a:rPr lang="tr-TR" altLang="tr-TR" sz="1800" dirty="0" err="1"/>
              <a:t>disease</a:t>
            </a:r>
            <a:r>
              <a:rPr lang="tr-TR" altLang="tr-TR" sz="1800" dirty="0"/>
              <a:t>, 9th </a:t>
            </a:r>
            <a:r>
              <a:rPr lang="tr-TR" altLang="tr-TR" sz="1800" dirty="0" err="1"/>
              <a:t>edit</a:t>
            </a:r>
            <a:r>
              <a:rPr lang="tr-TR" altLang="tr-TR" sz="1800" dirty="0"/>
              <a:t>, </a:t>
            </a:r>
            <a:r>
              <a:rPr lang="tr-TR" altLang="tr-TR" sz="1800" dirty="0" err="1"/>
              <a:t>pg</a:t>
            </a:r>
            <a:r>
              <a:rPr lang="tr-TR" altLang="tr-TR" sz="1800" dirty="0"/>
              <a:t> </a:t>
            </a:r>
            <a:r>
              <a:rPr lang="tr-TR" altLang="tr-TR" dirty="0"/>
              <a:t>104</a:t>
            </a:r>
            <a:r>
              <a:rPr lang="tr-TR" altLang="tr-TR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3380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72F608FB-F585-4E25-989F-A403E371C271}"/>
              </a:ext>
            </a:extLst>
          </p:cNvPr>
          <p:cNvSpPr txBox="1"/>
          <p:nvPr/>
        </p:nvSpPr>
        <p:spPr>
          <a:xfrm>
            <a:off x="1150614" y="866394"/>
            <a:ext cx="3408818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/>
              <a:t>BÜYÜME FAKTÖRLERİ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5CCAFDB-63A1-4BE4-A924-01AD923D19BA}"/>
              </a:ext>
            </a:extLst>
          </p:cNvPr>
          <p:cNvSpPr txBox="1"/>
          <p:nvPr/>
        </p:nvSpPr>
        <p:spPr>
          <a:xfrm>
            <a:off x="4726820" y="867624"/>
            <a:ext cx="2875467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/>
              <a:t>ECM PROTEİNLERİ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F676F08-6BC8-4B9F-9EC6-26354FE8735E}"/>
              </a:ext>
            </a:extLst>
          </p:cNvPr>
          <p:cNvSpPr txBox="1"/>
          <p:nvPr/>
        </p:nvSpPr>
        <p:spPr>
          <a:xfrm>
            <a:off x="7737589" y="866394"/>
            <a:ext cx="1707519" cy="52322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/>
              <a:t>ENZİMLER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EFDA307A-21F5-4C74-9C5A-E3C5E01A9AFB}"/>
              </a:ext>
            </a:extLst>
          </p:cNvPr>
          <p:cNvSpPr txBox="1"/>
          <p:nvPr/>
        </p:nvSpPr>
        <p:spPr>
          <a:xfrm>
            <a:off x="574286" y="1542192"/>
            <a:ext cx="3985146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b="1" dirty="0"/>
              <a:t>VEGF:</a:t>
            </a:r>
          </a:p>
          <a:p>
            <a:r>
              <a:rPr lang="tr-TR" sz="2400" dirty="0" err="1"/>
              <a:t>Endotel</a:t>
            </a:r>
            <a:r>
              <a:rPr lang="tr-TR" sz="2400" dirty="0"/>
              <a:t> hücrelerinin göçü ve </a:t>
            </a:r>
            <a:r>
              <a:rPr lang="tr-TR" sz="2400" dirty="0" err="1"/>
              <a:t>proliferasyonu</a:t>
            </a:r>
            <a:endParaRPr lang="tr-TR" sz="2400" dirty="0"/>
          </a:p>
          <a:p>
            <a:r>
              <a:rPr lang="tr-TR" sz="2400" dirty="0"/>
              <a:t>NO salınımını arttırır (VD)</a:t>
            </a:r>
          </a:p>
          <a:p>
            <a:r>
              <a:rPr lang="tr-TR" sz="2400" b="1" dirty="0" err="1"/>
              <a:t>Fibroblast</a:t>
            </a:r>
            <a:r>
              <a:rPr lang="tr-TR" sz="2400" b="1" dirty="0"/>
              <a:t> GF (özellikle FGF2):</a:t>
            </a:r>
          </a:p>
          <a:p>
            <a:r>
              <a:rPr lang="tr-TR" sz="2400" dirty="0" err="1"/>
              <a:t>Endotel</a:t>
            </a:r>
            <a:r>
              <a:rPr lang="tr-TR" sz="2400" dirty="0"/>
              <a:t> hücre </a:t>
            </a:r>
            <a:r>
              <a:rPr lang="tr-TR" sz="2400" dirty="0" err="1"/>
              <a:t>proliferasyonu</a:t>
            </a:r>
            <a:endParaRPr lang="tr-TR" sz="2400" dirty="0"/>
          </a:p>
          <a:p>
            <a:r>
              <a:rPr lang="tr-TR" sz="2400" dirty="0" err="1"/>
              <a:t>Makrofaj</a:t>
            </a:r>
            <a:r>
              <a:rPr lang="tr-TR" sz="2400" dirty="0"/>
              <a:t> ve </a:t>
            </a:r>
            <a:r>
              <a:rPr lang="tr-TR" sz="2400" dirty="0" err="1"/>
              <a:t>fibroblastların</a:t>
            </a:r>
            <a:r>
              <a:rPr lang="tr-TR" sz="2400" dirty="0"/>
              <a:t>, </a:t>
            </a:r>
            <a:r>
              <a:rPr lang="tr-TR" sz="2400" dirty="0" err="1"/>
              <a:t>epitel</a:t>
            </a:r>
            <a:r>
              <a:rPr lang="tr-TR" sz="2400" dirty="0"/>
              <a:t> hücrelerinin hasar alanına göçü</a:t>
            </a:r>
            <a:endParaRPr lang="tr-TR" sz="2400" b="1" dirty="0"/>
          </a:p>
          <a:p>
            <a:r>
              <a:rPr lang="tr-TR" sz="2400" b="1" dirty="0" err="1"/>
              <a:t>Anjiopoetin</a:t>
            </a:r>
            <a:r>
              <a:rPr lang="tr-TR" sz="2400" b="1" dirty="0"/>
              <a:t> 1 ve 2: </a:t>
            </a:r>
          </a:p>
          <a:p>
            <a:r>
              <a:rPr lang="tr-TR" sz="2400" dirty="0"/>
              <a:t>Yeni oluşan damarların yapısal olgunlaşmasında rol oynar.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05BCE34E-EBB8-4265-A5E8-43F09A2ADC79}"/>
              </a:ext>
            </a:extLst>
          </p:cNvPr>
          <p:cNvSpPr txBox="1"/>
          <p:nvPr/>
        </p:nvSpPr>
        <p:spPr>
          <a:xfrm>
            <a:off x="7737589" y="1542192"/>
            <a:ext cx="4011695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/>
              <a:t>MATRİKS METALLOPROTEİNAZLARI: </a:t>
            </a:r>
          </a:p>
          <a:p>
            <a:r>
              <a:rPr lang="tr-TR" sz="2000" dirty="0" err="1"/>
              <a:t>ECM’i</a:t>
            </a:r>
            <a:r>
              <a:rPr lang="tr-TR" sz="2000" dirty="0"/>
              <a:t> </a:t>
            </a:r>
            <a:r>
              <a:rPr lang="tr-TR" sz="2000" dirty="0" err="1"/>
              <a:t>degrade</a:t>
            </a:r>
            <a:r>
              <a:rPr lang="tr-TR" sz="2000" dirty="0"/>
              <a:t> eder ve </a:t>
            </a:r>
            <a:r>
              <a:rPr lang="tr-TR" sz="2000" dirty="0" err="1"/>
              <a:t>vaskuler</a:t>
            </a:r>
            <a:r>
              <a:rPr lang="tr-TR" sz="2000" dirty="0"/>
              <a:t> tüpün </a:t>
            </a:r>
            <a:r>
              <a:rPr lang="tr-TR" sz="2000" dirty="0" err="1"/>
              <a:t>remodelling</a:t>
            </a:r>
            <a:r>
              <a:rPr lang="tr-TR" sz="2000" dirty="0"/>
              <a:t> (yeniden düzenlenmesinde) rol oynar.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E854ACF-58B5-4725-82B6-83F5691A7F5E}"/>
              </a:ext>
            </a:extLst>
          </p:cNvPr>
          <p:cNvSpPr txBox="1"/>
          <p:nvPr/>
        </p:nvSpPr>
        <p:spPr>
          <a:xfrm>
            <a:off x="4726820" y="1542192"/>
            <a:ext cx="2720902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400" dirty="0" err="1"/>
              <a:t>Endotel</a:t>
            </a:r>
            <a:r>
              <a:rPr lang="tr-TR" sz="2400" dirty="0"/>
              <a:t> hücreleri üzerindeki </a:t>
            </a:r>
            <a:r>
              <a:rPr lang="tr-TR" sz="2400" dirty="0" err="1"/>
              <a:t>integrinlerle</a:t>
            </a:r>
            <a:r>
              <a:rPr lang="tr-TR" sz="2400" dirty="0"/>
              <a:t> etkileşime girerek damar filizlenmesini </a:t>
            </a:r>
            <a:r>
              <a:rPr lang="tr-TR" sz="2400" dirty="0" err="1"/>
              <a:t>regüle</a:t>
            </a:r>
            <a:r>
              <a:rPr lang="tr-TR" sz="2400" dirty="0"/>
              <a:t> eder.</a:t>
            </a:r>
          </a:p>
        </p:txBody>
      </p:sp>
    </p:spTree>
    <p:extLst>
      <p:ext uri="{BB962C8B-B14F-4D97-AF65-F5344CB8AC3E}">
        <p14:creationId xmlns:p14="http://schemas.microsoft.com/office/powerpoint/2010/main" val="256195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5C8F81F4-F2E0-440A-A224-C63B5D3DF030}"/>
              </a:ext>
            </a:extLst>
          </p:cNvPr>
          <p:cNvSpPr txBox="1"/>
          <p:nvPr/>
        </p:nvSpPr>
        <p:spPr>
          <a:xfrm>
            <a:off x="838200" y="1542197"/>
            <a:ext cx="91167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Yeni oluşan damarların </a:t>
            </a:r>
            <a:r>
              <a:rPr lang="tr-TR" sz="2800" dirty="0" err="1"/>
              <a:t>perisit</a:t>
            </a:r>
            <a:r>
              <a:rPr lang="tr-TR" sz="2800" dirty="0"/>
              <a:t> ve düz kas </a:t>
            </a:r>
            <a:r>
              <a:rPr lang="tr-TR" sz="2800" dirty="0" err="1"/>
              <a:t>hücrelernin</a:t>
            </a:r>
            <a:r>
              <a:rPr lang="tr-TR" sz="2800" dirty="0"/>
              <a:t> toplanması, </a:t>
            </a:r>
            <a:r>
              <a:rPr lang="tr-TR" sz="2800" dirty="0" err="1"/>
              <a:t>konnektif</a:t>
            </a:r>
            <a:r>
              <a:rPr lang="tr-TR" sz="2800" dirty="0"/>
              <a:t> doku </a:t>
            </a:r>
            <a:r>
              <a:rPr lang="tr-TR" sz="2800" dirty="0" err="1"/>
              <a:t>depozisyonu</a:t>
            </a:r>
            <a:r>
              <a:rPr lang="tr-TR" sz="2800" dirty="0"/>
              <a:t> ile </a:t>
            </a:r>
            <a:r>
              <a:rPr lang="tr-TR" sz="2800" b="1" dirty="0"/>
              <a:t>stabilize edilmesi </a:t>
            </a:r>
            <a:r>
              <a:rPr lang="tr-TR" sz="2800" dirty="0"/>
              <a:t>gerekir.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7002068F-4B96-479B-94AE-BBA4CA23F653}"/>
              </a:ext>
            </a:extLst>
          </p:cNvPr>
          <p:cNvSpPr txBox="1"/>
          <p:nvPr/>
        </p:nvSpPr>
        <p:spPr>
          <a:xfrm>
            <a:off x="838200" y="3630305"/>
            <a:ext cx="9656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PDGF:</a:t>
            </a:r>
            <a:r>
              <a:rPr lang="tr-TR" sz="2800" dirty="0"/>
              <a:t> Düz kas hücrelerinin toplanmasına</a:t>
            </a:r>
          </a:p>
          <a:p>
            <a:r>
              <a:rPr lang="tr-TR" sz="2800" b="1" dirty="0">
                <a:solidFill>
                  <a:srgbClr val="FF0000"/>
                </a:solidFill>
              </a:rPr>
              <a:t>TGF-</a:t>
            </a:r>
            <a:r>
              <a:rPr lang="el-GR" sz="2800" b="1" dirty="0">
                <a:solidFill>
                  <a:srgbClr val="FF0000"/>
                </a:solidFill>
              </a:rPr>
              <a:t>β</a:t>
            </a:r>
            <a:r>
              <a:rPr lang="tr-TR" sz="2800" b="1" dirty="0">
                <a:solidFill>
                  <a:srgbClr val="FF0000"/>
                </a:solidFill>
              </a:rPr>
              <a:t>: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err="1"/>
              <a:t>Endotel</a:t>
            </a:r>
            <a:r>
              <a:rPr lang="tr-TR" sz="2800" dirty="0"/>
              <a:t> hücre </a:t>
            </a:r>
            <a:r>
              <a:rPr lang="tr-TR" sz="2800" dirty="0" err="1"/>
              <a:t>proliferasyonunu</a:t>
            </a:r>
            <a:r>
              <a:rPr lang="tr-TR" sz="2800" dirty="0"/>
              <a:t> baskılar ve ECM proteinlerinin üretimini sağlar.</a:t>
            </a:r>
          </a:p>
        </p:txBody>
      </p:sp>
    </p:spTree>
    <p:extLst>
      <p:ext uri="{BB962C8B-B14F-4D97-AF65-F5344CB8AC3E}">
        <p14:creationId xmlns:p14="http://schemas.microsoft.com/office/powerpoint/2010/main" val="1128005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27236"/>
          </a:xfrm>
        </p:spPr>
        <p:txBody>
          <a:bodyPr/>
          <a:lstStyle/>
          <a:p>
            <a:pPr>
              <a:buNone/>
            </a:pPr>
            <a:r>
              <a:rPr lang="tr-TR" b="1" dirty="0">
                <a:solidFill>
                  <a:srgbClr val="C00000"/>
                </a:solidFill>
              </a:rPr>
              <a:t>2. GRANÜLASYON DOKUSU OLUŞUMU VE KONNEKTİF DOKU DEPOZİSYONU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7553B02-9B8D-4D39-A43A-E1D030DCBFC4}"/>
              </a:ext>
            </a:extLst>
          </p:cNvPr>
          <p:cNvSpPr/>
          <p:nvPr/>
        </p:nvSpPr>
        <p:spPr>
          <a:xfrm>
            <a:off x="1227081" y="3429000"/>
            <a:ext cx="72862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Fibroblast</a:t>
            </a:r>
            <a:r>
              <a:rPr lang="tr-TR" sz="2800" dirty="0"/>
              <a:t> göçü ve </a:t>
            </a:r>
            <a:r>
              <a:rPr lang="tr-TR" sz="2800" dirty="0" err="1"/>
              <a:t>proliferasyonu</a:t>
            </a:r>
            <a:endParaRPr lang="tr-TR" sz="2800" dirty="0"/>
          </a:p>
          <a:p>
            <a:r>
              <a:rPr lang="tr-TR" sz="2800" dirty="0"/>
              <a:t>ECM </a:t>
            </a:r>
            <a:r>
              <a:rPr lang="tr-TR" sz="2800" dirty="0" err="1"/>
              <a:t>depozisyonu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8651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1E013D-394A-4797-BC2C-E1E77A43F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48" y="2064164"/>
            <a:ext cx="5430078" cy="3249958"/>
          </a:xfrm>
        </p:spPr>
        <p:txBody>
          <a:bodyPr/>
          <a:lstStyle/>
          <a:p>
            <a:r>
              <a:rPr lang="tr-TR" dirty="0" err="1"/>
              <a:t>Makrofajlar</a:t>
            </a:r>
            <a:r>
              <a:rPr lang="tr-TR" dirty="0"/>
              <a:t>, onarımda temel hücreyi oluşturur.</a:t>
            </a:r>
          </a:p>
          <a:p>
            <a:pPr lvl="1"/>
            <a:r>
              <a:rPr lang="tr-TR" dirty="0"/>
              <a:t>Mikroorganizma ve ölü dokuların temizlenmesi</a:t>
            </a:r>
          </a:p>
          <a:p>
            <a:pPr lvl="1"/>
            <a:r>
              <a:rPr lang="tr-TR" dirty="0"/>
              <a:t>GF salınımı</a:t>
            </a:r>
          </a:p>
          <a:p>
            <a:pPr lvl="1"/>
            <a:r>
              <a:rPr lang="tr-TR" dirty="0" err="1"/>
              <a:t>Sitokin</a:t>
            </a:r>
            <a:r>
              <a:rPr lang="tr-TR" dirty="0"/>
              <a:t> salınımı ile </a:t>
            </a:r>
            <a:r>
              <a:rPr lang="tr-TR" dirty="0" err="1"/>
              <a:t>fibroblast</a:t>
            </a:r>
            <a:r>
              <a:rPr lang="tr-TR" dirty="0"/>
              <a:t> </a:t>
            </a:r>
            <a:r>
              <a:rPr lang="tr-TR" dirty="0" err="1"/>
              <a:t>proliferasyonu</a:t>
            </a:r>
            <a:r>
              <a:rPr lang="tr-TR" dirty="0"/>
              <a:t>, </a:t>
            </a:r>
            <a:r>
              <a:rPr lang="tr-TR" dirty="0" err="1"/>
              <a:t>konnektif</a:t>
            </a:r>
            <a:r>
              <a:rPr lang="tr-TR" dirty="0"/>
              <a:t> doku sentezinin uyarılması</a:t>
            </a:r>
          </a:p>
          <a:p>
            <a:pPr lvl="1"/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5FE4A5A-5F02-471C-8292-5EF228FBC3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00" t="35890" r="20731" b="19986"/>
          <a:stretch/>
        </p:blipFill>
        <p:spPr>
          <a:xfrm>
            <a:off x="6782939" y="296099"/>
            <a:ext cx="4894459" cy="29069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Dikdörtgen: Yuvarlatılmış Köşeler 4">
            <a:extLst>
              <a:ext uri="{FF2B5EF4-FFF2-40B4-BE49-F238E27FC236}">
                <a16:creationId xmlns:a16="http://schemas.microsoft.com/office/drawing/2014/main" id="{32FAE383-FF1C-4899-9A6F-37A4F8F0E286}"/>
              </a:ext>
            </a:extLst>
          </p:cNvPr>
          <p:cNvSpPr/>
          <p:nvPr/>
        </p:nvSpPr>
        <p:spPr>
          <a:xfrm>
            <a:off x="6255026" y="4341893"/>
            <a:ext cx="3929498" cy="19444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>
                <a:solidFill>
                  <a:srgbClr val="7030A0"/>
                </a:solidFill>
              </a:rPr>
              <a:t>SİTOKİNLER</a:t>
            </a:r>
          </a:p>
          <a:p>
            <a:r>
              <a:rPr lang="tr-TR" sz="2800" b="1" dirty="0">
                <a:solidFill>
                  <a:srgbClr val="7030A0"/>
                </a:solidFill>
              </a:rPr>
              <a:t>BÜYÜME FAKTÖRLERİ (PDGF, FGF-2, TGF-β)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747F62B-AEE9-4107-AABA-9039933051F9}"/>
              </a:ext>
            </a:extLst>
          </p:cNvPr>
          <p:cNvSpPr/>
          <p:nvPr/>
        </p:nvSpPr>
        <p:spPr>
          <a:xfrm>
            <a:off x="8012763" y="3323613"/>
            <a:ext cx="2641116" cy="100993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</a:rPr>
              <a:t>MAKROFAJLAR</a:t>
            </a:r>
          </a:p>
        </p:txBody>
      </p:sp>
    </p:spTree>
    <p:extLst>
      <p:ext uri="{BB962C8B-B14F-4D97-AF65-F5344CB8AC3E}">
        <p14:creationId xmlns:p14="http://schemas.microsoft.com/office/powerpoint/2010/main" val="56361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C8D6E060-FC0F-423E-9413-27C8744CC207}"/>
              </a:ext>
            </a:extLst>
          </p:cNvPr>
          <p:cNvSpPr txBox="1"/>
          <p:nvPr/>
        </p:nvSpPr>
        <p:spPr>
          <a:xfrm>
            <a:off x="1219200" y="5281677"/>
            <a:ext cx="804957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sz="2800" b="1" dirty="0">
                <a:solidFill>
                  <a:srgbClr val="7030A0"/>
                </a:solidFill>
              </a:rPr>
              <a:t>Onarım, yaralanmadan sonra 24 saat içinde başlar. </a:t>
            </a:r>
          </a:p>
          <a:p>
            <a:r>
              <a:rPr lang="tr-TR" sz="2800" b="1" dirty="0">
                <a:solidFill>
                  <a:srgbClr val="7030A0"/>
                </a:solidFill>
              </a:rPr>
              <a:t>3-5 gün sonra </a:t>
            </a:r>
            <a:r>
              <a:rPr lang="tr-TR" sz="2800" b="1" dirty="0" err="1">
                <a:solidFill>
                  <a:srgbClr val="7030A0"/>
                </a:solidFill>
              </a:rPr>
              <a:t>granülasyon</a:t>
            </a:r>
            <a:r>
              <a:rPr lang="tr-TR" sz="2800" b="1" dirty="0">
                <a:solidFill>
                  <a:srgbClr val="7030A0"/>
                </a:solidFill>
              </a:rPr>
              <a:t> dokusu oluşur.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F227DC92-98E1-4B93-9159-9EECBE25AC9B}"/>
              </a:ext>
            </a:extLst>
          </p:cNvPr>
          <p:cNvSpPr/>
          <p:nvPr/>
        </p:nvSpPr>
        <p:spPr>
          <a:xfrm>
            <a:off x="1219200" y="2914669"/>
            <a:ext cx="6096000" cy="2308324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r>
              <a:rPr lang="tr-TR" sz="2400" dirty="0"/>
              <a:t>Yeni oluşmuş ince duvarlı damarlar, </a:t>
            </a:r>
            <a:r>
              <a:rPr lang="tr-TR" sz="2400" dirty="0" err="1"/>
              <a:t>endotel</a:t>
            </a:r>
            <a:r>
              <a:rPr lang="tr-TR" sz="2400" dirty="0"/>
              <a:t> hücre </a:t>
            </a:r>
            <a:r>
              <a:rPr lang="tr-TR" sz="2400" dirty="0" err="1"/>
              <a:t>proliferasyonu</a:t>
            </a:r>
            <a:r>
              <a:rPr lang="tr-TR" sz="2400" dirty="0"/>
              <a:t> </a:t>
            </a:r>
          </a:p>
          <a:p>
            <a:r>
              <a:rPr lang="tr-TR" sz="2400" dirty="0"/>
              <a:t>Bunlarla karışık </a:t>
            </a:r>
            <a:r>
              <a:rPr lang="tr-TR" sz="2400" dirty="0" err="1"/>
              <a:t>inflamatuar</a:t>
            </a:r>
            <a:r>
              <a:rPr lang="tr-TR" sz="2400" dirty="0"/>
              <a:t> hücreler, </a:t>
            </a:r>
            <a:r>
              <a:rPr lang="tr-TR" sz="2400" dirty="0" err="1"/>
              <a:t>makrofajlar</a:t>
            </a:r>
            <a:endParaRPr lang="tr-TR" sz="2400" dirty="0"/>
          </a:p>
          <a:p>
            <a:r>
              <a:rPr lang="tr-TR" sz="2400" dirty="0" err="1"/>
              <a:t>Fibroblast</a:t>
            </a:r>
            <a:r>
              <a:rPr lang="tr-TR" sz="2400" dirty="0"/>
              <a:t> göçü ve </a:t>
            </a:r>
            <a:r>
              <a:rPr lang="tr-TR" sz="2400" dirty="0" err="1"/>
              <a:t>proliferasyonu</a:t>
            </a:r>
            <a:endParaRPr lang="tr-TR" sz="2400" dirty="0"/>
          </a:p>
          <a:p>
            <a:r>
              <a:rPr lang="tr-TR" sz="2400" dirty="0"/>
              <a:t>Gevşek ECM birikimi 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7208E9D-0605-43CF-AA90-C731ADD8A979}"/>
              </a:ext>
            </a:extLst>
          </p:cNvPr>
          <p:cNvSpPr txBox="1"/>
          <p:nvPr/>
        </p:nvSpPr>
        <p:spPr>
          <a:xfrm>
            <a:off x="8862541" y="3661372"/>
            <a:ext cx="2491259" cy="36933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tr-TR" dirty="0"/>
              <a:t>GRANÜLASYON DOKUSU</a:t>
            </a:r>
          </a:p>
        </p:txBody>
      </p:sp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DBA129B4-08E0-4666-B037-0EFD0DB6AF4A}"/>
              </a:ext>
            </a:extLst>
          </p:cNvPr>
          <p:cNvCxnSpPr>
            <a:cxnSpLocks/>
          </p:cNvCxnSpPr>
          <p:nvPr/>
        </p:nvCxnSpPr>
        <p:spPr>
          <a:xfrm>
            <a:off x="7880062" y="3846038"/>
            <a:ext cx="45989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2 İçerik Yer Tutucusu">
            <a:extLst>
              <a:ext uri="{FF2B5EF4-FFF2-40B4-BE49-F238E27FC236}">
                <a16:creationId xmlns:a16="http://schemas.microsoft.com/office/drawing/2014/main" id="{68B6A8AE-B061-4872-B021-FB1F53B02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27236"/>
          </a:xfrm>
        </p:spPr>
        <p:txBody>
          <a:bodyPr/>
          <a:lstStyle/>
          <a:p>
            <a:pPr>
              <a:buNone/>
            </a:pPr>
            <a:r>
              <a:rPr lang="tr-TR" b="1" dirty="0">
                <a:solidFill>
                  <a:srgbClr val="C00000"/>
                </a:solidFill>
              </a:rPr>
              <a:t>2. GRANÜLASYON DOKUSU OLUŞUMU VE KONNEKTİF DOKU DEPOZİSYONU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5269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1068</Words>
  <Application>Microsoft Office PowerPoint</Application>
  <PresentationFormat>Geniş ekran</PresentationFormat>
  <Paragraphs>168</Paragraphs>
  <Slides>27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Comic Sans MS</vt:lpstr>
      <vt:lpstr>Courier New</vt:lpstr>
      <vt:lpstr>Symbol</vt:lpstr>
      <vt:lpstr>Times New Roman</vt:lpstr>
      <vt:lpstr>Office Teması</vt:lpstr>
      <vt:lpstr>KONNEKTİF DOKU DEPOZİSYONU İLE ONARIM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TGF-β </vt:lpstr>
      <vt:lpstr>PowerPoint Sunusu</vt:lpstr>
      <vt:lpstr>PowerPoint Sunusu</vt:lpstr>
      <vt:lpstr>PowerPoint Sunusu</vt:lpstr>
      <vt:lpstr>3. Konnektif doku yeniden düzenlenmesi (remodelling)</vt:lpstr>
      <vt:lpstr>PowerPoint Sunusu</vt:lpstr>
      <vt:lpstr>ONARIMI ETKİLEYEN FAKTÖRLER</vt:lpstr>
      <vt:lpstr>CİLT YARALARININ İYİLEŞMESİ</vt:lpstr>
      <vt:lpstr>PowerPoint Sunusu</vt:lpstr>
      <vt:lpstr>PowerPoint Sunusu</vt:lpstr>
      <vt:lpstr>PowerPoint Sunusu</vt:lpstr>
      <vt:lpstr>PowerPoint Sunusu</vt:lpstr>
      <vt:lpstr>DOKU ONARIMINDAKİ ANORMALLİKLER</vt:lpstr>
      <vt:lpstr>DOKU ONARIMINDAKİ ANORMALLİKLER- Abartılı skar oluşumu</vt:lpstr>
      <vt:lpstr>PowerPoint Sunusu</vt:lpstr>
      <vt:lpstr>PowerPoint Sunusu</vt:lpstr>
      <vt:lpstr>ÖZET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BAĞ DOKUSU GELİŞİMİ İLE ONARIM</dc:title>
  <dc:creator>duygu kankaya</dc:creator>
  <cp:lastModifiedBy>user</cp:lastModifiedBy>
  <cp:revision>51</cp:revision>
  <dcterms:created xsi:type="dcterms:W3CDTF">2017-09-24T21:29:45Z</dcterms:created>
  <dcterms:modified xsi:type="dcterms:W3CDTF">2018-11-20T16:06:24Z</dcterms:modified>
</cp:coreProperties>
</file>