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0"/>
    <p:restoredTop sz="94807"/>
  </p:normalViewPr>
  <p:slideViewPr>
    <p:cSldViewPr snapToGrid="0" snapToObjects="1">
      <p:cViewPr>
        <p:scale>
          <a:sx n="106" d="100"/>
          <a:sy n="106" d="100"/>
        </p:scale>
        <p:origin x="1016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9/23/19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9/23/19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9/23/19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9/23/19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9/23/19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9/23/19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9/23/19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9/23/19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9/23/19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9/23/19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9/23/19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9/23/19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QZEYEEuimC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QZEYEEuimC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新实用汉语课本 </a:t>
            </a:r>
            <a:r>
              <a:rPr lang="en-US" altLang="zh-CN" dirty="0" smtClean="0"/>
              <a:t>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</a:rPr>
              <a:t>第二十七课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5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“把”字句</a:t>
            </a:r>
            <a:r>
              <a:rPr lang="en-US" altLang="zh-CN" dirty="0" smtClean="0"/>
              <a:t>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811127"/>
            <a:ext cx="10058400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b="1" dirty="0" smtClean="0">
                <a:latin typeface="Songti SC" charset="-122"/>
                <a:ea typeface="Songti SC" charset="-122"/>
                <a:cs typeface="Songti SC" charset="-122"/>
              </a:rPr>
              <a:t>1-</a:t>
            </a:r>
            <a:r>
              <a:rPr lang="zh-CN" altLang="en-US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  </a:t>
            </a:r>
            <a:r>
              <a:rPr lang="en-US" altLang="zh-CN" sz="2800" b="1" dirty="0" err="1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Ö</a:t>
            </a:r>
            <a:r>
              <a:rPr lang="en-US" altLang="zh-CN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  +  </a:t>
            </a:r>
            <a:r>
              <a:rPr lang="zh-CN" altLang="en-US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把</a:t>
            </a:r>
            <a:r>
              <a:rPr lang="en-US" altLang="zh-CN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  +  N  +  F  +  </a:t>
            </a:r>
            <a:r>
              <a:rPr lang="zh-CN" altLang="en-US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到</a:t>
            </a:r>
            <a:r>
              <a:rPr lang="en-US" altLang="zh-CN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/</a:t>
            </a:r>
            <a:r>
              <a:rPr lang="zh-CN" altLang="en-US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在</a:t>
            </a:r>
            <a:r>
              <a:rPr lang="en-US" altLang="zh-CN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  +  </a:t>
            </a:r>
            <a:r>
              <a:rPr lang="en-US" altLang="zh-CN" sz="2800" b="1" dirty="0" err="1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Yer</a:t>
            </a:r>
            <a:endParaRPr lang="en-US" sz="2800" b="1" dirty="0">
              <a:solidFill>
                <a:schemeClr val="accent1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请</a:t>
            </a:r>
            <a:r>
              <a:rPr lang="zh-CN" altLang="en-US" sz="24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把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你的书放</a:t>
            </a:r>
            <a:r>
              <a:rPr lang="zh-CN" altLang="en-US" sz="24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到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桌子上。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我</a:t>
            </a:r>
            <a:r>
              <a:rPr lang="zh-CN" altLang="en-US" sz="24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把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桌子搬</a:t>
            </a:r>
            <a:r>
              <a:rPr lang="zh-CN" altLang="en-US" sz="24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到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客厅里了。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他</a:t>
            </a:r>
            <a:r>
              <a:rPr lang="zh-CN" altLang="en-US" sz="24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把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他的朋友带</a:t>
            </a:r>
            <a:r>
              <a:rPr lang="zh-CN" altLang="en-US" sz="24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到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我们教室里来了。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4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sz="2400" dirty="0">
              <a:latin typeface="Songti SC" charset="-122"/>
              <a:ea typeface="Songti SC" charset="-122"/>
              <a:cs typeface="Songti SC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10404" y="3335705"/>
            <a:ext cx="4943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zh-CN" altLang="en-US" sz="2400" b="1" dirty="0">
                <a:latin typeface="Songti SC" charset="-122"/>
                <a:ea typeface="Songti SC" charset="-122"/>
                <a:cs typeface="Songti SC" charset="-122"/>
              </a:rPr>
              <a:t>玛丽</a:t>
            </a:r>
            <a:r>
              <a:rPr lang="zh-CN" altLang="en-US" sz="2400" b="1" dirty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把</a:t>
            </a:r>
            <a:r>
              <a:rPr lang="zh-CN" altLang="en-US" sz="2400" b="1" dirty="0">
                <a:latin typeface="Songti SC" charset="-122"/>
                <a:ea typeface="Songti SC" charset="-122"/>
                <a:cs typeface="Songti SC" charset="-122"/>
              </a:rPr>
              <a:t>自行车停</a:t>
            </a:r>
            <a:r>
              <a:rPr lang="zh-CN" altLang="en-US" sz="2400" b="1" dirty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在</a:t>
            </a:r>
            <a:r>
              <a:rPr lang="zh-CN" altLang="en-US" sz="2400" b="1" dirty="0">
                <a:latin typeface="Songti SC" charset="-122"/>
                <a:ea typeface="Songti SC" charset="-122"/>
                <a:cs typeface="Songti SC" charset="-122"/>
              </a:rPr>
              <a:t>办公楼前边了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pPr marL="342900" indent="-342900">
              <a:buFont typeface="Arial" charset="0"/>
              <a:buChar char="•"/>
            </a:pPr>
            <a:r>
              <a:rPr lang="zh-CN" altLang="en-US" sz="2400" b="1" dirty="0">
                <a:latin typeface="Songti SC" charset="-122"/>
                <a:ea typeface="Songti SC" charset="-122"/>
                <a:cs typeface="Songti SC" charset="-122"/>
              </a:rPr>
              <a:t>我</a:t>
            </a:r>
            <a:r>
              <a:rPr lang="zh-CN" altLang="en-US" sz="2400" b="1" dirty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把</a:t>
            </a:r>
            <a:r>
              <a:rPr lang="zh-CN" altLang="en-US" sz="2400" b="1" dirty="0">
                <a:latin typeface="Songti SC" charset="-122"/>
                <a:ea typeface="Songti SC" charset="-122"/>
                <a:cs typeface="Songti SC" charset="-122"/>
              </a:rPr>
              <a:t>他的手紧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紧攥</a:t>
            </a:r>
            <a:r>
              <a:rPr lang="en-US" altLang="zh-CN" sz="2400" b="1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altLang="zh-CN" sz="2400" b="1" dirty="0" err="1">
                <a:latin typeface="Songti SC" charset="-122"/>
                <a:ea typeface="Songti SC" charset="-122"/>
                <a:cs typeface="Songti SC" charset="-122"/>
              </a:rPr>
              <a:t>zuàn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zh-CN" altLang="en-US" sz="24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在</a:t>
            </a:r>
            <a:r>
              <a:rPr lang="zh-CN" altLang="en-US" sz="2400" b="1" dirty="0">
                <a:latin typeface="Songti SC" charset="-122"/>
                <a:ea typeface="Songti SC" charset="-122"/>
                <a:cs typeface="Songti SC" charset="-122"/>
              </a:rPr>
              <a:t>我的两只手里。</a:t>
            </a:r>
            <a:endParaRPr lang="en-US" sz="2400" b="1" dirty="0">
              <a:latin typeface="Songti SC" charset="-122"/>
              <a:ea typeface="Songti SC" charset="-122"/>
              <a:cs typeface="Songti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247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9261" y="1800774"/>
            <a:ext cx="10058400" cy="4050792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b="1" dirty="0" smtClean="0">
                <a:latin typeface="Songti SC" charset="-122"/>
                <a:ea typeface="Songti SC" charset="-122"/>
                <a:cs typeface="Songti SC" charset="-122"/>
              </a:rPr>
              <a:t>2-</a:t>
            </a:r>
            <a:r>
              <a:rPr lang="zh-CN" altLang="en-US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altLang="zh-CN" sz="2800" b="1" dirty="0" err="1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Ö</a:t>
            </a:r>
            <a:r>
              <a:rPr lang="en-US" altLang="zh-CN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  </a:t>
            </a:r>
            <a:r>
              <a:rPr lang="en-US" altLang="zh-CN" sz="2800" b="1" dirty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+  </a:t>
            </a:r>
            <a:r>
              <a:rPr lang="zh-CN" altLang="en-US" sz="2800" b="1" dirty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把</a:t>
            </a:r>
            <a:r>
              <a:rPr lang="en-US" altLang="zh-CN" sz="2800" b="1" dirty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  +  N  +  F  +  </a:t>
            </a:r>
            <a:r>
              <a:rPr lang="zh-CN" altLang="en-US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成</a:t>
            </a:r>
            <a:r>
              <a:rPr lang="en-US" altLang="zh-CN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  </a:t>
            </a:r>
            <a:r>
              <a:rPr lang="en-US" altLang="zh-CN" sz="2800" b="1" dirty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+  </a:t>
            </a:r>
            <a:r>
              <a:rPr lang="en-US" altLang="zh-CN" sz="2800" b="1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N</a:t>
            </a:r>
          </a:p>
          <a:p>
            <a:endParaRPr lang="en-US" b="1" dirty="0">
              <a:solidFill>
                <a:schemeClr val="accent1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我把他看成阿里了。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阿里可能把四点听成十点了。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琳娜把“牛”写成“午”了。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请你把这句话翻译成英语。</a:t>
            </a:r>
            <a:endParaRPr lang="en-US" sz="2400" b="1" dirty="0">
              <a:latin typeface="Songti SC" charset="-122"/>
              <a:ea typeface="Songti SC" charset="-122"/>
              <a:cs typeface="Songti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777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505910"/>
            <a:ext cx="10058400" cy="1609344"/>
          </a:xfrm>
        </p:spPr>
        <p:txBody>
          <a:bodyPr/>
          <a:lstStyle/>
          <a:p>
            <a:pPr algn="ctr"/>
            <a:r>
              <a:rPr lang="zh-CN" altLang="en-US" dirty="0" smtClean="0"/>
              <a:t>更</a:t>
            </a:r>
            <a:r>
              <a:rPr lang="en-US" altLang="zh-CN" dirty="0" smtClean="0"/>
              <a:t>						</a:t>
            </a:r>
            <a:r>
              <a:rPr lang="zh-CN" altLang="en-US" dirty="0" smtClean="0"/>
              <a:t>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267" y="3149544"/>
            <a:ext cx="5182362" cy="4050792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这个饭店的菜比我们食堂的</a:t>
            </a:r>
            <a:r>
              <a:rPr lang="zh-CN" altLang="en-US" sz="24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更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好吃。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上海的天气比北京的</a:t>
            </a:r>
            <a:r>
              <a:rPr lang="zh-CN" altLang="en-US" sz="24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更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热。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来中国以后，我</a:t>
            </a:r>
            <a:r>
              <a:rPr lang="zh-CN" altLang="en-US" sz="24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更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喜欢吃中国菜。</a:t>
            </a:r>
            <a:endParaRPr lang="en-US" sz="2400" b="1" dirty="0">
              <a:latin typeface="Songti SC" charset="-122"/>
              <a:ea typeface="Songti SC" charset="-122"/>
              <a:cs typeface="Songti SC" charset="-122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318248" y="3149544"/>
            <a:ext cx="4873752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我觉得汉字</a:t>
            </a:r>
            <a:r>
              <a:rPr lang="zh-CN" altLang="en-US" sz="24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最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难。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这家饭店的烤鸭</a:t>
            </a:r>
            <a:r>
              <a:rPr lang="zh-CN" altLang="en-US" sz="24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最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有名。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我</a:t>
            </a:r>
            <a:r>
              <a:rPr lang="zh-CN" altLang="en-US" sz="24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最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可怕的是听力考试。</a:t>
            </a:r>
            <a:endParaRPr lang="en-US" sz="2400" b="1" dirty="0">
              <a:latin typeface="Songti SC" charset="-122"/>
              <a:ea typeface="Songti SC" charset="-122"/>
              <a:cs typeface="Songti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644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离合词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17983" y="1961322"/>
            <a:ext cx="9236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err="1" smtClean="0">
                <a:solidFill>
                  <a:srgbClr val="C00000"/>
                </a:solidFill>
              </a:rPr>
              <a:t>Fi̇i̇l</a:t>
            </a:r>
            <a:r>
              <a:rPr lang="zh-CN" altLang="en-US" dirty="0" smtClean="0">
                <a:solidFill>
                  <a:srgbClr val="C00000"/>
                </a:solidFill>
              </a:rPr>
              <a:t> </a:t>
            </a:r>
            <a:r>
              <a:rPr lang="en-US" altLang="zh-CN" dirty="0" err="1" smtClean="0">
                <a:solidFill>
                  <a:srgbClr val="C00000"/>
                </a:solidFill>
              </a:rPr>
              <a:t>Nesne</a:t>
            </a:r>
            <a:r>
              <a:rPr lang="en-US" altLang="zh-CN" dirty="0" smtClean="0">
                <a:solidFill>
                  <a:srgbClr val="C00000"/>
                </a:solidFill>
              </a:rPr>
              <a:t>		</a:t>
            </a:r>
            <a:r>
              <a:rPr lang="en-US" altLang="zh-CN" dirty="0" err="1" smtClean="0">
                <a:solidFill>
                  <a:srgbClr val="C00000"/>
                </a:solidFill>
              </a:rPr>
              <a:t>Fi̇i̇l</a:t>
            </a:r>
            <a:r>
              <a:rPr lang="en-US" altLang="zh-CN" dirty="0">
                <a:solidFill>
                  <a:srgbClr val="C00000"/>
                </a:solidFill>
              </a:rPr>
              <a:t> </a:t>
            </a:r>
            <a:r>
              <a:rPr lang="en-US" altLang="zh-CN" dirty="0" smtClean="0">
                <a:solidFill>
                  <a:srgbClr val="C00000"/>
                </a:solidFill>
              </a:rPr>
              <a:t>……</a:t>
            </a:r>
            <a:r>
              <a:rPr lang="en-US" altLang="zh-CN" dirty="0" err="1" smtClean="0">
                <a:solidFill>
                  <a:srgbClr val="C00000"/>
                </a:solidFill>
              </a:rPr>
              <a:t>Nesne</a:t>
            </a:r>
            <a:r>
              <a:rPr lang="en-US" altLang="zh-CN" dirty="0" smtClean="0">
                <a:solidFill>
                  <a:srgbClr val="C00000"/>
                </a:solidFill>
              </a:rPr>
              <a:t>			</a:t>
            </a:r>
            <a:r>
              <a:rPr lang="en-US" altLang="zh-CN" dirty="0" err="1" smtClean="0">
                <a:solidFill>
                  <a:srgbClr val="C00000"/>
                </a:solidFill>
              </a:rPr>
              <a:t>Fi̇i̇l</a:t>
            </a:r>
            <a:r>
              <a:rPr lang="zh-CN" altLang="en-US" dirty="0" smtClean="0">
                <a:solidFill>
                  <a:srgbClr val="C00000"/>
                </a:solidFill>
              </a:rPr>
              <a:t> </a:t>
            </a:r>
            <a:r>
              <a:rPr lang="en-US" altLang="zh-CN" dirty="0" err="1" smtClean="0">
                <a:solidFill>
                  <a:srgbClr val="C00000"/>
                </a:solidFill>
              </a:rPr>
              <a:t>Fi̇i̇l</a:t>
            </a:r>
            <a:r>
              <a:rPr lang="zh-CN" altLang="en-US" dirty="0" smtClean="0">
                <a:solidFill>
                  <a:srgbClr val="C00000"/>
                </a:solidFill>
              </a:rPr>
              <a:t> </a:t>
            </a:r>
            <a:r>
              <a:rPr lang="en-US" altLang="zh-CN" dirty="0" err="1" smtClean="0">
                <a:solidFill>
                  <a:srgbClr val="C00000"/>
                </a:solidFill>
              </a:rPr>
              <a:t>Nesne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4395" y="2612571"/>
            <a:ext cx="102484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聊天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聊一会儿天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聊聊天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pPr algn="ctr"/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散步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散一会儿步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散散步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pPr algn="ctr"/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洗澡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洗一下澡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洗洗澡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pPr algn="ctr"/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睡觉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睡一个小时觉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	</a:t>
            </a:r>
            <a:r>
              <a:rPr lang="en-US" altLang="zh-CN" sz="2400" b="1" dirty="0">
                <a:latin typeface="Songti SC" charset="-122"/>
                <a:ea typeface="Songti SC" charset="-122"/>
                <a:cs typeface="Songti SC" charset="-122"/>
              </a:rPr>
              <a:t>	</a:t>
            </a:r>
            <a:r>
              <a:rPr lang="en-US" altLang="zh-CN" sz="2400" b="1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  <a:endParaRPr lang="en-US" sz="2400" b="1" dirty="0">
              <a:latin typeface="Songti SC" charset="-122"/>
              <a:ea typeface="Songti SC" charset="-122"/>
              <a:cs typeface="Songti SC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04876" y="4931658"/>
            <a:ext cx="17208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聊天一会儿</a:t>
            </a:r>
            <a:endParaRPr lang="en-US" altLang="zh-CN" b="1" dirty="0"/>
          </a:p>
          <a:p>
            <a:r>
              <a:rPr lang="zh-CN" altLang="en-US" b="1" dirty="0" smtClean="0"/>
              <a:t>散步一个小时</a:t>
            </a:r>
            <a:endParaRPr lang="en-US" altLang="zh-CN" b="1" dirty="0" smtClean="0"/>
          </a:p>
          <a:p>
            <a:r>
              <a:rPr lang="zh-CN" altLang="en-US" b="1" dirty="0" smtClean="0"/>
              <a:t>洗澡他</a:t>
            </a:r>
            <a:endParaRPr lang="en-US" altLang="zh-CN" b="1" dirty="0" smtClean="0"/>
          </a:p>
          <a:p>
            <a:r>
              <a:rPr lang="zh-CN" altLang="en-US" b="1" dirty="0" smtClean="0"/>
              <a:t>睡觉完</a:t>
            </a:r>
            <a:endParaRPr lang="en-US" b="1" dirty="0"/>
          </a:p>
        </p:txBody>
      </p:sp>
      <p:sp>
        <p:nvSpPr>
          <p:cNvPr id="7" name="&quot;No&quot; Symbol 6"/>
          <p:cNvSpPr/>
          <p:nvPr/>
        </p:nvSpPr>
        <p:spPr>
          <a:xfrm>
            <a:off x="4263243" y="5080561"/>
            <a:ext cx="950026" cy="902524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20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90" y="1410907"/>
            <a:ext cx="10058400" cy="1609344"/>
          </a:xfrm>
        </p:spPr>
        <p:txBody>
          <a:bodyPr>
            <a:normAutofit/>
          </a:bodyPr>
          <a:lstStyle/>
          <a:p>
            <a:pPr latinLnBrk="1"/>
            <a:r>
              <a:rPr lang="zh-CN" altLang="en-US" b="1" dirty="0"/>
              <a:t>一边</a:t>
            </a:r>
            <a:r>
              <a:rPr lang="en-US" altLang="zh-CN" dirty="0"/>
              <a:t>……</a:t>
            </a:r>
            <a:r>
              <a:rPr lang="zh-CN" altLang="en-US" b="1" dirty="0"/>
              <a:t>一边</a:t>
            </a:r>
            <a:r>
              <a:rPr lang="it-IT" b="1" dirty="0"/>
              <a:t> </a:t>
            </a:r>
            <a:r>
              <a:rPr lang="it-IT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890" y="3047683"/>
            <a:ext cx="10058400" cy="2236836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一边 </a:t>
            </a:r>
            <a:r>
              <a:rPr lang="en-US" altLang="zh-CN" sz="28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+ V1 ……,</a:t>
            </a:r>
            <a:r>
              <a:rPr lang="zh-CN" altLang="en-US" sz="2800" b="1" dirty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一边 </a:t>
            </a:r>
            <a:r>
              <a:rPr lang="en-US" altLang="zh-CN" sz="2800" b="1" dirty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+ </a:t>
            </a:r>
            <a:r>
              <a:rPr lang="en-US" altLang="zh-CN" sz="2800" b="1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V2 ……</a:t>
            </a: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我爸爸喜欢一边看书，一边吃饭。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地铁上很多人都一边听音乐，一边玩儿游戏。</a:t>
            </a:r>
            <a:endParaRPr lang="en-US" altLang="zh-CN" sz="2400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400" b="1" dirty="0" smtClean="0">
                <a:latin typeface="Songti SC" charset="-122"/>
                <a:ea typeface="Songti SC" charset="-122"/>
                <a:cs typeface="Songti SC" charset="-122"/>
              </a:rPr>
              <a:t>我晚上常常一边看电视，一边打扫房间。</a:t>
            </a:r>
            <a:endParaRPr lang="en-US" sz="2400" b="1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sz="2800" b="1" dirty="0">
              <a:solidFill>
                <a:srgbClr val="C00000"/>
              </a:solidFill>
              <a:latin typeface="Songti SC" charset="-122"/>
              <a:ea typeface="Songti SC" charset="-122"/>
              <a:cs typeface="Songti SC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59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作业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1-</a:t>
            </a:r>
            <a:r>
              <a:rPr lang="zh-CN" altLang="en-US" sz="2400" dirty="0" smtClean="0"/>
              <a:t>  </a:t>
            </a:r>
            <a:r>
              <a:rPr lang="en-US" altLang="zh-CN" sz="2400" dirty="0" err="1" smtClean="0"/>
              <a:t>Lütfen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aşağıdaki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kelimelerin</a:t>
            </a:r>
            <a:r>
              <a:rPr lang="en-US" altLang="zh-CN" sz="2400" dirty="0" smtClean="0"/>
              <a:t> her </a:t>
            </a:r>
            <a:r>
              <a:rPr lang="en-US" altLang="zh-CN" sz="2400" dirty="0" err="1" smtClean="0"/>
              <a:t>birine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birer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cümle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yazın</a:t>
            </a:r>
            <a:r>
              <a:rPr lang="en-US" altLang="zh-CN" sz="2400" dirty="0"/>
              <a:t> </a:t>
            </a:r>
            <a:r>
              <a:rPr lang="en-US" altLang="zh-CN" sz="2400" dirty="0" err="1" smtClean="0"/>
              <a:t>ve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zor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dilbigisi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kalıpları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kullanmaya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çalışın</a:t>
            </a:r>
            <a:r>
              <a:rPr lang="en-US" altLang="zh-CN" sz="2400" dirty="0" smtClean="0"/>
              <a:t>. 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zh-CN" altLang="en-US" dirty="0" smtClean="0"/>
              <a:t>了解、风俗、安静、正常、一边</a:t>
            </a:r>
            <a:r>
              <a:rPr lang="mr-IN" altLang="zh-CN" dirty="0" smtClean="0"/>
              <a:t>……</a:t>
            </a:r>
            <a:r>
              <a:rPr lang="zh-CN" altLang="en-US" dirty="0" smtClean="0"/>
              <a:t>一边、最、更、把</a:t>
            </a:r>
            <a:r>
              <a:rPr lang="mr-IN" altLang="zh-CN" dirty="0" smtClean="0"/>
              <a:t>……</a:t>
            </a:r>
            <a:r>
              <a:rPr lang="zh-CN" altLang="en-US" dirty="0" smtClean="0"/>
              <a:t>到</a:t>
            </a:r>
            <a:r>
              <a:rPr lang="en-US" altLang="zh-CN" dirty="0" smtClean="0"/>
              <a:t>/</a:t>
            </a:r>
            <a:r>
              <a:rPr lang="zh-CN" altLang="en-US" dirty="0" smtClean="0"/>
              <a:t>在、把</a:t>
            </a:r>
            <a:r>
              <a:rPr lang="mr-IN" altLang="zh-CN" dirty="0" smtClean="0"/>
              <a:t>……</a:t>
            </a:r>
            <a:r>
              <a:rPr lang="zh-CN" altLang="en-US" dirty="0" smtClean="0"/>
              <a:t>成</a:t>
            </a:r>
            <a:endParaRPr lang="en-US" altLang="zh-CN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311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生词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8"/>
            <a:ext cx="10531602" cy="4050792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入乡随俗</a:t>
            </a:r>
            <a:r>
              <a:rPr lang="en-US" altLang="zh-CN" dirty="0">
                <a:latin typeface="Songti SC" charset="-122"/>
                <a:ea typeface="Songti SC" charset="-122"/>
                <a:cs typeface="Songti SC" charset="-122"/>
              </a:rPr>
              <a:t> [</a:t>
            </a:r>
            <a:r>
              <a:rPr lang="en-US" altLang="zh-CN" dirty="0" err="1">
                <a:latin typeface="Songti SC" charset="-122"/>
                <a:ea typeface="Songti SC" charset="-122"/>
                <a:cs typeface="Songti SC" charset="-122"/>
              </a:rPr>
              <a:t>rù</a:t>
            </a:r>
            <a:r>
              <a:rPr lang="en-US" altLang="zh-CN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altLang="zh-CN" dirty="0" err="1">
                <a:latin typeface="Songti SC" charset="-122"/>
                <a:ea typeface="Songti SC" charset="-122"/>
                <a:cs typeface="Songti SC" charset="-122"/>
              </a:rPr>
              <a:t>xiāng</a:t>
            </a:r>
            <a:r>
              <a:rPr lang="en-US" altLang="zh-CN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altLang="zh-CN" dirty="0" err="1">
                <a:latin typeface="Songti SC" charset="-122"/>
                <a:ea typeface="Songti SC" charset="-122"/>
                <a:cs typeface="Songti SC" charset="-122"/>
              </a:rPr>
              <a:t>suí</a:t>
            </a:r>
            <a:r>
              <a:rPr lang="en-US" altLang="zh-CN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altLang="zh-CN" dirty="0" err="1">
                <a:latin typeface="Songti SC" charset="-122"/>
                <a:ea typeface="Songti SC" charset="-122"/>
                <a:cs typeface="Songti SC" charset="-122"/>
              </a:rPr>
              <a:t>sú</a:t>
            </a: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] 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		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到中国以后，我很快就</a:t>
            </a:r>
            <a:r>
              <a:rPr lang="zh-CN" altLang="en-US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入乡随俗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，开始喜欢喝茶了。</a:t>
            </a:r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服务员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fú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wù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yuán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			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这个饭店的</a:t>
            </a:r>
            <a:r>
              <a:rPr lang="zh-CN" altLang="en-US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服务员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都会说英文。</a:t>
            </a:r>
            <a:endParaRPr lang="en-US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mr-IN" b="1" dirty="0" err="1">
                <a:latin typeface="Songti SC" charset="-122"/>
                <a:ea typeface="Songti SC" charset="-122"/>
                <a:cs typeface="Songti SC" charset="-122"/>
              </a:rPr>
              <a:t>壶</a:t>
            </a:r>
            <a:r>
              <a:rPr lang="mr-IN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mr-IN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mr-IN" dirty="0" err="1">
                <a:latin typeface="Songti SC" charset="-122"/>
                <a:ea typeface="Songti SC" charset="-122"/>
                <a:cs typeface="Songti SC" charset="-122"/>
              </a:rPr>
              <a:t>hú</a:t>
            </a:r>
            <a:r>
              <a:rPr lang="mr-IN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				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一</a:t>
            </a:r>
            <a:r>
              <a:rPr lang="zh-CN" altLang="en-US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壶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茶、一</a:t>
            </a:r>
            <a:r>
              <a:rPr lang="zh-CN" altLang="en-US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壶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咖啡。</a:t>
            </a:r>
            <a:endParaRPr lang="en-US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mr-IN" b="1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点心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diǎn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xīn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				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一些</a:t>
            </a:r>
            <a:r>
              <a:rPr lang="zh-CN" altLang="en-US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点心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、喜欢吃</a:t>
            </a:r>
            <a:r>
              <a:rPr lang="zh-CN" altLang="en-US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点心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pt-BR" b="1" dirty="0" err="1">
                <a:latin typeface="Songti SC" charset="-122"/>
                <a:ea typeface="Songti SC" charset="-122"/>
                <a:cs typeface="Songti SC" charset="-122"/>
              </a:rPr>
              <a:t>稍</a:t>
            </a:r>
            <a:r>
              <a:rPr lang="pt-BR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pt-BR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pt-BR" dirty="0" err="1">
                <a:latin typeface="Songti SC" charset="-122"/>
                <a:ea typeface="Songti SC" charset="-122"/>
                <a:cs typeface="Songti SC" charset="-122"/>
              </a:rPr>
              <a:t>shāo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]				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请</a:t>
            </a:r>
            <a:r>
              <a:rPr lang="zh-CN" altLang="en-US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稍</a:t>
            </a:r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等一下。</a:t>
            </a:r>
            <a:endParaRPr lang="pt-BR" b="1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dirty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583430" y="230886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583430" y="318135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583430" y="395097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583430" y="482346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583430" y="575310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98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77340" y="994410"/>
            <a:ext cx="9932670" cy="5177790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茶馆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 smtClean="0">
                <a:latin typeface="Songti SC" charset="-122"/>
                <a:ea typeface="Songti SC" charset="-122"/>
                <a:cs typeface="Songti SC" charset="-122"/>
              </a:rPr>
              <a:t>chá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guǎn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] </a:t>
            </a:r>
          </a:p>
          <a:p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咖啡馆 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 smtClean="0">
                <a:latin typeface="Songti SC" charset="-122"/>
                <a:ea typeface="Songti SC" charset="-122"/>
                <a:cs typeface="Songti SC" charset="-122"/>
              </a:rPr>
              <a:t>kāfēi</a:t>
            </a:r>
            <a:r>
              <a:rPr lang="zh-CN" alt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 smtClean="0">
                <a:latin typeface="Songti SC" charset="-122"/>
                <a:ea typeface="Songti SC" charset="-122"/>
                <a:cs typeface="Songti SC" charset="-122"/>
              </a:rPr>
              <a:t>guǎn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]</a:t>
            </a:r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pPr marL="0" indent="0">
              <a:buNone/>
            </a:pP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了解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liǎo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jiě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				</a:t>
            </a:r>
          </a:p>
          <a:p>
            <a:endParaRPr lang="en-US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风俗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fēng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sú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pPr marL="0" indent="0">
              <a:buNone/>
            </a:pP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	</a:t>
            </a:r>
            <a:endParaRPr lang="mr-IN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it-IT" b="1" dirty="0" err="1">
                <a:latin typeface="Songti SC" charset="-122"/>
                <a:ea typeface="Songti SC" charset="-122"/>
                <a:cs typeface="Songti SC" charset="-122"/>
              </a:rPr>
              <a:t>热闹</a:t>
            </a:r>
            <a:r>
              <a:rPr lang="it-IT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it-IT" dirty="0" err="1">
                <a:latin typeface="Songti SC" charset="-122"/>
                <a:ea typeface="Songti SC" charset="-122"/>
                <a:cs typeface="Songti SC" charset="-122"/>
              </a:rPr>
              <a:t>rè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it-IT" dirty="0" err="1">
                <a:latin typeface="Songti SC" charset="-122"/>
                <a:ea typeface="Songti SC" charset="-122"/>
                <a:cs typeface="Songti SC" charset="-122"/>
              </a:rPr>
              <a:t>nao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it-IT" b="1" dirty="0">
              <a:latin typeface="Songti SC" charset="-122"/>
              <a:ea typeface="Songti SC" charset="-122"/>
              <a:cs typeface="Songti SC" charset="-122"/>
            </a:endParaRPr>
          </a:p>
          <a:p>
            <a:pPr marL="0" indent="0">
              <a:buNone/>
            </a:pP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</a:p>
          <a:p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说话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shuō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huà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				</a:t>
            </a:r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dirty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789170" y="120015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789170" y="273558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46470" y="994410"/>
            <a:ext cx="661797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Songti SC" charset="-122"/>
                <a:ea typeface="Songti SC" charset="-122"/>
                <a:cs typeface="Songti SC" charset="-122"/>
              </a:rPr>
              <a:t>一家</a:t>
            </a:r>
            <a:r>
              <a:rPr lang="zh-CN" altLang="en-US" sz="2000" dirty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茶馆</a:t>
            </a:r>
            <a:r>
              <a:rPr lang="zh-CN" altLang="en-US" sz="2000" dirty="0">
                <a:latin typeface="Songti SC" charset="-122"/>
                <a:ea typeface="Songti SC" charset="-122"/>
                <a:cs typeface="Songti SC" charset="-122"/>
              </a:rPr>
              <a:t>，去</a:t>
            </a:r>
            <a:r>
              <a:rPr lang="zh-CN" altLang="en-US" sz="2000" dirty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茶馆</a:t>
            </a:r>
            <a:r>
              <a:rPr lang="zh-CN" altLang="en-US" sz="2000" dirty="0">
                <a:latin typeface="Songti SC" charset="-122"/>
                <a:ea typeface="Songti SC" charset="-122"/>
                <a:cs typeface="Songti SC" charset="-122"/>
              </a:rPr>
              <a:t>喝茶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了解</a:t>
            </a:r>
            <a:r>
              <a:rPr lang="zh-CN" altLang="en-US" sz="2000" dirty="0">
                <a:latin typeface="Songti SC" charset="-122"/>
                <a:ea typeface="Songti SC" charset="-122"/>
                <a:cs typeface="Songti SC" charset="-122"/>
              </a:rPr>
              <a:t>中国、</a:t>
            </a:r>
            <a:r>
              <a:rPr lang="zh-CN" altLang="en-US" sz="2000" dirty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了解</a:t>
            </a:r>
            <a:r>
              <a:rPr lang="zh-CN" altLang="en-US" sz="2000" dirty="0">
                <a:latin typeface="Songti SC" charset="-122"/>
                <a:ea typeface="Songti SC" charset="-122"/>
                <a:cs typeface="Songti SC" charset="-122"/>
              </a:rPr>
              <a:t>他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非常</a:t>
            </a:r>
            <a:r>
              <a:rPr lang="zh-CN" altLang="en-US" sz="2000" dirty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了解</a:t>
            </a:r>
            <a:r>
              <a:rPr lang="zh-CN" altLang="en-US" sz="2000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dirty="0" smtClean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对</a:t>
            </a:r>
            <a:r>
              <a:rPr lang="en-US" altLang="zh-CN" sz="2000" dirty="0">
                <a:latin typeface="Songti SC" charset="-122"/>
                <a:ea typeface="Songti SC" charset="-122"/>
                <a:cs typeface="Songti SC" charset="-122"/>
              </a:rPr>
              <a:t>……</a:t>
            </a:r>
            <a:r>
              <a:rPr lang="zh-CN" altLang="en-US" sz="2000" dirty="0">
                <a:latin typeface="Songti SC" charset="-122"/>
                <a:ea typeface="Songti SC" charset="-122"/>
                <a:cs typeface="Songti SC" charset="-122"/>
              </a:rPr>
              <a:t>很</a:t>
            </a:r>
            <a:r>
              <a:rPr lang="zh-CN" altLang="en-US" sz="2000" dirty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了解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b="1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不同的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风俗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，了解这里的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风俗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非常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热闹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，喜欢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热闹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的地方。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说一会儿话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，爱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说话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sz="2000" dirty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789170" y="429387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89170" y="512064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789170" y="593598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88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77340" y="994410"/>
            <a:ext cx="9932670" cy="5177790"/>
          </a:xfrm>
        </p:spPr>
        <p:txBody>
          <a:bodyPr>
            <a:normAutofit/>
          </a:bodyPr>
          <a:lstStyle/>
          <a:p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声音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shēng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yīn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pPr marL="0" indent="0">
              <a:buNone/>
            </a:pP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pPr marL="0" indent="0">
              <a:buNone/>
            </a:pPr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b="1" dirty="0" smtClean="0">
                <a:latin typeface="Songti SC" charset="-122"/>
                <a:ea typeface="Songti SC" charset="-122"/>
                <a:cs typeface="Songti SC" charset="-122"/>
              </a:rPr>
              <a:t>更</a:t>
            </a:r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gèng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en-US" b="1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it-IT" b="1" dirty="0" err="1">
                <a:latin typeface="Songti SC" charset="-122"/>
                <a:ea typeface="Songti SC" charset="-122"/>
                <a:cs typeface="Songti SC" charset="-122"/>
              </a:rPr>
              <a:t>最</a:t>
            </a:r>
            <a:r>
              <a:rPr lang="it-IT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it-IT" dirty="0" err="1">
                <a:latin typeface="Songti SC" charset="-122"/>
                <a:ea typeface="Songti SC" charset="-122"/>
                <a:cs typeface="Songti SC" charset="-122"/>
              </a:rPr>
              <a:t>zuì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it-IT" b="1" dirty="0">
              <a:latin typeface="Songti SC" charset="-122"/>
              <a:ea typeface="Songti SC" charset="-122"/>
              <a:cs typeface="Songti SC" charset="-122"/>
            </a:endParaRPr>
          </a:p>
          <a:p>
            <a:pPr marL="0" indent="0">
              <a:buNone/>
            </a:pP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	</a:t>
            </a:r>
            <a:endParaRPr lang="mr-IN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zh-CN" altLang="en-US" b="1" dirty="0" smtClean="0">
                <a:latin typeface="Songti SC" charset="-122"/>
                <a:ea typeface="Songti SC" charset="-122"/>
                <a:cs typeface="Songti SC" charset="-122"/>
              </a:rPr>
              <a:t>舞台</a:t>
            </a:r>
            <a:r>
              <a:rPr lang="it-IT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it-IT" dirty="0" err="1">
                <a:latin typeface="Songti SC" charset="-122"/>
                <a:ea typeface="Songti SC" charset="-122"/>
                <a:cs typeface="Songti SC" charset="-122"/>
              </a:rPr>
              <a:t>wǔ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it-IT" dirty="0" err="1">
                <a:latin typeface="Songti SC" charset="-122"/>
                <a:ea typeface="Songti SC" charset="-122"/>
                <a:cs typeface="Songti SC" charset="-122"/>
              </a:rPr>
              <a:t>tái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pPr latinLnBrk="1"/>
            <a:endParaRPr lang="en-US" dirty="0" smtClean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endParaRPr lang="en-US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mr-IN" b="1" dirty="0" err="1">
                <a:latin typeface="Songti SC" charset="-122"/>
                <a:ea typeface="Songti SC" charset="-122"/>
                <a:cs typeface="Songti SC" charset="-122"/>
              </a:rPr>
              <a:t>搬</a:t>
            </a:r>
            <a:r>
              <a:rPr lang="mr-IN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mr-IN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mr-IN" dirty="0" err="1">
                <a:latin typeface="Songti SC" charset="-122"/>
                <a:ea typeface="Songti SC" charset="-122"/>
                <a:cs typeface="Songti SC" charset="-122"/>
              </a:rPr>
              <a:t>bān</a:t>
            </a:r>
            <a:r>
              <a:rPr lang="mr-IN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				</a:t>
            </a:r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dirty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789170" y="120015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789170" y="248412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43600" y="1005840"/>
            <a:ext cx="661797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音乐的声音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声音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很大</a:t>
            </a:r>
            <a:r>
              <a:rPr lang="zh-CN" altLang="en-US" sz="2000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，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声音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太小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声音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很好听。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更</a:t>
            </a:r>
            <a:r>
              <a:rPr lang="zh-CN" altLang="en-US" sz="2000" dirty="0">
                <a:latin typeface="Songti SC" charset="-122"/>
                <a:ea typeface="Songti SC" charset="-122"/>
                <a:cs typeface="Songti SC" charset="-122"/>
              </a:rPr>
              <a:t>热、</a:t>
            </a:r>
            <a:r>
              <a:rPr lang="zh-CN" altLang="en-US" sz="2000" dirty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更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漂亮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更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喜欢、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更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了解。</a:t>
            </a:r>
            <a:endParaRPr lang="en-US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最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喜欢、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最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感兴趣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最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热闹，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最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好。</a:t>
            </a:r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京剧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舞台</a:t>
            </a:r>
            <a:endParaRPr lang="en-US" altLang="zh-CN" sz="2000" dirty="0" smtClean="0">
              <a:solidFill>
                <a:srgbClr val="C0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在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舞台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上表演。</a:t>
            </a:r>
            <a:endParaRPr lang="en-US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solidFill>
                <a:srgbClr val="C0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搬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东西，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搬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家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，搬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到这儿。</a:t>
            </a:r>
            <a:endParaRPr lang="en-US" sz="2000" dirty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789170" y="334518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89170" y="419481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789170" y="550164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45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428750" y="514350"/>
            <a:ext cx="9932670" cy="5955030"/>
          </a:xfrm>
        </p:spPr>
        <p:txBody>
          <a:bodyPr>
            <a:normAutofit/>
          </a:bodyPr>
          <a:lstStyle/>
          <a:p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场所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chǎng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suǒ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pPr marL="0" indent="0">
              <a:buNone/>
            </a:pP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pPr marL="0" indent="0">
              <a:buNone/>
            </a:pPr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发现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fā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xiàn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zh-CN" altLang="en-US" b="1" dirty="0" smtClean="0">
                <a:latin typeface="Songti SC" charset="-122"/>
                <a:ea typeface="Songti SC" charset="-122"/>
                <a:cs typeface="Songti SC" charset="-122"/>
              </a:rPr>
              <a:t>一边</a:t>
            </a:r>
            <a:r>
              <a:rPr lang="en-US" altLang="zh-CN" dirty="0">
                <a:latin typeface="Songti SC" charset="-122"/>
                <a:ea typeface="Songti SC" charset="-122"/>
                <a:cs typeface="Songti SC" charset="-122"/>
              </a:rPr>
              <a:t>……</a:t>
            </a:r>
            <a:r>
              <a:rPr lang="zh-CN" altLang="en-US" b="1" dirty="0" smtClean="0">
                <a:latin typeface="Songti SC" charset="-122"/>
                <a:ea typeface="Songti SC" charset="-122"/>
                <a:cs typeface="Songti SC" charset="-122"/>
              </a:rPr>
              <a:t>一边</a:t>
            </a:r>
            <a:r>
              <a:rPr lang="it-IT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endParaRPr lang="it-IT" dirty="0" smtClean="0">
              <a:latin typeface="Songti SC" charset="-122"/>
              <a:ea typeface="Songti SC" charset="-122"/>
              <a:cs typeface="Songti SC" charset="-122"/>
            </a:endParaRPr>
          </a:p>
          <a:p>
            <a:pPr marL="0" indent="0" latinLnBrk="1">
              <a:buNone/>
            </a:pP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it-IT" dirty="0" err="1" smtClean="0">
                <a:latin typeface="Songti SC" charset="-122"/>
                <a:ea typeface="Songti SC" charset="-122"/>
                <a:cs typeface="Songti SC" charset="-122"/>
              </a:rPr>
              <a:t>yì</a:t>
            </a:r>
            <a:r>
              <a:rPr lang="it-IT" dirty="0" smtClean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it-IT" dirty="0" err="1" smtClean="0">
                <a:latin typeface="Songti SC" charset="-122"/>
                <a:ea typeface="Songti SC" charset="-122"/>
                <a:cs typeface="Songti SC" charset="-122"/>
              </a:rPr>
              <a:t>biān</a:t>
            </a:r>
            <a:r>
              <a:rPr lang="en-US" altLang="zh-CN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……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it-IT" dirty="0" err="1">
                <a:latin typeface="Songti SC" charset="-122"/>
                <a:ea typeface="Songti SC" charset="-122"/>
                <a:cs typeface="Songti SC" charset="-122"/>
              </a:rPr>
              <a:t>yì</a:t>
            </a:r>
            <a:r>
              <a:rPr lang="it-IT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it-IT" dirty="0" err="1">
                <a:latin typeface="Songti SC" charset="-122"/>
                <a:ea typeface="Songti SC" charset="-122"/>
                <a:cs typeface="Songti SC" charset="-122"/>
              </a:rPr>
              <a:t>biān</a:t>
            </a:r>
            <a:r>
              <a:rPr lang="en-US" altLang="zh-CN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</a:p>
          <a:p>
            <a:pPr marL="0" indent="0" latinLnBrk="1">
              <a:buNone/>
            </a:pP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  <a:endParaRPr lang="mr-IN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聊天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liáo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tiān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	</a:t>
            </a:r>
          </a:p>
          <a:p>
            <a:pPr latinLnBrk="1"/>
            <a:endParaRPr lang="en-US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安静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ān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jìng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endParaRPr lang="pt-BR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is-IS" b="1" dirty="0">
                <a:latin typeface="Songti SC" charset="-122"/>
                <a:ea typeface="Songti SC" charset="-122"/>
                <a:cs typeface="Songti SC" charset="-122"/>
              </a:rPr>
              <a:t>比如 </a:t>
            </a:r>
            <a:r>
              <a:rPr lang="is-IS" dirty="0">
                <a:latin typeface="Songti SC" charset="-122"/>
                <a:ea typeface="Songti SC" charset="-122"/>
                <a:cs typeface="Songti SC" charset="-122"/>
              </a:rPr>
              <a:t>[bǐ rú</a:t>
            </a:r>
            <a:r>
              <a:rPr lang="is-IS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		</a:t>
            </a:r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dirty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640580" y="72009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640580" y="200406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95010" y="525780"/>
            <a:ext cx="66179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公共</a:t>
            </a:r>
            <a:r>
              <a:rPr lang="zh-CN" altLang="en-US" sz="2000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场所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、工作</a:t>
            </a:r>
            <a:r>
              <a:rPr lang="zh-CN" altLang="en-US" sz="2000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场所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、学习</a:t>
            </a:r>
            <a:r>
              <a:rPr lang="zh-CN" altLang="en-US" sz="2000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场所</a:t>
            </a:r>
            <a:endParaRPr lang="en-US" altLang="zh-CN" sz="2000" dirty="0" smtClean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这里是公共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场所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，我们说话的声音应该小点儿。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发现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了一个问题。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我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发现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很多中国人在公共场所说话的声音都很大。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一边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看书，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一边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喝茶。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一边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走路，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一边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听音乐。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跟朋友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聊天儿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，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聊一会儿天</a:t>
            </a:r>
            <a:endParaRPr lang="en-US" altLang="zh-CN" sz="2000" dirty="0" smtClean="0">
              <a:solidFill>
                <a:srgbClr val="C0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endParaRPr lang="en-US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solidFill>
                <a:srgbClr val="C0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喜欢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安静，安静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的地方。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我喜欢很多运动，</a:t>
            </a:r>
            <a:r>
              <a:rPr lang="zh-CN" altLang="en-US" sz="2000" dirty="0" smtClean="0">
                <a:solidFill>
                  <a:srgbClr val="C00000"/>
                </a:solidFill>
                <a:latin typeface="Songti SC" charset="-122"/>
                <a:ea typeface="Songti SC" charset="-122"/>
                <a:cs typeface="Songti SC" charset="-122"/>
              </a:rPr>
              <a:t>比如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游泳、跑步。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640580" y="286512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640580" y="405765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640580" y="502158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640580" y="5825490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20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咱们看看！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https://www.youtube.com/watch?v=QZEYEEuimCE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3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827" y="-71818"/>
            <a:ext cx="10058400" cy="1609344"/>
          </a:xfrm>
        </p:spPr>
        <p:txBody>
          <a:bodyPr/>
          <a:lstStyle/>
          <a:p>
            <a:r>
              <a:rPr lang="zh-CN" altLang="en-US" dirty="0" smtClean="0"/>
              <a:t>生词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76887" y="1537526"/>
            <a:ext cx="9932670" cy="5177790"/>
          </a:xfrm>
        </p:spPr>
        <p:txBody>
          <a:bodyPr>
            <a:normAutofit/>
          </a:bodyPr>
          <a:lstStyle/>
          <a:p>
            <a:pPr latinLnBrk="1"/>
            <a:r>
              <a:rPr lang="mr-IN" b="1" dirty="0" err="1">
                <a:latin typeface="Songti SC" charset="-122"/>
                <a:ea typeface="Songti SC" charset="-122"/>
                <a:cs typeface="Songti SC" charset="-122"/>
              </a:rPr>
              <a:t>看法</a:t>
            </a:r>
            <a:r>
              <a:rPr lang="mr-IN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mr-IN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mr-IN" dirty="0" err="1">
                <a:latin typeface="Songti SC" charset="-122"/>
                <a:ea typeface="Songti SC" charset="-122"/>
                <a:cs typeface="Songti SC" charset="-122"/>
              </a:rPr>
              <a:t>kàn</a:t>
            </a:r>
            <a:r>
              <a:rPr lang="mr-IN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mr-IN" dirty="0" err="1">
                <a:latin typeface="Songti SC" charset="-122"/>
                <a:ea typeface="Songti SC" charset="-122"/>
                <a:cs typeface="Songti SC" charset="-122"/>
              </a:rPr>
              <a:t>fǎ</a:t>
            </a:r>
            <a:r>
              <a:rPr lang="mr-IN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mr-IN" b="1" dirty="0">
              <a:latin typeface="Songti SC" charset="-122"/>
              <a:ea typeface="Songti SC" charset="-122"/>
              <a:cs typeface="Songti SC" charset="-122"/>
            </a:endParaRPr>
          </a:p>
          <a:p>
            <a:pPr marL="0" indent="0">
              <a:buNone/>
            </a:pP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正常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zhèng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cháng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]			</a:t>
            </a:r>
          </a:p>
          <a:p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zh-CN" altLang="en-US" b="1" dirty="0" smtClean="0">
                <a:latin typeface="Songti SC" charset="-122"/>
                <a:ea typeface="Songti SC" charset="-122"/>
                <a:cs typeface="Songti SC" charset="-122"/>
              </a:rPr>
              <a:t>筷子</a:t>
            </a:r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kuài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zi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] 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pPr latinLnBrk="1"/>
            <a:endParaRPr lang="mr-IN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刀叉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dāo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chā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pPr marL="0" indent="0">
              <a:buNone/>
            </a:pP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</a:p>
          <a:p>
            <a:r>
              <a:rPr lang="es-ES_tradnl" b="1" dirty="0" err="1">
                <a:latin typeface="Songti SC" charset="-122"/>
                <a:ea typeface="Songti SC" charset="-122"/>
                <a:cs typeface="Songti SC" charset="-122"/>
              </a:rPr>
              <a:t>食物</a:t>
            </a:r>
            <a:r>
              <a:rPr lang="es-ES_tradnl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es-ES_tradnl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s-ES_tradnl" dirty="0" err="1">
                <a:latin typeface="Songti SC" charset="-122"/>
                <a:ea typeface="Songti SC" charset="-122"/>
                <a:cs typeface="Songti SC" charset="-122"/>
              </a:rPr>
              <a:t>shí</a:t>
            </a:r>
            <a:r>
              <a:rPr lang="es-ES_tradnl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s-ES_tradnl" dirty="0" err="1">
                <a:latin typeface="Songti SC" charset="-122"/>
                <a:ea typeface="Songti SC" charset="-122"/>
                <a:cs typeface="Songti SC" charset="-122"/>
              </a:rPr>
              <a:t>wù</a:t>
            </a:r>
            <a:r>
              <a:rPr lang="es-ES_tradnl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  <a:endParaRPr lang="pt-BR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pt-BR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mr-IN" b="1" dirty="0" err="1">
                <a:latin typeface="Songti SC" charset="-122"/>
                <a:ea typeface="Songti SC" charset="-122"/>
                <a:cs typeface="Songti SC" charset="-122"/>
              </a:rPr>
              <a:t>块</a:t>
            </a:r>
            <a:r>
              <a:rPr lang="mr-IN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mr-IN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mr-IN" dirty="0" err="1">
                <a:latin typeface="Songti SC" charset="-122"/>
                <a:ea typeface="Songti SC" charset="-122"/>
                <a:cs typeface="Songti SC" charset="-122"/>
              </a:rPr>
              <a:t>kuài</a:t>
            </a:r>
            <a:r>
              <a:rPr lang="mr-IN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		</a:t>
            </a:r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dirty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88717" y="1743266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488717" y="2635758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46017" y="1537526"/>
            <a:ext cx="661797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自己的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看法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、大家的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看法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对</a:t>
            </a:r>
            <a:r>
              <a:rPr lang="en-US" altLang="zh-CN" sz="2000" dirty="0" smtClean="0">
                <a:latin typeface="Songti SC" charset="-122"/>
                <a:ea typeface="Songti SC" charset="-122"/>
                <a:cs typeface="Songti SC" charset="-122"/>
              </a:rPr>
              <a:t>……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的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看法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dirty="0" smtClean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solidFill>
                <a:srgbClr val="FF0000"/>
              </a:solidFill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正常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的看法、</a:t>
            </a:r>
            <a:r>
              <a:rPr lang="zh-CN" altLang="en-US" sz="2000" dirty="0" smtClean="0">
                <a:solidFill>
                  <a:srgbClr val="FF0000"/>
                </a:solidFill>
                <a:latin typeface="Songti SC" charset="-122"/>
                <a:ea typeface="Songti SC" charset="-122"/>
                <a:cs typeface="Songti SC" charset="-122"/>
              </a:rPr>
              <a:t>正常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的习惯。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不太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正常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用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筷子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吃饭。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用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刀叉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吃饭。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把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食物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放在桌子上。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两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块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蛋糕、一小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块儿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苹果。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88717" y="3426987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488717" y="4348412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488717" y="5164646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488717" y="6002846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502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63102" y="1008697"/>
            <a:ext cx="9932670" cy="5177790"/>
          </a:xfrm>
        </p:spPr>
        <p:txBody>
          <a:bodyPr>
            <a:normAutofit/>
          </a:bodyPr>
          <a:lstStyle/>
          <a:p>
            <a:pPr latinLnBrk="1"/>
            <a:r>
              <a:rPr lang="hu-HU" b="1" dirty="0" err="1">
                <a:latin typeface="Songti SC" charset="-122"/>
                <a:ea typeface="Songti SC" charset="-122"/>
                <a:cs typeface="Songti SC" charset="-122"/>
              </a:rPr>
              <a:t>盘子</a:t>
            </a:r>
            <a:r>
              <a:rPr lang="hu-HU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hu-HU" dirty="0">
                <a:latin typeface="Songti SC" charset="-122"/>
                <a:ea typeface="Songti SC" charset="-122"/>
                <a:cs typeface="Songti SC" charset="-122"/>
              </a:rPr>
              <a:t>[pán </a:t>
            </a:r>
            <a:r>
              <a:rPr lang="hu-HU" dirty="0" smtClean="0">
                <a:latin typeface="Songti SC" charset="-122"/>
                <a:ea typeface="Songti SC" charset="-122"/>
                <a:cs typeface="Songti SC" charset="-122"/>
              </a:rPr>
              <a:t>z</a:t>
            </a:r>
            <a:r>
              <a:rPr lang="en-US" altLang="zh-CN" dirty="0" err="1" smtClean="0">
                <a:latin typeface="Songti SC" charset="-122"/>
                <a:ea typeface="Songti SC" charset="-122"/>
                <a:cs typeface="Songti SC" charset="-122"/>
              </a:rPr>
              <a:t>i</a:t>
            </a:r>
            <a:r>
              <a:rPr lang="hu-HU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hu-HU" b="1" dirty="0">
              <a:latin typeface="Songti SC" charset="-122"/>
              <a:ea typeface="Songti SC" charset="-122"/>
              <a:cs typeface="Songti SC" charset="-122"/>
            </a:endParaRPr>
          </a:p>
          <a:p>
            <a:pPr marL="0" indent="0">
              <a:buNone/>
            </a:pPr>
            <a:r>
              <a:rPr lang="en-US" altLang="zh-CN" dirty="0" smtClean="0">
                <a:latin typeface="Songti SC" charset="-122"/>
                <a:ea typeface="Songti SC" charset="-122"/>
                <a:cs typeface="Songti SC" charset="-122"/>
              </a:rPr>
              <a:t>	</a:t>
            </a:r>
          </a:p>
          <a:p>
            <a:r>
              <a:rPr lang="mr-IN" b="1" dirty="0" err="1">
                <a:latin typeface="Songti SC" charset="-122"/>
                <a:ea typeface="Songti SC" charset="-122"/>
                <a:cs typeface="Songti SC" charset="-122"/>
              </a:rPr>
              <a:t>切</a:t>
            </a:r>
            <a:r>
              <a:rPr lang="mr-IN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mr-IN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mr-IN" dirty="0" err="1" smtClean="0">
                <a:latin typeface="Songti SC" charset="-122"/>
                <a:ea typeface="Songti SC" charset="-122"/>
                <a:cs typeface="Songti SC" charset="-122"/>
              </a:rPr>
              <a:t>qiē</a:t>
            </a:r>
            <a:r>
              <a:rPr lang="hu-HU" dirty="0" smtClean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	</a:t>
            </a:r>
          </a:p>
          <a:p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mr-IN" b="1" dirty="0" err="1">
                <a:latin typeface="Songti SC" charset="-122"/>
                <a:ea typeface="Songti SC" charset="-122"/>
                <a:cs typeface="Songti SC" charset="-122"/>
              </a:rPr>
              <a:t>嘴</a:t>
            </a:r>
            <a:r>
              <a:rPr lang="mr-IN" b="1" dirty="0">
                <a:latin typeface="Songti SC" charset="-122"/>
                <a:ea typeface="Songti SC" charset="-122"/>
                <a:cs typeface="Songti SC" charset="-122"/>
              </a:rPr>
              <a:t> </a:t>
            </a:r>
            <a:r>
              <a:rPr lang="mr-IN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mr-IN" dirty="0" err="1">
                <a:latin typeface="Songti SC" charset="-122"/>
                <a:ea typeface="Songti SC" charset="-122"/>
                <a:cs typeface="Songti SC" charset="-122"/>
              </a:rPr>
              <a:t>zuǐ</a:t>
            </a:r>
            <a:r>
              <a:rPr lang="mr-IN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mr-IN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endParaRPr lang="mr-IN" b="1" dirty="0">
              <a:latin typeface="Songti SC" charset="-122"/>
              <a:ea typeface="Songti SC" charset="-122"/>
              <a:cs typeface="Songti SC" charset="-122"/>
            </a:endParaRPr>
          </a:p>
          <a:p>
            <a:pPr latinLnBrk="1"/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手指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shǒu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zhǐ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pPr marL="0" indent="0">
              <a:buNone/>
            </a:pPr>
            <a:r>
              <a:rPr lang="en-US" dirty="0" smtClean="0">
                <a:latin typeface="Songti SC" charset="-122"/>
                <a:ea typeface="Songti SC" charset="-122"/>
                <a:cs typeface="Songti SC" charset="-122"/>
              </a:rPr>
              <a:t>			</a:t>
            </a:r>
          </a:p>
          <a:p>
            <a:pPr latinLnBrk="1"/>
            <a:r>
              <a:rPr lang="en-US" b="1" dirty="0">
                <a:latin typeface="Songti SC" charset="-122"/>
                <a:ea typeface="Songti SC" charset="-122"/>
                <a:cs typeface="Songti SC" charset="-122"/>
              </a:rPr>
              <a:t>干净 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gān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en-US" dirty="0" err="1">
                <a:latin typeface="Songti SC" charset="-122"/>
                <a:ea typeface="Songti SC" charset="-122"/>
                <a:cs typeface="Songti SC" charset="-122"/>
              </a:rPr>
              <a:t>jìng</a:t>
            </a:r>
            <a:r>
              <a:rPr lang="en-US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endParaRPr lang="en-US" b="1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pt-BR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dirty="0" smtClean="0">
                <a:latin typeface="Songti SC" charset="-122"/>
                <a:ea typeface="Songti SC" charset="-122"/>
                <a:cs typeface="Songti SC" charset="-122"/>
              </a:rPr>
              <a:t>西餐 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[</a:t>
            </a:r>
            <a:r>
              <a:rPr lang="pt-BR" dirty="0" err="1" smtClean="0">
                <a:latin typeface="Songti SC" charset="-122"/>
                <a:ea typeface="Songti SC" charset="-122"/>
                <a:cs typeface="Songti SC" charset="-122"/>
              </a:rPr>
              <a:t>xī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 </a:t>
            </a:r>
            <a:r>
              <a:rPr lang="pt-BR" dirty="0" err="1">
                <a:latin typeface="Songti SC" charset="-122"/>
                <a:ea typeface="Songti SC" charset="-122"/>
                <a:cs typeface="Songti SC" charset="-122"/>
              </a:rPr>
              <a:t>cān</a:t>
            </a:r>
            <a:r>
              <a:rPr lang="pt-BR" dirty="0">
                <a:latin typeface="Songti SC" charset="-122"/>
                <a:ea typeface="Songti SC" charset="-122"/>
                <a:cs typeface="Songti SC" charset="-122"/>
              </a:rPr>
              <a:t>]</a:t>
            </a:r>
            <a:r>
              <a:rPr lang="pt-BR" dirty="0" smtClean="0">
                <a:latin typeface="Songti SC" charset="-122"/>
                <a:ea typeface="Songti SC" charset="-122"/>
                <a:cs typeface="Songti SC" charset="-122"/>
              </a:rPr>
              <a:t>		</a:t>
            </a:r>
            <a:endParaRPr lang="en-US" altLang="zh-CN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dirty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174932" y="1214437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174932" y="2106929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32232" y="1008697"/>
            <a:ext cx="66179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把食物放在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盘子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里。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把食物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切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成两块儿。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一张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嘴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、吃到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嘴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里。</a:t>
            </a:r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用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手指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吃饭。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一根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手指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舔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干净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、洗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干净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。</a:t>
            </a:r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吃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西餐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、对</a:t>
            </a:r>
            <a:r>
              <a:rPr lang="zh-CN" altLang="en-US" sz="2000" dirty="0" smtClean="0">
                <a:solidFill>
                  <a:schemeClr val="accent1"/>
                </a:solidFill>
                <a:latin typeface="Songti SC" charset="-122"/>
                <a:ea typeface="Songti SC" charset="-122"/>
                <a:cs typeface="Songti SC" charset="-122"/>
              </a:rPr>
              <a:t>西餐</a:t>
            </a:r>
            <a:r>
              <a:rPr lang="zh-CN" altLang="en-US" sz="2000" dirty="0" smtClean="0">
                <a:latin typeface="Songti SC" charset="-122"/>
                <a:ea typeface="Songti SC" charset="-122"/>
                <a:cs typeface="Songti SC" charset="-122"/>
              </a:rPr>
              <a:t>感兴趣。</a:t>
            </a:r>
            <a:endParaRPr lang="zh-CN" altLang="en-US" sz="2000" dirty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  <a:p>
            <a:endParaRPr lang="en-US" altLang="zh-CN" sz="2000" dirty="0" smtClean="0">
              <a:latin typeface="Songti SC" charset="-122"/>
              <a:ea typeface="Songti SC" charset="-122"/>
              <a:cs typeface="Songti SC" charset="-12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174932" y="2898158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174932" y="3819583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174932" y="4635817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174932" y="5474017"/>
            <a:ext cx="514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039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咱们看看！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https://www.youtube.com/watch?v=QZEYEEuimCE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79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1577</TotalTime>
  <Words>576</Words>
  <Application>Microsoft Macintosh PowerPoint</Application>
  <PresentationFormat>Widescreen</PresentationFormat>
  <Paragraphs>195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Mangal</vt:lpstr>
      <vt:lpstr>Rockwell</vt:lpstr>
      <vt:lpstr>Rockwell Condensed</vt:lpstr>
      <vt:lpstr>Rockwell Extra Bold</vt:lpstr>
      <vt:lpstr>Songti SC</vt:lpstr>
      <vt:lpstr>Wingdings</vt:lpstr>
      <vt:lpstr>方正姚体</vt:lpstr>
      <vt:lpstr>Wood Type</vt:lpstr>
      <vt:lpstr>新实用汉语课本 3</vt:lpstr>
      <vt:lpstr>生词</vt:lpstr>
      <vt:lpstr>PowerPoint Presentation</vt:lpstr>
      <vt:lpstr>PowerPoint Presentation</vt:lpstr>
      <vt:lpstr>PowerPoint Presentation</vt:lpstr>
      <vt:lpstr>咱们看看！</vt:lpstr>
      <vt:lpstr>生词</vt:lpstr>
      <vt:lpstr>PowerPoint Presentation</vt:lpstr>
      <vt:lpstr>咱们看看！</vt:lpstr>
      <vt:lpstr>“把”字句 (3)</vt:lpstr>
      <vt:lpstr>PowerPoint Presentation</vt:lpstr>
      <vt:lpstr>更      最</vt:lpstr>
      <vt:lpstr>离合词</vt:lpstr>
      <vt:lpstr>一边……一边  </vt:lpstr>
      <vt:lpstr>作业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新实用汉语课本 3</dc:title>
  <dc:creator>Pınar Altay</dc:creator>
  <cp:lastModifiedBy>Pınar Altay</cp:lastModifiedBy>
  <cp:revision>30</cp:revision>
  <dcterms:created xsi:type="dcterms:W3CDTF">2018-09-20T08:45:22Z</dcterms:created>
  <dcterms:modified xsi:type="dcterms:W3CDTF">2019-09-23T06:49:26Z</dcterms:modified>
</cp:coreProperties>
</file>