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9" r:id="rId4"/>
    <p:sldId id="257" r:id="rId5"/>
    <p:sldId id="268" r:id="rId6"/>
    <p:sldId id="269" r:id="rId7"/>
    <p:sldId id="263" r:id="rId8"/>
    <p:sldId id="270" r:id="rId9"/>
    <p:sldId id="258" r:id="rId10"/>
    <p:sldId id="274" r:id="rId11"/>
    <p:sldId id="271" r:id="rId12"/>
    <p:sldId id="272" r:id="rId13"/>
    <p:sldId id="273" r:id="rId14"/>
    <p:sldId id="264" r:id="rId15"/>
    <p:sldId id="260" r:id="rId16"/>
    <p:sldId id="275" r:id="rId17"/>
    <p:sldId id="261" r:id="rId18"/>
    <p:sldId id="276" r:id="rId19"/>
    <p:sldId id="277" r:id="rId20"/>
    <p:sldId id="262" r:id="rId21"/>
    <p:sldId id="278" r:id="rId22"/>
    <p:sldId id="280" r:id="rId23"/>
    <p:sldId id="279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621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981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22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45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278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55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60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2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04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85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127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A805D-F90B-4518-854F-9B7B0BAA09C4}" type="datetimeFigureOut">
              <a:rPr lang="tr-TR" smtClean="0"/>
              <a:t>10.04.2018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D7ECE-6B67-45E7-AD72-5D9DF91276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4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34TdxIwig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98484" y="1778643"/>
            <a:ext cx="9144000" cy="1332079"/>
          </a:xfrm>
        </p:spPr>
        <p:txBody>
          <a:bodyPr>
            <a:normAutofit/>
          </a:bodyPr>
          <a:lstStyle/>
          <a:p>
            <a:r>
              <a:rPr lang="tr-TR" sz="8000" b="1" dirty="0" smtClean="0">
                <a:solidFill>
                  <a:srgbClr val="CC0099"/>
                </a:solidFill>
              </a:rPr>
              <a:t>ABNORMAL MILK</a:t>
            </a:r>
            <a:endParaRPr lang="tr-TR" sz="8000" b="1" dirty="0">
              <a:solidFill>
                <a:srgbClr val="CC0099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046021" y="3853833"/>
            <a:ext cx="6448926" cy="1655762"/>
          </a:xfrm>
        </p:spPr>
        <p:txBody>
          <a:bodyPr>
            <a:normAutofit/>
          </a:bodyPr>
          <a:lstStyle/>
          <a:p>
            <a:r>
              <a:rPr lang="en-US" sz="2000" b="1" dirty="0"/>
              <a:t>Res. Assist, DVM Bahar ONARAN</a:t>
            </a:r>
          </a:p>
          <a:p>
            <a:r>
              <a:rPr lang="en-US" sz="2000" dirty="0"/>
              <a:t>Ankara University, Faculty of Veterinary Medicine</a:t>
            </a:r>
          </a:p>
          <a:p>
            <a:r>
              <a:rPr lang="en-US" sz="2000" dirty="0"/>
              <a:t>Department of Food Hygiene and Technology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0086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2654801"/>
          </a:xfrm>
        </p:spPr>
        <p:txBody>
          <a:bodyPr>
            <a:normAutofit/>
          </a:bodyPr>
          <a:lstStyle/>
          <a:p>
            <a:r>
              <a:rPr lang="tr-TR" sz="4800" b="1" dirty="0" err="1">
                <a:solidFill>
                  <a:srgbClr val="CC0099"/>
                </a:solidFill>
              </a:rPr>
              <a:t>In</a:t>
            </a:r>
            <a:r>
              <a:rPr lang="tr-TR" sz="4800" b="1" dirty="0">
                <a:solidFill>
                  <a:srgbClr val="CC0099"/>
                </a:solidFill>
              </a:rPr>
              <a:t> a </a:t>
            </a:r>
            <a:r>
              <a:rPr lang="tr-TR" sz="4800" b="1" dirty="0" err="1">
                <a:solidFill>
                  <a:srgbClr val="CC0099"/>
                </a:solidFill>
              </a:rPr>
              <a:t>milking</a:t>
            </a:r>
            <a:r>
              <a:rPr lang="tr-TR" sz="4800" b="1" dirty="0">
                <a:solidFill>
                  <a:srgbClr val="CC0099"/>
                </a:solidFill>
              </a:rPr>
              <a:t> </a:t>
            </a:r>
            <a:r>
              <a:rPr lang="tr-TR" sz="4800" b="1" dirty="0" err="1">
                <a:solidFill>
                  <a:srgbClr val="CC0099"/>
                </a:solidFill>
              </a:rPr>
              <a:t>interval</a:t>
            </a:r>
            <a:r>
              <a:rPr lang="tr-TR" sz="4800" dirty="0"/>
              <a:t/>
            </a:r>
            <a:br>
              <a:rPr lang="tr-TR" sz="4800" dirty="0"/>
            </a:b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815389"/>
            <a:ext cx="7198895" cy="336157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4000" dirty="0" smtClean="0"/>
              <a:t>5-30 % of </a:t>
            </a:r>
            <a:r>
              <a:rPr lang="tr-TR" sz="4000" dirty="0" err="1" smtClean="0"/>
              <a:t>milk</a:t>
            </a:r>
            <a:r>
              <a:rPr lang="tr-TR" sz="4000" dirty="0" smtClean="0"/>
              <a:t> </a:t>
            </a:r>
            <a:r>
              <a:rPr lang="tr-TR" sz="4000" dirty="0" err="1" smtClean="0"/>
              <a:t>remain</a:t>
            </a:r>
            <a:r>
              <a:rPr lang="tr-TR" sz="4000" dirty="0" smtClean="0"/>
              <a:t> in </a:t>
            </a:r>
            <a:r>
              <a:rPr lang="tr-TR" sz="4000" dirty="0" err="1" smtClean="0"/>
              <a:t>mammary</a:t>
            </a:r>
            <a:r>
              <a:rPr lang="tr-TR" sz="4000" dirty="0" smtClean="0"/>
              <a:t> </a:t>
            </a:r>
            <a:r>
              <a:rPr lang="tr-TR" sz="4000" dirty="0" err="1" smtClean="0"/>
              <a:t>tissues</a:t>
            </a:r>
            <a:endParaRPr lang="tr-TR" sz="40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907" y="1692525"/>
            <a:ext cx="664522" cy="114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06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800" b="1" dirty="0">
                <a:solidFill>
                  <a:srgbClr val="CC0099"/>
                </a:solidFill>
              </a:rPr>
              <a:t>IF </a:t>
            </a:r>
            <a:r>
              <a:rPr lang="tr-TR" sz="4800" b="1" dirty="0" err="1" smtClean="0">
                <a:solidFill>
                  <a:srgbClr val="CC0099"/>
                </a:solidFill>
              </a:rPr>
              <a:t>There</a:t>
            </a:r>
            <a:r>
              <a:rPr lang="tr-TR" sz="4800" b="1" dirty="0" smtClean="0">
                <a:solidFill>
                  <a:srgbClr val="CC0099"/>
                </a:solidFill>
              </a:rPr>
              <a:t> is </a:t>
            </a:r>
            <a:r>
              <a:rPr lang="tr-TR" sz="4800" b="1" dirty="0" err="1" smtClean="0">
                <a:solidFill>
                  <a:srgbClr val="CC0099"/>
                </a:solidFill>
              </a:rPr>
              <a:t>Milk</a:t>
            </a:r>
            <a:r>
              <a:rPr lang="tr-TR" sz="4800" b="1" dirty="0" smtClean="0">
                <a:solidFill>
                  <a:srgbClr val="CC0099"/>
                </a:solidFill>
              </a:rPr>
              <a:t> </a:t>
            </a:r>
            <a:r>
              <a:rPr lang="tr-TR" sz="4800" b="1" dirty="0" err="1" smtClean="0">
                <a:solidFill>
                  <a:srgbClr val="CC0099"/>
                </a:solidFill>
              </a:rPr>
              <a:t>Remaining</a:t>
            </a:r>
            <a:r>
              <a:rPr lang="tr-TR" sz="4800" b="1" dirty="0" smtClean="0">
                <a:solidFill>
                  <a:srgbClr val="CC0099"/>
                </a:solidFill>
              </a:rPr>
              <a:t> in </a:t>
            </a:r>
            <a:r>
              <a:rPr lang="tr-TR" sz="4800" b="1" dirty="0" err="1" smtClean="0">
                <a:solidFill>
                  <a:srgbClr val="CC0099"/>
                </a:solidFill>
              </a:rPr>
              <a:t>Mammailla</a:t>
            </a:r>
            <a:r>
              <a:rPr lang="tr-TR" sz="4800" b="1" dirty="0" smtClean="0">
                <a:solidFill>
                  <a:srgbClr val="CC0099"/>
                </a:solidFill>
              </a:rPr>
              <a:t/>
            </a:r>
            <a:br>
              <a:rPr lang="tr-TR" sz="4800" b="1" dirty="0" smtClean="0">
                <a:solidFill>
                  <a:srgbClr val="CC0099"/>
                </a:solidFill>
              </a:rPr>
            </a:br>
            <a:endParaRPr lang="tr-TR" sz="4800" b="1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5148" y="4001293"/>
            <a:ext cx="6601326" cy="24549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200" dirty="0" err="1" smtClean="0"/>
              <a:t>Resorption</a:t>
            </a:r>
            <a:r>
              <a:rPr lang="tr-TR" sz="3200" dirty="0" smtClean="0"/>
              <a:t> of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Milk</a:t>
            </a:r>
            <a:endParaRPr lang="tr-T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err="1" smtClean="0"/>
              <a:t>Changes</a:t>
            </a:r>
            <a:r>
              <a:rPr lang="tr-TR" sz="3200" smtClean="0"/>
              <a:t> in </a:t>
            </a:r>
            <a:r>
              <a:rPr lang="tr-TR" sz="3200" dirty="0" err="1" smtClean="0"/>
              <a:t>Mammary</a:t>
            </a:r>
            <a:r>
              <a:rPr lang="tr-TR" sz="3200" dirty="0" smtClean="0"/>
              <a:t> </a:t>
            </a:r>
            <a:r>
              <a:rPr lang="tr-TR" sz="3200" dirty="0" err="1" smtClean="0"/>
              <a:t>Tissues</a:t>
            </a:r>
            <a:endParaRPr lang="tr-T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err="1" smtClean="0"/>
              <a:t>Filtering</a:t>
            </a:r>
            <a:r>
              <a:rPr lang="tr-TR" sz="3200" dirty="0" smtClean="0"/>
              <a:t> </a:t>
            </a:r>
            <a:r>
              <a:rPr lang="tr-TR" sz="3200" dirty="0" err="1"/>
              <a:t>a</a:t>
            </a:r>
            <a:r>
              <a:rPr lang="tr-TR" sz="3200" dirty="0" err="1" smtClean="0"/>
              <a:t>nd</a:t>
            </a:r>
            <a:r>
              <a:rPr lang="tr-TR" sz="3200" dirty="0" smtClean="0"/>
              <a:t> </a:t>
            </a:r>
            <a:r>
              <a:rPr lang="tr-TR" sz="3200" dirty="0" err="1" smtClean="0"/>
              <a:t>Synthesizing</a:t>
            </a:r>
            <a:r>
              <a:rPr lang="tr-TR" sz="3200" dirty="0" smtClean="0"/>
              <a:t> </a:t>
            </a:r>
            <a:r>
              <a:rPr lang="tr-TR" sz="3200" dirty="0" err="1" smtClean="0"/>
              <a:t>Problems</a:t>
            </a:r>
            <a:endParaRPr lang="tr-T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err="1" smtClean="0"/>
              <a:t>Milk</a:t>
            </a:r>
            <a:r>
              <a:rPr lang="tr-TR" sz="3200" dirty="0" smtClean="0"/>
              <a:t> </a:t>
            </a:r>
            <a:r>
              <a:rPr lang="tr-TR" sz="3200" dirty="0" err="1" smtClean="0"/>
              <a:t>Yield</a:t>
            </a:r>
            <a:endParaRPr lang="tr-TR" sz="32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225149" y="1810072"/>
            <a:ext cx="1725280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/>
              <a:t>Swelling</a:t>
            </a:r>
            <a:endParaRPr lang="tr-TR" sz="3600" dirty="0"/>
          </a:p>
          <a:p>
            <a:endParaRPr lang="tr-TR" sz="32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4225884" y="2012221"/>
            <a:ext cx="2180405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/>
              <a:t>Sensibility</a:t>
            </a:r>
            <a:r>
              <a:rPr lang="tr-TR" sz="3600" dirty="0"/>
              <a:t> </a:t>
            </a:r>
          </a:p>
          <a:p>
            <a:endParaRPr lang="tr-TR" sz="32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7313648" y="2576272"/>
            <a:ext cx="1791452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 err="1"/>
              <a:t>Sclerosis</a:t>
            </a:r>
            <a:endParaRPr lang="tr-TR" sz="3600" dirty="0"/>
          </a:p>
          <a:p>
            <a:endParaRPr lang="tr-TR" sz="3200" dirty="0"/>
          </a:p>
        </p:txBody>
      </p:sp>
      <p:sp>
        <p:nvSpPr>
          <p:cNvPr id="10" name="Şeritli Sağ Ok 9"/>
          <p:cNvSpPr/>
          <p:nvPr/>
        </p:nvSpPr>
        <p:spPr>
          <a:xfrm rot="803820">
            <a:off x="3208121" y="2050458"/>
            <a:ext cx="760069" cy="449208"/>
          </a:xfrm>
          <a:prstGeom prst="stripedRightArrow">
            <a:avLst/>
          </a:prstGeom>
          <a:solidFill>
            <a:srgbClr val="CC0099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51309">
            <a:off x="6482838" y="2396900"/>
            <a:ext cx="792549" cy="48162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559248">
            <a:off x="7813099" y="3356026"/>
            <a:ext cx="792549" cy="481626"/>
          </a:xfrm>
          <a:prstGeom prst="rect">
            <a:avLst/>
          </a:prstGeom>
        </p:spPr>
      </p:pic>
      <p:sp>
        <p:nvSpPr>
          <p:cNvPr id="14" name="Aşağı Ok 13"/>
          <p:cNvSpPr/>
          <p:nvPr/>
        </p:nvSpPr>
        <p:spPr>
          <a:xfrm>
            <a:off x="6966284" y="5788036"/>
            <a:ext cx="300790" cy="444321"/>
          </a:xfrm>
          <a:prstGeom prst="downArrow">
            <a:avLst/>
          </a:prstGeom>
          <a:solidFill>
            <a:srgbClr val="CC0099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5" name="Resim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5145" y="1179492"/>
            <a:ext cx="664522" cy="63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59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938463"/>
            <a:ext cx="10515600" cy="752225"/>
          </a:xfrm>
        </p:spPr>
        <p:txBody>
          <a:bodyPr>
            <a:noAutofit/>
          </a:bodyPr>
          <a:lstStyle/>
          <a:p>
            <a:r>
              <a:rPr lang="tr-TR" sz="4800" b="1" dirty="0" err="1" smtClean="0">
                <a:solidFill>
                  <a:srgbClr val="CC0099"/>
                </a:solidFill>
              </a:rPr>
              <a:t>In</a:t>
            </a:r>
            <a:r>
              <a:rPr lang="tr-TR" sz="4800" b="1" dirty="0" smtClean="0">
                <a:solidFill>
                  <a:srgbClr val="CC0099"/>
                </a:solidFill>
              </a:rPr>
              <a:t> </a:t>
            </a:r>
            <a:r>
              <a:rPr lang="tr-TR" sz="4800" b="1" dirty="0" err="1" smtClean="0">
                <a:solidFill>
                  <a:srgbClr val="CC0099"/>
                </a:solidFill>
              </a:rPr>
              <a:t>Milk</a:t>
            </a:r>
            <a:r>
              <a:rPr lang="tr-TR" sz="4800" b="1" dirty="0" smtClean="0">
                <a:solidFill>
                  <a:srgbClr val="CC0099"/>
                </a:solidFill>
              </a:rPr>
              <a:t> </a:t>
            </a:r>
            <a:r>
              <a:rPr lang="tr-TR" sz="4800" b="1" dirty="0" err="1">
                <a:solidFill>
                  <a:srgbClr val="CC0099"/>
                </a:solidFill>
              </a:rPr>
              <a:t>Remaining</a:t>
            </a:r>
            <a:r>
              <a:rPr lang="tr-TR" sz="4800" b="1" dirty="0">
                <a:solidFill>
                  <a:srgbClr val="CC0099"/>
                </a:solidFill>
              </a:rPr>
              <a:t> in </a:t>
            </a:r>
            <a:r>
              <a:rPr lang="tr-TR" sz="4800" b="1" dirty="0" err="1">
                <a:solidFill>
                  <a:srgbClr val="CC0099"/>
                </a:solidFill>
              </a:rPr>
              <a:t>Mammailla</a:t>
            </a:r>
            <a:r>
              <a:rPr lang="tr-TR" sz="4800" b="1" dirty="0">
                <a:solidFill>
                  <a:srgbClr val="CC0099"/>
                </a:solidFill>
              </a:rPr>
              <a:t/>
            </a:r>
            <a:br>
              <a:rPr lang="tr-TR" sz="4800" b="1" dirty="0">
                <a:solidFill>
                  <a:srgbClr val="CC0099"/>
                </a:solidFill>
              </a:rPr>
            </a:b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Lactose</a:t>
            </a:r>
            <a:endParaRPr lang="tr-TR" sz="4000" dirty="0" smtClean="0"/>
          </a:p>
          <a:p>
            <a:r>
              <a:rPr lang="tr-TR" sz="4000" dirty="0" err="1" smtClean="0"/>
              <a:t>Dry</a:t>
            </a:r>
            <a:r>
              <a:rPr lang="tr-TR" sz="4000" dirty="0" smtClean="0"/>
              <a:t> </a:t>
            </a:r>
            <a:r>
              <a:rPr lang="tr-TR" sz="4000" dirty="0" err="1" smtClean="0"/>
              <a:t>Matter</a:t>
            </a:r>
            <a:endParaRPr lang="tr-TR" sz="4000" dirty="0" smtClean="0"/>
          </a:p>
          <a:p>
            <a:r>
              <a:rPr lang="tr-TR" sz="4000" dirty="0" err="1" smtClean="0"/>
              <a:t>Fat</a:t>
            </a:r>
            <a:endParaRPr lang="tr-TR" sz="4000" dirty="0" smtClean="0"/>
          </a:p>
          <a:p>
            <a:r>
              <a:rPr lang="tr-TR" sz="4000" dirty="0" err="1" smtClean="0"/>
              <a:t>Nitrogenous</a:t>
            </a:r>
            <a:r>
              <a:rPr lang="tr-TR" sz="4000" dirty="0" smtClean="0"/>
              <a:t> </a:t>
            </a:r>
            <a:r>
              <a:rPr lang="tr-TR" sz="4000" dirty="0" err="1" smtClean="0"/>
              <a:t>components</a:t>
            </a:r>
            <a:endParaRPr lang="tr-TR" sz="4000" dirty="0" smtClean="0"/>
          </a:p>
          <a:p>
            <a:endParaRPr lang="tr-TR" sz="4000" dirty="0"/>
          </a:p>
          <a:p>
            <a:r>
              <a:rPr lang="tr-TR" sz="4000" dirty="0" err="1" smtClean="0"/>
              <a:t>NaCl</a:t>
            </a:r>
            <a:endParaRPr lang="tr-TR" sz="40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5847224" y="5137485"/>
            <a:ext cx="56757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dirty="0" err="1" smtClean="0">
                <a:solidFill>
                  <a:srgbClr val="7030A0"/>
                </a:solidFill>
              </a:rPr>
              <a:t>Demineralization</a:t>
            </a:r>
            <a:r>
              <a:rPr lang="tr-TR" sz="4000" dirty="0" smtClean="0">
                <a:solidFill>
                  <a:srgbClr val="7030A0"/>
                </a:solidFill>
              </a:rPr>
              <a:t> of </a:t>
            </a:r>
            <a:r>
              <a:rPr lang="tr-TR" sz="4000" dirty="0" err="1" smtClean="0">
                <a:solidFill>
                  <a:srgbClr val="7030A0"/>
                </a:solidFill>
              </a:rPr>
              <a:t>casein</a:t>
            </a:r>
            <a:endParaRPr lang="tr-TR" sz="4000" dirty="0">
              <a:solidFill>
                <a:srgbClr val="7030A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8887" y="2050093"/>
            <a:ext cx="487722" cy="231737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1420" y="2812503"/>
            <a:ext cx="438950" cy="792549"/>
          </a:xfrm>
          <a:prstGeom prst="rect">
            <a:avLst/>
          </a:prstGeom>
        </p:spPr>
      </p:pic>
      <p:sp>
        <p:nvSpPr>
          <p:cNvPr id="8" name="Yukarı Ok 7"/>
          <p:cNvSpPr/>
          <p:nvPr/>
        </p:nvSpPr>
        <p:spPr>
          <a:xfrm>
            <a:off x="2358190" y="5190639"/>
            <a:ext cx="360947" cy="601578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3248527" y="5544582"/>
            <a:ext cx="2346158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21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858420"/>
            <a:ext cx="10515600" cy="1325563"/>
          </a:xfrm>
        </p:spPr>
        <p:txBody>
          <a:bodyPr>
            <a:noAutofit/>
          </a:bodyPr>
          <a:lstStyle/>
          <a:p>
            <a:r>
              <a:rPr lang="tr-TR" sz="4800" b="1" dirty="0" err="1">
                <a:solidFill>
                  <a:srgbClr val="7030A0"/>
                </a:solidFill>
              </a:rPr>
              <a:t>Demineralization</a:t>
            </a:r>
            <a:r>
              <a:rPr lang="tr-TR" sz="4800" b="1" dirty="0">
                <a:solidFill>
                  <a:srgbClr val="7030A0"/>
                </a:solidFill>
              </a:rPr>
              <a:t> of </a:t>
            </a:r>
            <a:r>
              <a:rPr lang="tr-TR" sz="4800" b="1" dirty="0" err="1">
                <a:solidFill>
                  <a:srgbClr val="7030A0"/>
                </a:solidFill>
              </a:rPr>
              <a:t>casein</a:t>
            </a:r>
            <a:r>
              <a:rPr lang="tr-TR" sz="4800" b="1" dirty="0">
                <a:solidFill>
                  <a:srgbClr val="7030A0"/>
                </a:solidFill>
              </a:rPr>
              <a:t/>
            </a:r>
            <a:br>
              <a:rPr lang="tr-TR" sz="4800" b="1" dirty="0">
                <a:solidFill>
                  <a:srgbClr val="7030A0"/>
                </a:solidFill>
              </a:rPr>
            </a:br>
            <a:endParaRPr lang="tr-TR" sz="4800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83983"/>
            <a:ext cx="10515600" cy="3992980"/>
          </a:xfrm>
        </p:spPr>
        <p:txBody>
          <a:bodyPr/>
          <a:lstStyle/>
          <a:p>
            <a:pPr marL="0" indent="0">
              <a:buNone/>
            </a:pPr>
            <a:r>
              <a:rPr lang="tr-TR" sz="3200" dirty="0" err="1">
                <a:sym typeface="Wingdings" panose="05000000000000000000" pitchFamily="2" charset="2"/>
              </a:rPr>
              <a:t>C</a:t>
            </a:r>
            <a:r>
              <a:rPr lang="tr-TR" sz="3200" dirty="0" err="1" smtClean="0">
                <a:sym typeface="Wingdings" panose="05000000000000000000" pitchFamily="2" charset="2"/>
              </a:rPr>
              <a:t>ause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>
                <a:sym typeface="Wingdings" panose="05000000000000000000" pitchFamily="2" charset="2"/>
              </a:rPr>
              <a:t>defects</a:t>
            </a:r>
            <a:r>
              <a:rPr lang="tr-TR" sz="3200" dirty="0">
                <a:sym typeface="Wingdings" panose="05000000000000000000" pitchFamily="2" charset="2"/>
              </a:rPr>
              <a:t> in </a:t>
            </a:r>
            <a:r>
              <a:rPr lang="tr-TR" sz="3200" dirty="0" err="1" smtClean="0">
                <a:sym typeface="Wingdings" panose="05000000000000000000" pitchFamily="2" charset="2"/>
              </a:rPr>
              <a:t>technology</a:t>
            </a:r>
            <a:endParaRPr lang="tr-TR" sz="32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tr-TR" sz="32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sz="3200" dirty="0" err="1" smtClean="0">
                <a:sym typeface="Wingdings" panose="05000000000000000000" pitchFamily="2" charset="2"/>
              </a:rPr>
              <a:t>Milk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and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milk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product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output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tr-TR" sz="3200" dirty="0">
                <a:sym typeface="Wingdings" panose="05000000000000000000" pitchFamily="2" charset="2"/>
              </a:rPr>
              <a:t> </a:t>
            </a:r>
            <a:r>
              <a:rPr lang="tr-TR" sz="3200" dirty="0" smtClean="0">
                <a:sym typeface="Wingdings" panose="05000000000000000000" pitchFamily="2" charset="2"/>
              </a:rPr>
              <a:t>               </a:t>
            </a:r>
            <a:r>
              <a:rPr lang="tr-TR" sz="3200" dirty="0" err="1" smtClean="0">
                <a:sym typeface="Wingdings" panose="05000000000000000000" pitchFamily="2" charset="2"/>
              </a:rPr>
              <a:t>decreases</a:t>
            </a:r>
            <a:endParaRPr lang="tr-TR" sz="3200" dirty="0">
              <a:sym typeface="Wingdings" panose="05000000000000000000" pitchFamily="2" charset="2"/>
            </a:endParaRPr>
          </a:p>
          <a:p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3068053" y="1613528"/>
            <a:ext cx="348915" cy="469231"/>
          </a:xfrm>
          <a:prstGeom prst="downArrow">
            <a:avLst/>
          </a:prstGeom>
          <a:solidFill>
            <a:srgbClr val="CC0099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816768" y="34169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887" y="2837867"/>
            <a:ext cx="384081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42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726793"/>
            <a:ext cx="10515600" cy="4351338"/>
          </a:xfrm>
        </p:spPr>
        <p:txBody>
          <a:bodyPr/>
          <a:lstStyle/>
          <a:p>
            <a:r>
              <a:rPr lang="en-US" dirty="0" smtClean="0"/>
              <a:t>THE CASEIN MICELLES consist of subunits of the different caseins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(α, ß</a:t>
            </a:r>
            <a:r>
              <a:rPr lang="tr-TR" dirty="0" smtClean="0"/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n-US" dirty="0" smtClean="0"/>
              <a:t>) held together by </a:t>
            </a:r>
            <a:r>
              <a:rPr lang="en-US" dirty="0" smtClean="0">
                <a:solidFill>
                  <a:srgbClr val="CC0099"/>
                </a:solidFill>
              </a:rPr>
              <a:t>CALCIUM PHOSPHATE BRIDGES </a:t>
            </a:r>
            <a:r>
              <a:rPr lang="en-US" dirty="0" smtClean="0"/>
              <a:t>on the inside, surrounded by a layer of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 </a:t>
            </a:r>
            <a:r>
              <a:rPr lang="en-US" dirty="0" smtClean="0"/>
              <a:t>-casein which helps to stabilize the micelle in solution.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638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070811"/>
            <a:ext cx="10515600" cy="619877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3. </a:t>
            </a:r>
            <a:r>
              <a:rPr lang="tr-TR" sz="4800" b="1" dirty="0" err="1" smtClean="0">
                <a:solidFill>
                  <a:srgbClr val="CC0099"/>
                </a:solidFill>
                <a:sym typeface="Wingdings" panose="05000000000000000000" pitchFamily="2" charset="2"/>
              </a:rPr>
              <a:t>Milk</a:t>
            </a:r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 at </a:t>
            </a:r>
            <a:r>
              <a:rPr lang="tr-TR" sz="4800" b="1" dirty="0" err="1" smtClean="0">
                <a:solidFill>
                  <a:srgbClr val="CC0099"/>
                </a:solidFill>
                <a:sym typeface="Wingdings" panose="05000000000000000000" pitchFamily="2" charset="2"/>
              </a:rPr>
              <a:t>End</a:t>
            </a:r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 of </a:t>
            </a:r>
            <a:r>
              <a:rPr lang="tr-TR" sz="4800" b="1" dirty="0" err="1" smtClean="0">
                <a:solidFill>
                  <a:srgbClr val="CC0099"/>
                </a:solidFill>
                <a:sym typeface="Wingdings" panose="05000000000000000000" pitchFamily="2" charset="2"/>
              </a:rPr>
              <a:t>the</a:t>
            </a:r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 smtClean="0">
                <a:solidFill>
                  <a:srgbClr val="CC0099"/>
                </a:solidFill>
                <a:sym typeface="Wingdings" panose="05000000000000000000" pitchFamily="2" charset="2"/>
              </a:rPr>
              <a:t>Lactation</a:t>
            </a:r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 smtClean="0">
                <a:solidFill>
                  <a:srgbClr val="CC0099"/>
                </a:solidFill>
                <a:sym typeface="Wingdings" panose="05000000000000000000" pitchFamily="2" charset="2"/>
              </a:rPr>
              <a:t>period</a:t>
            </a:r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/>
            </a:r>
            <a:b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</a:br>
            <a:endParaRPr lang="tr-TR" sz="4800" b="1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At the end of the lactation period </a:t>
            </a:r>
            <a:r>
              <a:rPr lang="tr-TR" sz="3200" dirty="0" smtClean="0"/>
              <a:t>(</a:t>
            </a:r>
            <a:r>
              <a:rPr lang="tr-TR" sz="3200" dirty="0" err="1" smtClean="0"/>
              <a:t>after</a:t>
            </a:r>
            <a:r>
              <a:rPr lang="tr-TR" sz="3200" dirty="0" smtClean="0"/>
              <a:t> 7-8. </a:t>
            </a:r>
            <a:r>
              <a:rPr lang="tr-TR" sz="3200" dirty="0" err="1" smtClean="0"/>
              <a:t>lactation</a:t>
            </a:r>
            <a:r>
              <a:rPr lang="tr-TR" sz="3200" dirty="0"/>
              <a:t>)</a:t>
            </a:r>
            <a:r>
              <a:rPr lang="tr-TR" sz="3200" dirty="0" smtClean="0"/>
              <a:t> </a:t>
            </a:r>
          </a:p>
          <a:p>
            <a:pPr marL="0" indent="0">
              <a:buNone/>
            </a:pPr>
            <a:r>
              <a:rPr lang="tr-TR" sz="3200" dirty="0" smtClean="0">
                <a:sym typeface="Wingdings" panose="05000000000000000000" pitchFamily="2" charset="2"/>
              </a:rPr>
              <a:t></a:t>
            </a:r>
            <a:r>
              <a:rPr lang="en-US" sz="3200" dirty="0" smtClean="0"/>
              <a:t>the milk</a:t>
            </a:r>
            <a:r>
              <a:rPr lang="tr-TR" sz="3200" dirty="0"/>
              <a:t> </a:t>
            </a:r>
            <a:r>
              <a:rPr lang="tr-TR" sz="3200" dirty="0" err="1" smtClean="0"/>
              <a:t>differs</a:t>
            </a:r>
            <a:r>
              <a:rPr lang="tr-TR" sz="3200" dirty="0" smtClean="0"/>
              <a:t> </a:t>
            </a:r>
            <a:r>
              <a:rPr lang="tr-TR" sz="3200" dirty="0" err="1" smtClean="0"/>
              <a:t>from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normal </a:t>
            </a:r>
            <a:r>
              <a:rPr lang="tr-TR" sz="3200" dirty="0" err="1" smtClean="0"/>
              <a:t>milk</a:t>
            </a:r>
            <a:r>
              <a:rPr lang="tr-TR" sz="3200" dirty="0" smtClean="0"/>
              <a:t>.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3200" b="1" dirty="0" err="1" smtClean="0">
                <a:solidFill>
                  <a:srgbClr val="CC0099"/>
                </a:solidFill>
              </a:rPr>
              <a:t>Synthesizing</a:t>
            </a:r>
            <a:r>
              <a:rPr lang="tr-TR" sz="3200" b="1" dirty="0" smtClean="0">
                <a:solidFill>
                  <a:srgbClr val="CC0099"/>
                </a:solidFill>
              </a:rPr>
              <a:t> of </a:t>
            </a:r>
            <a:r>
              <a:rPr lang="tr-TR" sz="3200" b="1" dirty="0" err="1" smtClean="0">
                <a:solidFill>
                  <a:srgbClr val="CC0099"/>
                </a:solidFill>
              </a:rPr>
              <a:t>the</a:t>
            </a:r>
            <a:r>
              <a:rPr lang="tr-TR" sz="3200" b="1" dirty="0" smtClean="0">
                <a:solidFill>
                  <a:srgbClr val="CC0099"/>
                </a:solidFill>
              </a:rPr>
              <a:t> </a:t>
            </a:r>
            <a:r>
              <a:rPr lang="tr-TR" sz="3200" b="1" dirty="0" err="1" smtClean="0">
                <a:solidFill>
                  <a:srgbClr val="CC0099"/>
                </a:solidFill>
              </a:rPr>
              <a:t>milk</a:t>
            </a:r>
            <a:r>
              <a:rPr lang="tr-TR" sz="3200" b="1" dirty="0" smtClean="0">
                <a:solidFill>
                  <a:srgbClr val="CC0099"/>
                </a:solidFill>
              </a:rPr>
              <a:t> is </a:t>
            </a:r>
            <a:r>
              <a:rPr lang="tr-TR" sz="3200" b="1" dirty="0" err="1" smtClean="0">
                <a:solidFill>
                  <a:srgbClr val="CC0099"/>
                </a:solidFill>
              </a:rPr>
              <a:t>slower</a:t>
            </a:r>
            <a:endParaRPr lang="tr-TR" sz="3200" b="1" dirty="0" smtClean="0">
              <a:solidFill>
                <a:srgbClr val="CC0099"/>
              </a:solidFill>
            </a:endParaRPr>
          </a:p>
          <a:p>
            <a:pPr marL="0" indent="0">
              <a:buNone/>
            </a:pPr>
            <a:r>
              <a:rPr lang="tr-TR" sz="3200" dirty="0" smtClean="0">
                <a:sym typeface="Wingdings" panose="05000000000000000000" pitchFamily="2" charset="2"/>
              </a:rPr>
              <a:t></a:t>
            </a:r>
            <a:r>
              <a:rPr lang="tr-TR" sz="3200" dirty="0" err="1" smtClean="0">
                <a:sym typeface="Wingdings" panose="05000000000000000000" pitchFamily="2" charset="2"/>
              </a:rPr>
              <a:t>amounts</a:t>
            </a:r>
            <a:r>
              <a:rPr lang="tr-TR" sz="3200" dirty="0" smtClean="0">
                <a:sym typeface="Wingdings" panose="05000000000000000000" pitchFamily="2" charset="2"/>
              </a:rPr>
              <a:t> of </a:t>
            </a:r>
            <a:r>
              <a:rPr lang="tr-TR" sz="3200" dirty="0" err="1" smtClean="0">
                <a:sym typeface="Wingdings" panose="05000000000000000000" pitchFamily="2" charset="2"/>
              </a:rPr>
              <a:t>components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moved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to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the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milk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are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increase</a:t>
            </a:r>
            <a:endParaRPr lang="tr-TR" sz="32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sz="3200" dirty="0" smtClean="0">
                <a:sym typeface="Wingdings" panose="05000000000000000000" pitchFamily="2" charset="2"/>
              </a:rPr>
              <a:t></a:t>
            </a:r>
            <a:r>
              <a:rPr lang="tr-TR" sz="3200" dirty="0" err="1" smtClean="0">
                <a:sym typeface="Wingdings" panose="05000000000000000000" pitchFamily="2" charset="2"/>
              </a:rPr>
              <a:t>change</a:t>
            </a:r>
            <a:r>
              <a:rPr lang="tr-TR" sz="3200" dirty="0" smtClean="0">
                <a:sym typeface="Wingdings" panose="05000000000000000000" pitchFamily="2" charset="2"/>
              </a:rPr>
              <a:t> in </a:t>
            </a:r>
            <a:r>
              <a:rPr lang="tr-TR" sz="3200" dirty="0" err="1" smtClean="0">
                <a:sym typeface="Wingdings" panose="05000000000000000000" pitchFamily="2" charset="2"/>
              </a:rPr>
              <a:t>flavor</a:t>
            </a:r>
            <a:r>
              <a:rPr lang="tr-TR" sz="3200" dirty="0" smtClean="0">
                <a:sym typeface="Wingdings" panose="05000000000000000000" pitchFamily="2" charset="2"/>
              </a:rPr>
              <a:t> of </a:t>
            </a:r>
            <a:r>
              <a:rPr lang="tr-TR" sz="3200" dirty="0" err="1" smtClean="0">
                <a:sym typeface="Wingdings" panose="05000000000000000000" pitchFamily="2" charset="2"/>
              </a:rPr>
              <a:t>the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milk</a:t>
            </a:r>
            <a:endParaRPr lang="tr-TR" sz="3200" dirty="0" smtClean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4" name="Yukarı Bükülü Ok 3"/>
          <p:cNvSpPr/>
          <p:nvPr/>
        </p:nvSpPr>
        <p:spPr>
          <a:xfrm rot="5400000">
            <a:off x="-339879" y="2732187"/>
            <a:ext cx="1890936" cy="465221"/>
          </a:xfrm>
          <a:prstGeom prst="curvedUpArrow">
            <a:avLst/>
          </a:prstGeom>
          <a:solidFill>
            <a:srgbClr val="CC0099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30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745958"/>
            <a:ext cx="10515600" cy="944730"/>
          </a:xfrm>
        </p:spPr>
        <p:txBody>
          <a:bodyPr>
            <a:noAutofit/>
          </a:bodyPr>
          <a:lstStyle/>
          <a:p>
            <a:r>
              <a:rPr lang="tr-TR" b="1" dirty="0" err="1">
                <a:solidFill>
                  <a:srgbClr val="CC0099"/>
                </a:solidFill>
                <a:sym typeface="Wingdings" panose="05000000000000000000" pitchFamily="2" charset="2"/>
              </a:rPr>
              <a:t>Milk</a:t>
            </a:r>
            <a:r>
              <a:rPr lang="tr-TR" b="1" dirty="0">
                <a:solidFill>
                  <a:srgbClr val="CC0099"/>
                </a:solidFill>
                <a:sym typeface="Wingdings" panose="05000000000000000000" pitchFamily="2" charset="2"/>
              </a:rPr>
              <a:t> at </a:t>
            </a:r>
            <a:r>
              <a:rPr lang="tr-TR" b="1" dirty="0" err="1">
                <a:solidFill>
                  <a:srgbClr val="CC0099"/>
                </a:solidFill>
                <a:sym typeface="Wingdings" panose="05000000000000000000" pitchFamily="2" charset="2"/>
              </a:rPr>
              <a:t>End</a:t>
            </a:r>
            <a:r>
              <a:rPr lang="tr-TR" b="1" dirty="0">
                <a:solidFill>
                  <a:srgbClr val="CC0099"/>
                </a:solidFill>
                <a:sym typeface="Wingdings" panose="05000000000000000000" pitchFamily="2" charset="2"/>
              </a:rPr>
              <a:t> of </a:t>
            </a:r>
            <a:r>
              <a:rPr lang="tr-TR" b="1" dirty="0" err="1">
                <a:solidFill>
                  <a:srgbClr val="CC0099"/>
                </a:solidFill>
                <a:sym typeface="Wingdings" panose="05000000000000000000" pitchFamily="2" charset="2"/>
              </a:rPr>
              <a:t>the</a:t>
            </a:r>
            <a:r>
              <a:rPr lang="tr-TR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>
                <a:solidFill>
                  <a:srgbClr val="CC0099"/>
                </a:solidFill>
                <a:sym typeface="Wingdings" panose="05000000000000000000" pitchFamily="2" charset="2"/>
              </a:rPr>
              <a:t>Lactation</a:t>
            </a:r>
            <a:r>
              <a:rPr lang="tr-TR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>
                <a:solidFill>
                  <a:srgbClr val="CC0099"/>
                </a:solidFill>
                <a:sym typeface="Wingdings" panose="05000000000000000000" pitchFamily="2" charset="2"/>
              </a:rPr>
              <a:t>period</a:t>
            </a:r>
            <a:r>
              <a:rPr lang="tr-TR" b="1" dirty="0">
                <a:solidFill>
                  <a:srgbClr val="CC0099"/>
                </a:solidFill>
                <a:sym typeface="Wingdings" panose="05000000000000000000" pitchFamily="2" charset="2"/>
              </a:rPr>
              <a:t/>
            </a:r>
            <a:br>
              <a:rPr lang="tr-TR" b="1" dirty="0">
                <a:solidFill>
                  <a:srgbClr val="CC0099"/>
                </a:solidFill>
                <a:sym typeface="Wingdings" panose="05000000000000000000" pitchFamily="2" charset="2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41445"/>
            <a:ext cx="10515600" cy="4351338"/>
          </a:xfrm>
        </p:spPr>
        <p:txBody>
          <a:bodyPr/>
          <a:lstStyle/>
          <a:p>
            <a:r>
              <a:rPr lang="tr-TR" sz="3600" dirty="0" err="1" smtClean="0"/>
              <a:t>Lactose</a:t>
            </a:r>
            <a:endParaRPr lang="tr-TR" sz="3600" dirty="0" smtClean="0"/>
          </a:p>
          <a:p>
            <a:r>
              <a:rPr lang="tr-TR" sz="3600" dirty="0" err="1" smtClean="0"/>
              <a:t>Acidity</a:t>
            </a:r>
            <a:r>
              <a:rPr lang="tr-TR" sz="3600" dirty="0" smtClean="0"/>
              <a:t> </a:t>
            </a:r>
          </a:p>
          <a:p>
            <a:r>
              <a:rPr lang="tr-TR" sz="3600" dirty="0" err="1" smtClean="0"/>
              <a:t>Fat</a:t>
            </a:r>
            <a:endParaRPr lang="tr-TR" sz="3600" dirty="0" smtClean="0"/>
          </a:p>
          <a:p>
            <a:endParaRPr lang="tr-TR" sz="3600" dirty="0" smtClean="0"/>
          </a:p>
          <a:p>
            <a:endParaRPr lang="tr-TR" sz="3600" dirty="0"/>
          </a:p>
          <a:p>
            <a:r>
              <a:rPr lang="tr-TR" sz="3600" dirty="0" err="1" smtClean="0"/>
              <a:t>NaCl</a:t>
            </a:r>
            <a:endParaRPr lang="tr-TR" sz="3600" dirty="0" smtClean="0"/>
          </a:p>
          <a:p>
            <a:r>
              <a:rPr lang="tr-TR" sz="3600" dirty="0" err="1" smtClean="0"/>
              <a:t>Soluble</a:t>
            </a:r>
            <a:r>
              <a:rPr lang="tr-TR" sz="3600" dirty="0" smtClean="0"/>
              <a:t> </a:t>
            </a:r>
            <a:r>
              <a:rPr lang="tr-TR" sz="3600" dirty="0" err="1" smtClean="0"/>
              <a:t>Proteins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162578" y="3283988"/>
            <a:ext cx="33428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b="1" dirty="0" err="1" smtClean="0">
                <a:solidFill>
                  <a:srgbClr val="FF0000"/>
                </a:solidFill>
              </a:rPr>
              <a:t>Change</a:t>
            </a:r>
            <a:r>
              <a:rPr lang="tr-TR" sz="3600" b="1" dirty="0" smtClean="0">
                <a:solidFill>
                  <a:srgbClr val="FF0000"/>
                </a:solidFill>
              </a:rPr>
              <a:t> in </a:t>
            </a:r>
            <a:r>
              <a:rPr lang="tr-TR" sz="3600" b="1" dirty="0" err="1" smtClean="0">
                <a:solidFill>
                  <a:srgbClr val="FF0000"/>
                </a:solidFill>
              </a:rPr>
              <a:t>Flavor</a:t>
            </a:r>
            <a:endParaRPr lang="tr-TR" sz="3600" b="1" dirty="0">
              <a:solidFill>
                <a:srgbClr val="FF0000"/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937" y="1596574"/>
            <a:ext cx="487722" cy="1639604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2727" y="4471597"/>
            <a:ext cx="487722" cy="125543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7513" y="4721268"/>
            <a:ext cx="396274" cy="756091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3737736" y="2061937"/>
            <a:ext cx="396274" cy="780155"/>
          </a:xfrm>
          <a:prstGeom prst="rect">
            <a:avLst/>
          </a:prstGeom>
        </p:spPr>
      </p:pic>
      <p:sp>
        <p:nvSpPr>
          <p:cNvPr id="14" name="Sağ Ayraç 13"/>
          <p:cNvSpPr/>
          <p:nvPr/>
        </p:nvSpPr>
        <p:spPr>
          <a:xfrm>
            <a:off x="6252409" y="2261937"/>
            <a:ext cx="1351547" cy="2815595"/>
          </a:xfrm>
          <a:prstGeom prst="rightBrace">
            <a:avLst/>
          </a:prstGeom>
          <a:noFill/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7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74629">
            <a:off x="9159024" y="4013185"/>
            <a:ext cx="2251940" cy="1266488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890337"/>
            <a:ext cx="10515600" cy="800351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4. </a:t>
            </a:r>
            <a:r>
              <a:rPr lang="tr-TR" sz="4800" b="1" dirty="0" err="1" smtClean="0">
                <a:solidFill>
                  <a:srgbClr val="CC0099"/>
                </a:solidFill>
                <a:sym typeface="Wingdings" panose="05000000000000000000" pitchFamily="2" charset="2"/>
              </a:rPr>
              <a:t>Milk</a:t>
            </a:r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with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Antibiotic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Residues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/>
            </a:r>
            <a:b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</a:br>
            <a:endParaRPr lang="tr-TR" sz="4800" b="1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err="1" smtClean="0"/>
              <a:t>When</a:t>
            </a:r>
            <a:r>
              <a:rPr lang="tr-TR" sz="3200" dirty="0" smtClean="0"/>
              <a:t> </a:t>
            </a:r>
            <a:r>
              <a:rPr lang="tr-TR" sz="3200" dirty="0" err="1" smtClean="0"/>
              <a:t>you</a:t>
            </a:r>
            <a:r>
              <a:rPr lang="tr-TR" sz="3200" dirty="0" smtClean="0"/>
              <a:t> </a:t>
            </a:r>
            <a:r>
              <a:rPr lang="tr-TR" sz="3200" dirty="0" err="1" smtClean="0"/>
              <a:t>use</a:t>
            </a:r>
            <a:r>
              <a:rPr lang="tr-TR" sz="3200" dirty="0" smtClean="0"/>
              <a:t> </a:t>
            </a:r>
            <a:r>
              <a:rPr lang="tr-TR" sz="3200" dirty="0" err="1" smtClean="0"/>
              <a:t>antibiotics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treatment</a:t>
            </a:r>
            <a:endParaRPr lang="tr-TR" sz="3200" dirty="0"/>
          </a:p>
          <a:p>
            <a:pPr marL="0" indent="0">
              <a:buNone/>
            </a:pPr>
            <a:r>
              <a:rPr lang="tr-TR" sz="3200" dirty="0" smtClean="0">
                <a:sym typeface="Wingdings" panose="05000000000000000000" pitchFamily="2" charset="2"/>
              </a:rPr>
              <a:t></a:t>
            </a:r>
            <a:r>
              <a:rPr lang="tr-TR" sz="3200" dirty="0" err="1" smtClean="0">
                <a:sym typeface="Wingdings" panose="05000000000000000000" pitchFamily="2" charset="2"/>
              </a:rPr>
              <a:t>residues</a:t>
            </a:r>
            <a:r>
              <a:rPr lang="tr-TR" sz="3200" dirty="0" smtClean="0">
                <a:sym typeface="Wingdings" panose="05000000000000000000" pitchFamily="2" charset="2"/>
              </a:rPr>
              <a:t> of </a:t>
            </a:r>
            <a:r>
              <a:rPr lang="tr-TR" sz="3200" dirty="0" err="1" smtClean="0">
                <a:sym typeface="Wingdings" panose="05000000000000000000" pitchFamily="2" charset="2"/>
              </a:rPr>
              <a:t>the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antibiotics</a:t>
            </a:r>
            <a:r>
              <a:rPr lang="tr-TR" sz="3200" dirty="0" smtClean="0">
                <a:sym typeface="Wingdings" panose="05000000000000000000" pitchFamily="2" charset="2"/>
              </a:rPr>
              <a:t> (30-80 %) </a:t>
            </a:r>
            <a:r>
              <a:rPr lang="tr-TR" sz="3200" dirty="0" err="1" smtClean="0">
                <a:sym typeface="Wingdings" panose="05000000000000000000" pitchFamily="2" charset="2"/>
              </a:rPr>
              <a:t>pass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to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the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milk</a:t>
            </a:r>
            <a:endParaRPr lang="tr-TR" sz="3200" dirty="0">
              <a:sym typeface="Wingdings" panose="05000000000000000000" pitchFamily="2" charset="2"/>
            </a:endParaRPr>
          </a:p>
          <a:p>
            <a:endParaRPr lang="tr-TR" dirty="0" smtClean="0"/>
          </a:p>
          <a:p>
            <a:r>
              <a:rPr lang="tr-TR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Technologic</a:t>
            </a:r>
            <a:r>
              <a:rPr lang="tr-T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procedures</a:t>
            </a:r>
            <a:r>
              <a:rPr lang="tr-T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don’t</a:t>
            </a:r>
            <a:r>
              <a:rPr lang="tr-T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effect</a:t>
            </a:r>
            <a:r>
              <a:rPr lang="tr-T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tr-T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antibiotic</a:t>
            </a:r>
            <a:r>
              <a:rPr lang="tr-T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residues</a:t>
            </a:r>
            <a:r>
              <a:rPr lang="tr-T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</a:p>
          <a:p>
            <a:endParaRPr lang="tr-TR" b="1" dirty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838199" y="4499811"/>
            <a:ext cx="83779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dirty="0" err="1">
                <a:sym typeface="Wingdings" panose="05000000000000000000" pitchFamily="2" charset="2"/>
              </a:rPr>
              <a:t>Concumption</a:t>
            </a:r>
            <a:r>
              <a:rPr lang="tr-TR" sz="2800" b="1" dirty="0">
                <a:sym typeface="Wingdings" panose="05000000000000000000" pitchFamily="2" charset="2"/>
              </a:rPr>
              <a:t> of </a:t>
            </a:r>
            <a:r>
              <a:rPr lang="tr-TR" sz="2800" b="1" dirty="0" err="1">
                <a:sym typeface="Wingdings" panose="05000000000000000000" pitchFamily="2" charset="2"/>
              </a:rPr>
              <a:t>the</a:t>
            </a:r>
            <a:r>
              <a:rPr lang="tr-TR" sz="2800" b="1" dirty="0">
                <a:sym typeface="Wingdings" panose="05000000000000000000" pitchFamily="2" charset="2"/>
              </a:rPr>
              <a:t> </a:t>
            </a:r>
            <a:r>
              <a:rPr lang="tr-TR" sz="2800" b="1" dirty="0" err="1">
                <a:sym typeface="Wingdings" panose="05000000000000000000" pitchFamily="2" charset="2"/>
              </a:rPr>
              <a:t>Milk</a:t>
            </a:r>
            <a:r>
              <a:rPr lang="tr-TR" sz="2800" b="1" dirty="0">
                <a:sym typeface="Wingdings" panose="05000000000000000000" pitchFamily="2" charset="2"/>
              </a:rPr>
              <a:t> </a:t>
            </a:r>
            <a:r>
              <a:rPr lang="tr-TR" sz="2800" b="1" dirty="0" err="1">
                <a:sym typeface="Wingdings" panose="05000000000000000000" pitchFamily="2" charset="2"/>
              </a:rPr>
              <a:t>with</a:t>
            </a:r>
            <a:r>
              <a:rPr lang="tr-TR" sz="2800" b="1" dirty="0">
                <a:sym typeface="Wingdings" panose="05000000000000000000" pitchFamily="2" charset="2"/>
              </a:rPr>
              <a:t> </a:t>
            </a:r>
            <a:r>
              <a:rPr lang="tr-TR" sz="2800" b="1" dirty="0" err="1" smtClean="0">
                <a:sym typeface="Wingdings" panose="05000000000000000000" pitchFamily="2" charset="2"/>
              </a:rPr>
              <a:t>Antibiotic</a:t>
            </a:r>
            <a:r>
              <a:rPr lang="tr-TR" sz="2800" b="1" dirty="0" smtClean="0">
                <a:sym typeface="Wingdings" panose="05000000000000000000" pitchFamily="2" charset="2"/>
              </a:rPr>
              <a:t> </a:t>
            </a:r>
            <a:r>
              <a:rPr lang="tr-TR" sz="2800" b="1" dirty="0" err="1" smtClean="0">
                <a:sym typeface="Wingdings" panose="05000000000000000000" pitchFamily="2" charset="2"/>
              </a:rPr>
              <a:t>Residues</a:t>
            </a:r>
            <a:r>
              <a:rPr lang="tr-TR" sz="2800" b="1" dirty="0" smtClean="0">
                <a:sym typeface="Wingdings" panose="05000000000000000000" pitchFamily="2" charset="2"/>
              </a:rPr>
              <a:t> is </a:t>
            </a:r>
            <a:r>
              <a:rPr lang="tr-TR" sz="2800" b="1" dirty="0" err="1">
                <a:sym typeface="Wingdings" panose="05000000000000000000" pitchFamily="2" charset="2"/>
              </a:rPr>
              <a:t>by</a:t>
            </a:r>
            <a:r>
              <a:rPr lang="tr-TR" sz="2800" b="1" dirty="0">
                <a:sym typeface="Wingdings" panose="05000000000000000000" pitchFamily="2" charset="2"/>
              </a:rPr>
              <a:t> </a:t>
            </a:r>
            <a:r>
              <a:rPr lang="tr-TR" sz="2800" b="1" dirty="0" err="1">
                <a:sym typeface="Wingdings" panose="05000000000000000000" pitchFamily="2" charset="2"/>
              </a:rPr>
              <a:t>the</a:t>
            </a:r>
            <a:r>
              <a:rPr lang="tr-TR" sz="2800" b="1" dirty="0">
                <a:sym typeface="Wingdings" panose="05000000000000000000" pitchFamily="2" charset="2"/>
              </a:rPr>
              <a:t> </a:t>
            </a:r>
            <a:r>
              <a:rPr lang="tr-TR" sz="2800" b="1" dirty="0" err="1">
                <a:sym typeface="Wingdings" panose="05000000000000000000" pitchFamily="2" charset="2"/>
              </a:rPr>
              <a:t>regulations</a:t>
            </a:r>
            <a:r>
              <a:rPr lang="tr-TR" sz="2800" b="1" dirty="0">
                <a:sym typeface="Wingdings" panose="05000000000000000000" pitchFamily="2" charset="2"/>
              </a:rPr>
              <a:t>.</a:t>
            </a:r>
            <a:endParaRPr lang="tr-TR" sz="28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6357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042110"/>
            <a:ext cx="7126705" cy="956762"/>
          </a:xfrm>
        </p:spPr>
        <p:txBody>
          <a:bodyPr>
            <a:noAutofit/>
          </a:bodyPr>
          <a:lstStyle/>
          <a:p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Milk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with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Antibiotic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Residues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/>
            </a:r>
            <a:b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</a:b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261937"/>
            <a:ext cx="10515600" cy="3915026"/>
          </a:xfrm>
        </p:spPr>
        <p:txBody>
          <a:bodyPr/>
          <a:lstStyle/>
          <a:p>
            <a:pPr marL="0" indent="0">
              <a:buNone/>
            </a:pPr>
            <a:r>
              <a:rPr lang="tr-TR" dirty="0" err="1"/>
              <a:t>h</a:t>
            </a:r>
            <a:r>
              <a:rPr lang="tr-TR" dirty="0" err="1" smtClean="0"/>
              <a:t>ave</a:t>
            </a:r>
            <a:r>
              <a:rPr lang="tr-TR" dirty="0" smtClean="0"/>
              <a:t> </a:t>
            </a:r>
            <a:r>
              <a:rPr lang="tr-TR" dirty="0" err="1" smtClean="0"/>
              <a:t>bad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Acute-toxic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Allergic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Cronic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antimicrobial</a:t>
            </a:r>
            <a:r>
              <a:rPr lang="tr-TR" dirty="0" smtClean="0"/>
              <a:t> </a:t>
            </a:r>
            <a:r>
              <a:rPr lang="tr-TR" dirty="0" err="1" smtClean="0"/>
              <a:t>resistance</a:t>
            </a:r>
            <a:r>
              <a:rPr lang="tr-TR" dirty="0" smtClean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/>
              <a:t>Effect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intestinal</a:t>
            </a:r>
            <a:r>
              <a:rPr lang="tr-TR" dirty="0" smtClean="0"/>
              <a:t> flora…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876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42541"/>
            <a:ext cx="10515600" cy="4134422"/>
          </a:xfrm>
        </p:spPr>
        <p:txBody>
          <a:bodyPr/>
          <a:lstStyle/>
          <a:p>
            <a:r>
              <a:rPr lang="tr-TR" sz="3200" dirty="0" err="1"/>
              <a:t>have</a:t>
            </a:r>
            <a:r>
              <a:rPr lang="tr-TR" sz="3200" dirty="0"/>
              <a:t> </a:t>
            </a:r>
            <a:r>
              <a:rPr lang="tr-TR" sz="3200" dirty="0" err="1"/>
              <a:t>bad</a:t>
            </a:r>
            <a:r>
              <a:rPr lang="tr-TR" sz="3200" dirty="0"/>
              <a:t> </a:t>
            </a:r>
            <a:r>
              <a:rPr lang="tr-TR" sz="3200" dirty="0" err="1"/>
              <a:t>effects</a:t>
            </a:r>
            <a:r>
              <a:rPr lang="tr-TR" sz="3200" dirty="0"/>
              <a:t> on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 smtClean="0"/>
              <a:t>milk</a:t>
            </a:r>
            <a:r>
              <a:rPr lang="tr-TR" sz="3200" dirty="0" smtClean="0"/>
              <a:t> </a:t>
            </a:r>
            <a:r>
              <a:rPr lang="tr-TR" sz="3200" dirty="0" err="1" smtClean="0"/>
              <a:t>technology</a:t>
            </a:r>
            <a:r>
              <a:rPr lang="tr-TR" sz="3200" dirty="0" smtClean="0"/>
              <a:t>.</a:t>
            </a:r>
          </a:p>
          <a:p>
            <a:endParaRPr lang="tr-TR" sz="3200" dirty="0"/>
          </a:p>
          <a:p>
            <a:endParaRPr lang="tr-TR" sz="3200" dirty="0" smtClean="0"/>
          </a:p>
          <a:p>
            <a:r>
              <a:rPr lang="tr-TR" sz="32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Milk</a:t>
            </a:r>
            <a:r>
              <a:rPr lang="tr-TR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with</a:t>
            </a:r>
            <a:r>
              <a:rPr lang="tr-TR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antibiotic</a:t>
            </a:r>
            <a:r>
              <a:rPr lang="tr-TR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residues</a:t>
            </a:r>
            <a:r>
              <a:rPr lang="tr-TR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tr-TR" sz="3200" b="1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tr-TR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  </a:t>
            </a:r>
            <a:r>
              <a:rPr lang="tr-TR" sz="32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can’t</a:t>
            </a:r>
            <a:r>
              <a:rPr lang="tr-TR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be </a:t>
            </a:r>
            <a:r>
              <a:rPr lang="tr-TR" sz="32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fermented</a:t>
            </a:r>
            <a:r>
              <a:rPr lang="tr-TR" sz="32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lang="tr-TR" sz="3200" dirty="0">
              <a:solidFill>
                <a:srgbClr val="FF0000"/>
              </a:solidFill>
            </a:endParaRPr>
          </a:p>
          <a:p>
            <a:endParaRPr lang="tr-TR" sz="3200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193" y="652533"/>
            <a:ext cx="7675529" cy="1390008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2136" y="2798191"/>
            <a:ext cx="551063" cy="78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89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78147" y="482571"/>
            <a:ext cx="5464800" cy="1763324"/>
          </a:xfrm>
        </p:spPr>
        <p:txBody>
          <a:bodyPr>
            <a:noAutofit/>
          </a:bodyPr>
          <a:lstStyle/>
          <a:p>
            <a:r>
              <a:rPr lang="tr-TR" sz="6000" b="1" dirty="0" smtClean="0">
                <a:solidFill>
                  <a:srgbClr val="CC0099"/>
                </a:solidFill>
              </a:rPr>
              <a:t>ABNORMAL MILK</a:t>
            </a:r>
            <a:endParaRPr lang="tr-TR" sz="6000" b="1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72081" y="2796901"/>
            <a:ext cx="6743096" cy="3231760"/>
          </a:xfrm>
        </p:spPr>
        <p:txBody>
          <a:bodyPr/>
          <a:lstStyle/>
          <a:p>
            <a:pPr marL="0" indent="0">
              <a:buNone/>
            </a:pP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u="sng" dirty="0" err="1" smtClean="0"/>
              <a:t>structure</a:t>
            </a:r>
            <a:r>
              <a:rPr lang="tr-TR" u="sng" dirty="0" smtClean="0"/>
              <a:t> </a:t>
            </a:r>
            <a:r>
              <a:rPr lang="tr-TR" u="sng" dirty="0" err="1" smtClean="0"/>
              <a:t>and</a:t>
            </a:r>
            <a:r>
              <a:rPr lang="tr-TR" u="sng" dirty="0" smtClean="0"/>
              <a:t> </a:t>
            </a:r>
            <a:r>
              <a:rPr lang="tr-TR" u="sng" dirty="0" err="1" smtClean="0"/>
              <a:t>properties</a:t>
            </a:r>
            <a:r>
              <a:rPr lang="tr-TR" u="sng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CC0099"/>
                </a:solidFill>
              </a:rPr>
              <a:t>different</a:t>
            </a:r>
            <a:r>
              <a:rPr lang="tr-TR" dirty="0" smtClean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normal </a:t>
            </a:r>
            <a:r>
              <a:rPr lang="tr-TR" dirty="0" err="1"/>
              <a:t>milk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; 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Physiological</a:t>
            </a:r>
            <a:r>
              <a:rPr lang="tr-TR" dirty="0" smtClean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 smtClean="0"/>
              <a:t>pathological</a:t>
            </a:r>
            <a:r>
              <a:rPr lang="tr-TR" dirty="0" smtClean="0"/>
              <a:t> </a:t>
            </a:r>
            <a:r>
              <a:rPr lang="tr-TR" dirty="0" err="1"/>
              <a:t>reasons</a:t>
            </a:r>
            <a:r>
              <a:rPr lang="tr-TR" dirty="0"/>
              <a:t>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Mammary</a:t>
            </a:r>
            <a:r>
              <a:rPr lang="tr-TR" dirty="0" smtClean="0"/>
              <a:t> </a:t>
            </a:r>
            <a:r>
              <a:rPr lang="tr-TR" dirty="0" err="1" smtClean="0"/>
              <a:t>glands</a:t>
            </a:r>
            <a:r>
              <a:rPr lang="tr-TR" dirty="0" smtClean="0"/>
              <a:t> </a:t>
            </a:r>
            <a:r>
              <a:rPr lang="tr-TR" dirty="0" err="1"/>
              <a:t>work</a:t>
            </a:r>
            <a:r>
              <a:rPr lang="tr-TR" dirty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…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  <p:sp>
        <p:nvSpPr>
          <p:cNvPr id="8" name="Metin kutusu 7"/>
          <p:cNvSpPr txBox="1"/>
          <p:nvPr/>
        </p:nvSpPr>
        <p:spPr>
          <a:xfrm>
            <a:off x="4887608" y="1935126"/>
            <a:ext cx="157447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err="1" smtClean="0"/>
              <a:t>means</a:t>
            </a:r>
            <a:r>
              <a:rPr lang="tr-TR" sz="3200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424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143000"/>
            <a:ext cx="6152147" cy="884572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rgbClr val="CC0099"/>
                </a:solidFill>
              </a:rPr>
              <a:t>5. </a:t>
            </a:r>
            <a:r>
              <a:rPr lang="tr-TR" sz="4800" b="1" dirty="0" err="1" smtClean="0">
                <a:solidFill>
                  <a:srgbClr val="CC0099"/>
                </a:solidFill>
                <a:sym typeface="Wingdings" panose="05000000000000000000" pitchFamily="2" charset="2"/>
              </a:rPr>
              <a:t>Milk</a:t>
            </a:r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with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Mastitis</a:t>
            </a:r>
            <a:r>
              <a:rPr lang="tr-TR" sz="4800" dirty="0">
                <a:solidFill>
                  <a:srgbClr val="CC0099"/>
                </a:solidFill>
                <a:sym typeface="Wingdings" panose="05000000000000000000" pitchFamily="2" charset="2"/>
              </a:rPr>
              <a:t/>
            </a:r>
            <a:br>
              <a:rPr lang="tr-TR" sz="4800" dirty="0">
                <a:solidFill>
                  <a:srgbClr val="CC0099"/>
                </a:solidFill>
                <a:sym typeface="Wingdings" panose="05000000000000000000" pitchFamily="2" charset="2"/>
              </a:rPr>
            </a:br>
            <a:endParaRPr lang="tr-TR" sz="4800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Mammary</a:t>
            </a:r>
            <a:r>
              <a:rPr lang="tr-TR" dirty="0" smtClean="0"/>
              <a:t> </a:t>
            </a:r>
            <a:r>
              <a:rPr lang="tr-TR" dirty="0" err="1" smtClean="0"/>
              <a:t>tissues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mastitis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/>
              <a:t>C</a:t>
            </a:r>
            <a:r>
              <a:rPr lang="tr-TR" dirty="0" err="1" smtClean="0"/>
              <a:t>an’t</a:t>
            </a:r>
            <a:r>
              <a:rPr lang="tr-TR" dirty="0" smtClean="0"/>
              <a:t> be </a:t>
            </a:r>
            <a:r>
              <a:rPr lang="tr-TR" dirty="0" err="1" smtClean="0"/>
              <a:t>functional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Change</a:t>
            </a:r>
            <a:r>
              <a:rPr lang="tr-TR" dirty="0" smtClean="0"/>
              <a:t> in </a:t>
            </a: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 smtClean="0"/>
              <a:t>composition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600" y="2803868"/>
            <a:ext cx="384081" cy="50855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599" y="3846865"/>
            <a:ext cx="384081" cy="51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23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C0099"/>
                </a:solidFill>
                <a:sym typeface="Wingdings" panose="05000000000000000000" pitchFamily="2" charset="2"/>
              </a:rPr>
              <a:t>Milk</a:t>
            </a:r>
            <a:r>
              <a:rPr lang="tr-TR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>
                <a:solidFill>
                  <a:srgbClr val="CC0099"/>
                </a:solidFill>
                <a:sym typeface="Wingdings" panose="05000000000000000000" pitchFamily="2" charset="2"/>
              </a:rPr>
              <a:t>with</a:t>
            </a:r>
            <a:r>
              <a:rPr lang="tr-TR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>
                <a:solidFill>
                  <a:srgbClr val="CC0099"/>
                </a:solidFill>
                <a:sym typeface="Wingdings" panose="05000000000000000000" pitchFamily="2" charset="2"/>
              </a:rPr>
              <a:t>Mastitis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permeability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Blood </a:t>
            </a:r>
            <a:r>
              <a:rPr lang="tr-TR" dirty="0" err="1" smtClean="0"/>
              <a:t>proteins</a:t>
            </a:r>
            <a:r>
              <a:rPr lang="tr-TR" dirty="0" smtClean="0"/>
              <a:t> </a:t>
            </a:r>
            <a:r>
              <a:rPr lang="tr-TR" dirty="0" err="1" smtClean="0"/>
              <a:t>pass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 smtClean="0"/>
              <a:t>composition</a:t>
            </a:r>
            <a:r>
              <a:rPr lang="tr-TR" dirty="0" smtClean="0"/>
              <a:t> </a:t>
            </a:r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blood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pH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 smtClean="0"/>
              <a:t>increases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1263" y="3315871"/>
            <a:ext cx="384081" cy="50601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1264" y="2317742"/>
            <a:ext cx="384081" cy="50601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1263" y="4332006"/>
            <a:ext cx="384081" cy="50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35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Milk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with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> </a:t>
            </a:r>
            <a:r>
              <a:rPr lang="tr-TR" sz="4800" b="1" dirty="0" err="1">
                <a:solidFill>
                  <a:srgbClr val="CC0099"/>
                </a:solidFill>
                <a:sym typeface="Wingdings" panose="05000000000000000000" pitchFamily="2" charset="2"/>
              </a:rPr>
              <a:t>Mastitis</a:t>
            </a: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Polinuclear</a:t>
            </a:r>
            <a:r>
              <a:rPr lang="tr-TR" dirty="0" smtClean="0"/>
              <a:t> </a:t>
            </a:r>
            <a:r>
              <a:rPr lang="tr-TR" dirty="0" err="1" smtClean="0"/>
              <a:t>leucocyte</a:t>
            </a:r>
            <a:r>
              <a:rPr lang="tr-TR" dirty="0" smtClean="0"/>
              <a:t> </a:t>
            </a:r>
            <a:r>
              <a:rPr lang="tr-TR" dirty="0" err="1" smtClean="0"/>
              <a:t>counts</a:t>
            </a:r>
            <a:r>
              <a:rPr lang="tr-TR" dirty="0" smtClean="0"/>
              <a:t> in </a:t>
            </a:r>
            <a:r>
              <a:rPr lang="tr-TR" dirty="0" err="1" smtClean="0"/>
              <a:t>milk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Somatic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counts</a:t>
            </a: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Microorganisms</a:t>
            </a:r>
            <a:r>
              <a:rPr lang="tr-TR" dirty="0" smtClean="0"/>
              <a:t> </a:t>
            </a:r>
            <a:r>
              <a:rPr lang="tr-TR" dirty="0" err="1" smtClean="0"/>
              <a:t>causing</a:t>
            </a:r>
            <a:r>
              <a:rPr lang="tr-TR" dirty="0" smtClean="0"/>
              <a:t> </a:t>
            </a:r>
            <a:r>
              <a:rPr lang="tr-TR" dirty="0" err="1" smtClean="0"/>
              <a:t>mastitis</a:t>
            </a:r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NaCl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Dry</a:t>
            </a:r>
            <a:r>
              <a:rPr lang="tr-TR" dirty="0" smtClean="0"/>
              <a:t> </a:t>
            </a:r>
            <a:r>
              <a:rPr lang="tr-TR" dirty="0" err="1" smtClean="0"/>
              <a:t>matter</a:t>
            </a:r>
            <a:r>
              <a:rPr lang="tr-TR" dirty="0" smtClean="0"/>
              <a:t>, </a:t>
            </a:r>
            <a:r>
              <a:rPr lang="tr-TR" dirty="0" err="1" smtClean="0"/>
              <a:t>Fat</a:t>
            </a:r>
            <a:r>
              <a:rPr lang="tr-TR" dirty="0" smtClean="0"/>
              <a:t>, </a:t>
            </a:r>
            <a:r>
              <a:rPr lang="tr-TR" dirty="0" err="1" smtClean="0"/>
              <a:t>Lactose</a:t>
            </a:r>
            <a:r>
              <a:rPr lang="tr-TR" dirty="0" smtClean="0"/>
              <a:t>, </a:t>
            </a:r>
            <a:r>
              <a:rPr lang="tr-TR" dirty="0" err="1" smtClean="0"/>
              <a:t>Casein</a:t>
            </a:r>
            <a:r>
              <a:rPr lang="tr-TR" dirty="0" smtClean="0"/>
              <a:t> 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4948" y="2049346"/>
            <a:ext cx="396274" cy="76206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9738" y="4848383"/>
            <a:ext cx="384081" cy="50601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2005727" y="3748288"/>
            <a:ext cx="384081" cy="50601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7943" y="1690688"/>
            <a:ext cx="487722" cy="163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72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95709" y="8223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</a:rPr>
              <a:t>CMT </a:t>
            </a:r>
            <a:r>
              <a:rPr lang="tr-TR" b="1" dirty="0" smtClean="0">
                <a:solidFill>
                  <a:srgbClr val="7030A0"/>
                </a:solidFill>
              </a:rPr>
              <a:t>TEST</a:t>
            </a:r>
            <a:r>
              <a:rPr lang="tr-TR" sz="2400" b="1" dirty="0">
                <a:solidFill>
                  <a:srgbClr val="7030A0"/>
                </a:solidFill>
              </a:rPr>
              <a:t/>
            </a:r>
            <a:br>
              <a:rPr lang="tr-TR" sz="2400" b="1" dirty="0">
                <a:solidFill>
                  <a:srgbClr val="7030A0"/>
                </a:solidFill>
              </a:rPr>
            </a:br>
            <a:r>
              <a:rPr lang="tr-TR" b="1" dirty="0">
                <a:solidFill>
                  <a:srgbClr val="7030A0"/>
                </a:solidFill>
              </a:rPr>
              <a:t/>
            </a:r>
            <a:br>
              <a:rPr lang="tr-TR" b="1" dirty="0">
                <a:solidFill>
                  <a:srgbClr val="7030A0"/>
                </a:solidFill>
              </a:rPr>
            </a:br>
            <a:r>
              <a:rPr lang="tr-TR" sz="2700" b="1" u="sng" dirty="0">
                <a:solidFill>
                  <a:srgbClr val="7030A0"/>
                </a:solidFill>
                <a:hlinkClick r:id="rId2"/>
              </a:rPr>
              <a:t>https://</a:t>
            </a:r>
            <a:r>
              <a:rPr lang="tr-TR" sz="2700" b="1" u="sng" dirty="0" smtClean="0">
                <a:solidFill>
                  <a:srgbClr val="7030A0"/>
                </a:solidFill>
                <a:hlinkClick r:id="rId2"/>
              </a:rPr>
              <a:t>www.youtube.com/watch?v=V34TdxIwigc</a:t>
            </a:r>
            <a:r>
              <a:rPr lang="tr-TR" b="1" dirty="0" smtClean="0">
                <a:solidFill>
                  <a:srgbClr val="7030A0"/>
                </a:solidFill>
              </a:rPr>
              <a:t/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sz="2700" b="1" dirty="0" smtClean="0"/>
              <a:t>https</a:t>
            </a:r>
            <a:r>
              <a:rPr lang="tr-TR" sz="2700" b="1" dirty="0"/>
              <a:t>://www.youtube.com/watch?v=vXSW3xVy8Sc</a:t>
            </a: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>
                <a:solidFill>
                  <a:srgbClr val="FFC000"/>
                </a:solidFill>
              </a:rPr>
              <a:t>https</a:t>
            </a:r>
            <a:r>
              <a:rPr lang="tr-TR" sz="2800" dirty="0">
                <a:solidFill>
                  <a:srgbClr val="FFC000"/>
                </a:solidFill>
              </a:rPr>
              <a:t>://www.youtube.com/watch?v=BvbZPk5riEc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1595709" y="2825299"/>
            <a:ext cx="43464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/>
              <a:t>300.000 SCT </a:t>
            </a:r>
            <a:r>
              <a:rPr lang="tr-TR" sz="3200" dirty="0" smtClean="0">
                <a:sym typeface="Wingdings" panose="05000000000000000000" pitchFamily="2" charset="2"/>
              </a:rPr>
              <a:t> POSİTİVE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8421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4308" y="630183"/>
            <a:ext cx="10515600" cy="1325563"/>
          </a:xfrm>
        </p:spPr>
        <p:txBody>
          <a:bodyPr>
            <a:normAutofit/>
          </a:bodyPr>
          <a:lstStyle/>
          <a:p>
            <a:r>
              <a:rPr lang="tr-TR" sz="6000" dirty="0" smtClean="0">
                <a:solidFill>
                  <a:srgbClr val="CC0099"/>
                </a:solidFill>
              </a:rPr>
              <a:t>ABNORMAL MILK</a:t>
            </a:r>
            <a:endParaRPr lang="tr-TR" sz="6000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477266"/>
            <a:ext cx="6466490" cy="299862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sz="3200" dirty="0" err="1" smtClean="0">
                <a:sym typeface="Wingdings" panose="05000000000000000000" pitchFamily="2" charset="2"/>
              </a:rPr>
              <a:t>Colostrum</a:t>
            </a:r>
            <a:endParaRPr lang="tr-TR" sz="3200" dirty="0" smtClean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sz="3200" dirty="0" err="1" smtClean="0"/>
              <a:t>Milk</a:t>
            </a:r>
            <a:r>
              <a:rPr lang="tr-TR" sz="3200" dirty="0" smtClean="0"/>
              <a:t> </a:t>
            </a:r>
            <a:r>
              <a:rPr lang="tr-TR" sz="3200" dirty="0" err="1"/>
              <a:t>remaining</a:t>
            </a:r>
            <a:r>
              <a:rPr lang="tr-TR" sz="3200" dirty="0"/>
              <a:t> in </a:t>
            </a:r>
            <a:r>
              <a:rPr lang="tr-TR" sz="3200" dirty="0" err="1" smtClean="0"/>
              <a:t>mammailla</a:t>
            </a:r>
            <a:r>
              <a:rPr lang="tr-TR" sz="32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err="1" smtClean="0">
                <a:sym typeface="Wingdings" panose="05000000000000000000" pitchFamily="2" charset="2"/>
              </a:rPr>
              <a:t>Milk</a:t>
            </a:r>
            <a:r>
              <a:rPr lang="tr-TR" sz="3200" dirty="0" smtClean="0">
                <a:sym typeface="Wingdings" panose="05000000000000000000" pitchFamily="2" charset="2"/>
              </a:rPr>
              <a:t> at </a:t>
            </a:r>
            <a:r>
              <a:rPr lang="tr-TR" sz="3200" dirty="0" err="1">
                <a:sym typeface="Wingdings" panose="05000000000000000000" pitchFamily="2" charset="2"/>
              </a:rPr>
              <a:t>E</a:t>
            </a:r>
            <a:r>
              <a:rPr lang="tr-TR" sz="3200" dirty="0" err="1" smtClean="0">
                <a:sym typeface="Wingdings" panose="05000000000000000000" pitchFamily="2" charset="2"/>
              </a:rPr>
              <a:t>nd</a:t>
            </a:r>
            <a:r>
              <a:rPr lang="tr-TR" sz="3200" dirty="0" smtClean="0">
                <a:sym typeface="Wingdings" panose="05000000000000000000" pitchFamily="2" charset="2"/>
              </a:rPr>
              <a:t> of </a:t>
            </a:r>
            <a:r>
              <a:rPr lang="tr-TR" sz="3200" dirty="0" err="1" smtClean="0">
                <a:sym typeface="Wingdings" panose="05000000000000000000" pitchFamily="2" charset="2"/>
              </a:rPr>
              <a:t>the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Lactation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period</a:t>
            </a:r>
            <a:endParaRPr lang="tr-TR" sz="3200" dirty="0" smtClean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sz="3200" dirty="0" err="1" smtClean="0">
                <a:sym typeface="Wingdings" panose="05000000000000000000" pitchFamily="2" charset="2"/>
              </a:rPr>
              <a:t>Milk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with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Antibiotic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Residues</a:t>
            </a:r>
            <a:endParaRPr lang="tr-TR" sz="3200" dirty="0" smtClean="0"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sz="3200" dirty="0" err="1" smtClean="0">
                <a:sym typeface="Wingdings" panose="05000000000000000000" pitchFamily="2" charset="2"/>
              </a:rPr>
              <a:t>Milk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with</a:t>
            </a:r>
            <a:r>
              <a:rPr lang="tr-TR" sz="3200" dirty="0" smtClean="0">
                <a:sym typeface="Wingdings" panose="05000000000000000000" pitchFamily="2" charset="2"/>
              </a:rPr>
              <a:t> </a:t>
            </a:r>
            <a:r>
              <a:rPr lang="tr-TR" sz="3200" dirty="0" err="1" smtClean="0">
                <a:sym typeface="Wingdings" panose="05000000000000000000" pitchFamily="2" charset="2"/>
              </a:rPr>
              <a:t>Mastitis</a:t>
            </a:r>
            <a:endParaRPr lang="tr-TR" sz="3200" dirty="0" smtClean="0">
              <a:sym typeface="Wingdings" panose="05000000000000000000" pitchFamily="2" charset="2"/>
            </a:endParaRPr>
          </a:p>
          <a:p>
            <a:endParaRPr lang="tr-TR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086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73469"/>
            <a:ext cx="10515600" cy="1325563"/>
          </a:xfrm>
        </p:spPr>
        <p:txBody>
          <a:bodyPr>
            <a:normAutofit/>
          </a:bodyPr>
          <a:lstStyle/>
          <a:p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1. COLOSTRUM</a:t>
            </a:r>
            <a:endParaRPr lang="tr-TR" sz="4800" b="1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213811"/>
            <a:ext cx="7002517" cy="3537284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tr-TR" sz="3500" dirty="0" smtClean="0"/>
              <a:t>First </a:t>
            </a:r>
            <a:r>
              <a:rPr lang="tr-TR" sz="3500" dirty="0" err="1" smtClean="0"/>
              <a:t>mammary</a:t>
            </a:r>
            <a:r>
              <a:rPr lang="tr-TR" sz="3500" dirty="0" smtClean="0"/>
              <a:t> </a:t>
            </a:r>
            <a:r>
              <a:rPr lang="tr-TR" sz="3500" dirty="0" err="1" smtClean="0"/>
              <a:t>secretion</a:t>
            </a:r>
            <a:r>
              <a:rPr lang="tr-TR" sz="3500" dirty="0" smtClean="0"/>
              <a:t> </a:t>
            </a:r>
            <a:r>
              <a:rPr lang="tr-TR" sz="3500" dirty="0" err="1" smtClean="0"/>
              <a:t>after</a:t>
            </a:r>
            <a:r>
              <a:rPr lang="tr-TR" sz="3500" dirty="0" smtClean="0"/>
              <a:t> </a:t>
            </a:r>
            <a:r>
              <a:rPr lang="tr-TR" sz="3500" dirty="0" err="1" smtClean="0"/>
              <a:t>calving</a:t>
            </a:r>
            <a:r>
              <a:rPr lang="tr-TR" sz="3500" dirty="0" smtClean="0"/>
              <a:t>.</a:t>
            </a:r>
          </a:p>
          <a:p>
            <a:pPr marL="0" indent="0" algn="ctr">
              <a:buNone/>
            </a:pPr>
            <a:r>
              <a:rPr lang="tr-TR" sz="3500" dirty="0" smtClean="0"/>
              <a:t> 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sz="3500" dirty="0" err="1" smtClean="0">
                <a:solidFill>
                  <a:srgbClr val="CC0099"/>
                </a:solidFill>
              </a:rPr>
              <a:t>It</a:t>
            </a:r>
            <a:r>
              <a:rPr lang="tr-TR" sz="3500" dirty="0" smtClean="0">
                <a:solidFill>
                  <a:srgbClr val="CC0099"/>
                </a:solidFill>
              </a:rPr>
              <a:t> is </a:t>
            </a:r>
            <a:r>
              <a:rPr lang="tr-TR" sz="3500" dirty="0" err="1" smtClean="0">
                <a:solidFill>
                  <a:srgbClr val="CC0099"/>
                </a:solidFill>
              </a:rPr>
              <a:t>for</a:t>
            </a:r>
            <a:r>
              <a:rPr lang="tr-TR" sz="3500" dirty="0" smtClean="0">
                <a:solidFill>
                  <a:srgbClr val="CC0099"/>
                </a:solidFill>
              </a:rPr>
              <a:t> </a:t>
            </a:r>
            <a:r>
              <a:rPr lang="tr-TR" sz="3500" dirty="0" err="1" smtClean="0">
                <a:solidFill>
                  <a:srgbClr val="CC0099"/>
                </a:solidFill>
              </a:rPr>
              <a:t>calf</a:t>
            </a:r>
            <a:r>
              <a:rPr lang="tr-TR" sz="3500" dirty="0" smtClean="0">
                <a:solidFill>
                  <a:srgbClr val="CC0099"/>
                </a:solidFill>
              </a:rPr>
              <a:t> </a:t>
            </a:r>
            <a:r>
              <a:rPr lang="tr-TR" sz="3500" dirty="0" smtClean="0"/>
              <a:t>not </a:t>
            </a:r>
            <a:r>
              <a:rPr lang="tr-TR" sz="3500" dirty="0" err="1" smtClean="0"/>
              <a:t>for</a:t>
            </a:r>
            <a:r>
              <a:rPr lang="tr-TR" sz="3500" dirty="0" smtClean="0"/>
              <a:t> </a:t>
            </a:r>
            <a:r>
              <a:rPr lang="tr-TR" sz="3500" dirty="0" err="1" smtClean="0"/>
              <a:t>human</a:t>
            </a:r>
            <a:r>
              <a:rPr lang="tr-TR" sz="3500" dirty="0" smtClean="0"/>
              <a:t>!!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tr-TR" sz="3500" dirty="0" smtClean="0"/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sz="3500" dirty="0" err="1" smtClean="0"/>
              <a:t>It</a:t>
            </a:r>
            <a:r>
              <a:rPr lang="tr-TR" sz="3500" dirty="0" smtClean="0"/>
              <a:t> </a:t>
            </a:r>
            <a:r>
              <a:rPr lang="tr-TR" sz="3500" dirty="0" err="1" smtClean="0"/>
              <a:t>starts</a:t>
            </a:r>
            <a:r>
              <a:rPr lang="tr-TR" sz="3500" dirty="0" smtClean="0"/>
              <a:t> </a:t>
            </a:r>
            <a:r>
              <a:rPr lang="tr-TR" sz="3500" dirty="0" err="1" smtClean="0"/>
              <a:t>secreting</a:t>
            </a:r>
            <a:r>
              <a:rPr lang="tr-TR" sz="3500" dirty="0" smtClean="0"/>
              <a:t> </a:t>
            </a:r>
            <a:r>
              <a:rPr lang="tr-TR" sz="3500" dirty="0" err="1" smtClean="0"/>
              <a:t>before</a:t>
            </a:r>
            <a:r>
              <a:rPr lang="tr-TR" sz="3500" dirty="0" smtClean="0"/>
              <a:t> 3 </a:t>
            </a:r>
            <a:r>
              <a:rPr lang="tr-TR" sz="3500" dirty="0" err="1" smtClean="0"/>
              <a:t>days</a:t>
            </a:r>
            <a:r>
              <a:rPr lang="tr-TR" sz="3500" dirty="0" smtClean="0"/>
              <a:t> </a:t>
            </a:r>
            <a:r>
              <a:rPr lang="tr-TR" sz="3500" dirty="0" err="1" smtClean="0"/>
              <a:t>before</a:t>
            </a:r>
            <a:r>
              <a:rPr lang="tr-TR" sz="3500" dirty="0" smtClean="0"/>
              <a:t> of </a:t>
            </a:r>
            <a:r>
              <a:rPr lang="tr-TR" sz="3500" dirty="0" err="1" smtClean="0"/>
              <a:t>calving</a:t>
            </a:r>
            <a:r>
              <a:rPr lang="tr-TR" sz="3500" dirty="0" smtClean="0"/>
              <a:t> </a:t>
            </a:r>
            <a:r>
              <a:rPr lang="tr-TR" sz="3500" dirty="0" err="1" smtClean="0"/>
              <a:t>and</a:t>
            </a:r>
            <a:r>
              <a:rPr lang="tr-TR" sz="3500" dirty="0" smtClean="0"/>
              <a:t> </a:t>
            </a:r>
            <a:r>
              <a:rPr lang="tr-TR" sz="3500" dirty="0" err="1" smtClean="0"/>
              <a:t>continues</a:t>
            </a:r>
            <a:r>
              <a:rPr lang="tr-TR" sz="3500" dirty="0" smtClean="0"/>
              <a:t> </a:t>
            </a:r>
            <a:r>
              <a:rPr lang="tr-TR" sz="3500" dirty="0" err="1" smtClean="0"/>
              <a:t>after</a:t>
            </a:r>
            <a:r>
              <a:rPr lang="tr-TR" sz="3500" dirty="0" smtClean="0"/>
              <a:t> 7 </a:t>
            </a:r>
            <a:r>
              <a:rPr lang="tr-TR" sz="3500" dirty="0" err="1" smtClean="0"/>
              <a:t>days</a:t>
            </a:r>
            <a:r>
              <a:rPr lang="tr-TR" sz="3500" dirty="0" smtClean="0"/>
              <a:t> </a:t>
            </a:r>
            <a:r>
              <a:rPr lang="tr-TR" sz="3500" dirty="0" err="1" smtClean="0"/>
              <a:t>after</a:t>
            </a:r>
            <a:r>
              <a:rPr lang="tr-TR" sz="3500" dirty="0" smtClean="0"/>
              <a:t> </a:t>
            </a:r>
            <a:r>
              <a:rPr lang="tr-TR" sz="3500" dirty="0" err="1" smtClean="0"/>
              <a:t>calving</a:t>
            </a:r>
            <a:r>
              <a:rPr lang="tr-TR" sz="3500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472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>
                <a:solidFill>
                  <a:srgbClr val="CC0099"/>
                </a:solidFill>
              </a:rPr>
              <a:t>COLOSTRUM is </a:t>
            </a:r>
            <a:r>
              <a:rPr lang="tr-TR" sz="4800" b="1" dirty="0" err="1" smtClean="0">
                <a:solidFill>
                  <a:srgbClr val="CC0099"/>
                </a:solidFill>
              </a:rPr>
              <a:t>for</a:t>
            </a:r>
            <a:r>
              <a:rPr lang="tr-TR" sz="4800" b="1" dirty="0" smtClean="0">
                <a:solidFill>
                  <a:srgbClr val="CC0099"/>
                </a:solidFill>
              </a:rPr>
              <a:t> </a:t>
            </a:r>
            <a:r>
              <a:rPr lang="tr-TR" sz="4800" b="1" dirty="0" err="1" smtClean="0">
                <a:solidFill>
                  <a:srgbClr val="CC0099"/>
                </a:solidFill>
              </a:rPr>
              <a:t>calves</a:t>
            </a:r>
            <a:r>
              <a:rPr lang="tr-TR" sz="4800" b="1" dirty="0" smtClean="0">
                <a:solidFill>
                  <a:srgbClr val="CC0099"/>
                </a:solidFill>
              </a:rPr>
              <a:t>!!</a:t>
            </a:r>
            <a:endParaRPr lang="tr-TR" sz="4800" b="1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48898"/>
            <a:ext cx="9701463" cy="166353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High</a:t>
            </a:r>
            <a:r>
              <a:rPr lang="tr-TR" dirty="0" smtClean="0"/>
              <a:t> </a:t>
            </a:r>
            <a:r>
              <a:rPr lang="en-US" dirty="0" smtClean="0"/>
              <a:t>concentration </a:t>
            </a:r>
            <a:r>
              <a:rPr lang="en-US" dirty="0"/>
              <a:t>of immunoglobulin G (IgG</a:t>
            </a:r>
            <a:r>
              <a:rPr lang="en-US" dirty="0" smtClean="0"/>
              <a:t>)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 err="1">
                <a:solidFill>
                  <a:srgbClr val="7030A0"/>
                </a:solidFill>
                <a:sym typeface="Wingdings" panose="05000000000000000000" pitchFamily="2" charset="2"/>
              </a:rPr>
              <a:t>improving</a:t>
            </a:r>
            <a:r>
              <a:rPr lang="tr-TR" dirty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the</a:t>
            </a:r>
            <a:r>
              <a:rPr lang="tr-TR" dirty="0" smtClean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immun</a:t>
            </a:r>
            <a:r>
              <a:rPr lang="tr-TR" dirty="0" smtClean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tr-TR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system</a:t>
            </a:r>
            <a:r>
              <a:rPr lang="tr-TR" dirty="0" smtClean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Stimulates</a:t>
            </a:r>
            <a:r>
              <a:rPr lang="tr-TR" dirty="0"/>
              <a:t> </a:t>
            </a:r>
            <a:r>
              <a:rPr lang="en-US" dirty="0"/>
              <a:t>the development and function of the gastrointestinal tract </a:t>
            </a: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High in Mg </a:t>
            </a:r>
            <a:r>
              <a:rPr lang="tr-TR" dirty="0" err="1"/>
              <a:t>salts</a:t>
            </a:r>
            <a:r>
              <a:rPr lang="tr-TR" dirty="0"/>
              <a:t> 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tr-TR" dirty="0" err="1">
                <a:sym typeface="Wingdings" panose="05000000000000000000" pitchFamily="2" charset="2"/>
              </a:rPr>
              <a:t>laxative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err="1">
                <a:sym typeface="Wingdings" panose="05000000000000000000" pitchFamily="2" charset="2"/>
              </a:rPr>
              <a:t>effect</a:t>
            </a:r>
            <a:endParaRPr lang="tr-TR" dirty="0"/>
          </a:p>
          <a:p>
            <a:pPr marL="0" indent="0">
              <a:buNone/>
            </a:pPr>
            <a:endParaRPr lang="tr-TR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CC0099"/>
                </a:solidFill>
              </a:rPr>
              <a:t>Colostrum</a:t>
            </a:r>
            <a:r>
              <a:rPr lang="tr-TR" dirty="0" smtClean="0">
                <a:solidFill>
                  <a:srgbClr val="CC0099"/>
                </a:solidFill>
              </a:rPr>
              <a:t> </a:t>
            </a:r>
            <a:r>
              <a:rPr lang="en-US" dirty="0" smtClean="0">
                <a:solidFill>
                  <a:srgbClr val="CC0099"/>
                </a:solidFill>
              </a:rPr>
              <a:t>intake influences</a:t>
            </a:r>
            <a:r>
              <a:rPr lang="tr-TR" dirty="0" smtClean="0">
                <a:solidFill>
                  <a:srgbClr val="CC0099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metabolism</a:t>
            </a:r>
            <a:r>
              <a:rPr lang="en-US" dirty="0"/>
              <a:t>,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endocrine systems and 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the </a:t>
            </a:r>
            <a:r>
              <a:rPr lang="en-US" dirty="0"/>
              <a:t>nutritional state of </a:t>
            </a:r>
            <a:r>
              <a:rPr lang="en-US" dirty="0" smtClean="0"/>
              <a:t>calves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9380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1947" y="875008"/>
            <a:ext cx="10515600" cy="1325563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CC0099"/>
                </a:solidFill>
              </a:rPr>
              <a:t>COLOSTRUM </a:t>
            </a:r>
            <a:r>
              <a:rPr lang="tr-TR" b="1" dirty="0">
                <a:solidFill>
                  <a:srgbClr val="CC0099"/>
                </a:solidFill>
              </a:rPr>
              <a:t>has </a:t>
            </a:r>
            <a:r>
              <a:rPr lang="tr-TR" b="1" u="sng" dirty="0">
                <a:solidFill>
                  <a:srgbClr val="CC0099"/>
                </a:solidFill>
              </a:rPr>
              <a:t>not</a:t>
            </a:r>
            <a:r>
              <a:rPr lang="tr-TR" b="1" dirty="0">
                <a:solidFill>
                  <a:srgbClr val="CC0099"/>
                </a:solidFill>
              </a:rPr>
              <a:t> an </a:t>
            </a:r>
            <a:r>
              <a:rPr lang="tr-TR" b="1" dirty="0" err="1">
                <a:solidFill>
                  <a:srgbClr val="CC0099"/>
                </a:solidFill>
              </a:rPr>
              <a:t>exact</a:t>
            </a:r>
            <a:r>
              <a:rPr lang="tr-TR" b="1" dirty="0">
                <a:solidFill>
                  <a:srgbClr val="CC0099"/>
                </a:solidFill>
              </a:rPr>
              <a:t> </a:t>
            </a:r>
            <a:r>
              <a:rPr lang="tr-TR" b="1" dirty="0" err="1">
                <a:solidFill>
                  <a:srgbClr val="CC0099"/>
                </a:solidFill>
              </a:rPr>
              <a:t>composition</a:t>
            </a:r>
            <a:r>
              <a:rPr lang="tr-TR" b="1" dirty="0">
                <a:solidFill>
                  <a:srgbClr val="CC0099"/>
                </a:solidFill>
              </a:rPr>
              <a:t>.</a:t>
            </a:r>
            <a:r>
              <a:rPr lang="tr-TR" b="1" dirty="0"/>
              <a:t> </a:t>
            </a:r>
            <a:r>
              <a:rPr lang="tr-TR" b="1" dirty="0">
                <a:solidFill>
                  <a:srgbClr val="7030A0"/>
                </a:solidFill>
              </a:rPr>
              <a:t>But…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29326" y="1852862"/>
            <a:ext cx="6260431" cy="40177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sz="3500" dirty="0" err="1" smtClean="0"/>
              <a:t>Acidity</a:t>
            </a:r>
            <a:endParaRPr lang="tr-TR" sz="3500" dirty="0" smtClean="0"/>
          </a:p>
          <a:p>
            <a:r>
              <a:rPr lang="tr-TR" sz="3500" dirty="0" err="1" smtClean="0"/>
              <a:t>Soluble</a:t>
            </a:r>
            <a:r>
              <a:rPr lang="tr-TR" sz="3500" dirty="0"/>
              <a:t> </a:t>
            </a:r>
            <a:r>
              <a:rPr lang="tr-TR" sz="3500" dirty="0" err="1" smtClean="0"/>
              <a:t>nitrogenous</a:t>
            </a:r>
            <a:r>
              <a:rPr lang="tr-TR" sz="3500" dirty="0" smtClean="0"/>
              <a:t> </a:t>
            </a:r>
            <a:r>
              <a:rPr lang="tr-TR" sz="3500" dirty="0" err="1" smtClean="0"/>
              <a:t>components</a:t>
            </a:r>
            <a:r>
              <a:rPr lang="tr-TR" sz="3500" dirty="0" smtClean="0"/>
              <a:t> </a:t>
            </a:r>
          </a:p>
          <a:p>
            <a:pPr marL="0" indent="0">
              <a:buNone/>
            </a:pPr>
            <a:r>
              <a:rPr lang="tr-TR" sz="3500" dirty="0"/>
              <a:t> </a:t>
            </a:r>
            <a:r>
              <a:rPr lang="tr-TR" sz="3500" dirty="0" smtClean="0"/>
              <a:t> (</a:t>
            </a:r>
            <a:r>
              <a:rPr lang="tr-TR" sz="3500" dirty="0" err="1" smtClean="0"/>
              <a:t>proteins</a:t>
            </a:r>
            <a:r>
              <a:rPr lang="tr-TR" sz="3500" dirty="0" smtClean="0"/>
              <a:t>, </a:t>
            </a:r>
            <a:r>
              <a:rPr lang="tr-TR" sz="3500" dirty="0" err="1" smtClean="0"/>
              <a:t>enzymes</a:t>
            </a:r>
            <a:r>
              <a:rPr lang="tr-TR" sz="3500" dirty="0" smtClean="0"/>
              <a:t>…)</a:t>
            </a:r>
          </a:p>
          <a:p>
            <a:r>
              <a:rPr lang="tr-TR" sz="3500" dirty="0" err="1" smtClean="0"/>
              <a:t>Minerals</a:t>
            </a:r>
            <a:r>
              <a:rPr lang="tr-TR" sz="3500" dirty="0" smtClean="0"/>
              <a:t> </a:t>
            </a:r>
          </a:p>
          <a:p>
            <a:endParaRPr lang="tr-TR" sz="3500" dirty="0"/>
          </a:p>
          <a:p>
            <a:r>
              <a:rPr lang="tr-TR" sz="3500" dirty="0" err="1" smtClean="0"/>
              <a:t>Lactose</a:t>
            </a:r>
            <a:endParaRPr lang="tr-TR" sz="3500" dirty="0" smtClean="0"/>
          </a:p>
          <a:p>
            <a:r>
              <a:rPr lang="tr-TR" sz="3500" dirty="0" err="1" smtClean="0"/>
              <a:t>Casein</a:t>
            </a:r>
            <a:endParaRPr lang="tr-TR" sz="3500" dirty="0" smtClean="0"/>
          </a:p>
          <a:p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8119356" y="2191603"/>
            <a:ext cx="340801" cy="1973644"/>
          </a:xfrm>
          <a:prstGeom prst="rightBrace">
            <a:avLst/>
          </a:prstGeom>
          <a:ln w="381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Ayraç 4"/>
          <p:cNvSpPr/>
          <p:nvPr/>
        </p:nvSpPr>
        <p:spPr>
          <a:xfrm>
            <a:off x="4100345" y="4442914"/>
            <a:ext cx="393404" cy="1234498"/>
          </a:xfrm>
          <a:prstGeom prst="rightBrac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Aşağı Ok 5"/>
          <p:cNvSpPr/>
          <p:nvPr/>
        </p:nvSpPr>
        <p:spPr>
          <a:xfrm>
            <a:off x="4786154" y="4672074"/>
            <a:ext cx="404037" cy="776177"/>
          </a:xfrm>
          <a:prstGeom prst="downArrow">
            <a:avLst/>
          </a:prstGeom>
          <a:solidFill>
            <a:srgbClr val="CC0099"/>
          </a:solidFill>
          <a:ln>
            <a:solidFill>
              <a:srgbClr val="CC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Yukarı Ok 6"/>
          <p:cNvSpPr/>
          <p:nvPr/>
        </p:nvSpPr>
        <p:spPr>
          <a:xfrm>
            <a:off x="9043314" y="2742919"/>
            <a:ext cx="404038" cy="733647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91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10422"/>
          </a:xfrm>
        </p:spPr>
        <p:txBody>
          <a:bodyPr>
            <a:normAutofit/>
          </a:bodyPr>
          <a:lstStyle/>
          <a:p>
            <a:r>
              <a:rPr lang="tr-TR" sz="4800" b="1" dirty="0" smtClean="0">
                <a:solidFill>
                  <a:srgbClr val="CC0099"/>
                </a:solidFill>
              </a:rPr>
              <a:t>COLOSTRUM</a:t>
            </a:r>
            <a:br>
              <a:rPr lang="tr-TR" sz="4800" b="1" dirty="0" smtClean="0">
                <a:solidFill>
                  <a:srgbClr val="CC0099"/>
                </a:solidFill>
              </a:rPr>
            </a:br>
            <a:endParaRPr lang="tr-TR" sz="4800" b="1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4908"/>
            <a:ext cx="6529552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dirty="0" err="1" smtClean="0"/>
              <a:t>Fat</a:t>
            </a:r>
            <a:r>
              <a:rPr lang="tr-TR" dirty="0" smtClean="0"/>
              <a:t> % is </a:t>
            </a:r>
            <a:r>
              <a:rPr lang="tr-TR" dirty="0" err="1" smtClean="0"/>
              <a:t>usually</a:t>
            </a:r>
            <a:r>
              <a:rPr lang="tr-TR" dirty="0" smtClean="0"/>
              <a:t> </a:t>
            </a:r>
            <a:r>
              <a:rPr lang="tr-TR" dirty="0" err="1" smtClean="0"/>
              <a:t>higher</a:t>
            </a:r>
            <a:r>
              <a:rPr lang="tr-TR" dirty="0" smtClean="0"/>
              <a:t> in </a:t>
            </a:r>
            <a:r>
              <a:rPr lang="tr-TR" dirty="0" err="1" smtClean="0"/>
              <a:t>colostrum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in </a:t>
            </a:r>
            <a:r>
              <a:rPr lang="tr-TR" dirty="0" err="1" smtClean="0"/>
              <a:t>milk</a:t>
            </a:r>
            <a:r>
              <a:rPr lang="tr-TR" dirty="0" smtClean="0"/>
              <a:t>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dirty="0" err="1" smtClean="0"/>
              <a:t>Ca</a:t>
            </a:r>
            <a:r>
              <a:rPr lang="tr-TR" dirty="0" smtClean="0"/>
              <a:t>, Mg, P, Cl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in </a:t>
            </a:r>
            <a:r>
              <a:rPr lang="tr-TR" dirty="0" err="1" smtClean="0"/>
              <a:t>colostrum</a:t>
            </a:r>
            <a:r>
              <a:rPr lang="tr-TR" dirty="0" smtClean="0"/>
              <a:t>, but K is </a:t>
            </a:r>
            <a:r>
              <a:rPr lang="tr-TR" dirty="0" err="1" smtClean="0"/>
              <a:t>low</a:t>
            </a:r>
            <a:r>
              <a:rPr lang="tr-TR" dirty="0" smtClean="0"/>
              <a:t>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dirty="0" err="1" smtClean="0"/>
              <a:t>Iron</a:t>
            </a:r>
            <a:r>
              <a:rPr lang="tr-TR" dirty="0" smtClean="0"/>
              <a:t> is 10-17 </a:t>
            </a:r>
            <a:r>
              <a:rPr lang="tr-TR" dirty="0" err="1" smtClean="0"/>
              <a:t>times</a:t>
            </a:r>
            <a:r>
              <a:rPr lang="tr-TR" dirty="0" smtClean="0"/>
              <a:t> </a:t>
            </a:r>
            <a:r>
              <a:rPr lang="tr-TR" dirty="0" err="1" smtClean="0"/>
              <a:t>higher</a:t>
            </a:r>
            <a:r>
              <a:rPr lang="tr-TR" dirty="0" smtClean="0"/>
              <a:t> in </a:t>
            </a:r>
            <a:r>
              <a:rPr lang="tr-TR" dirty="0" err="1" smtClean="0"/>
              <a:t>colostrum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in </a:t>
            </a:r>
            <a:r>
              <a:rPr lang="tr-TR" dirty="0" err="1" smtClean="0"/>
              <a:t>milk</a:t>
            </a:r>
            <a:r>
              <a:rPr lang="tr-TR" dirty="0" smtClean="0"/>
              <a:t>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tr-TR" dirty="0" err="1" smtClean="0"/>
              <a:t>Contains</a:t>
            </a:r>
            <a:r>
              <a:rPr lang="tr-TR" dirty="0" smtClean="0"/>
              <a:t> 10 </a:t>
            </a:r>
            <a:r>
              <a:rPr lang="tr-TR" dirty="0" err="1" smtClean="0"/>
              <a:t>times</a:t>
            </a:r>
            <a:r>
              <a:rPr lang="tr-TR" dirty="0" smtClean="0"/>
              <a:t> as </a:t>
            </a:r>
            <a:r>
              <a:rPr lang="tr-TR" dirty="0" err="1" smtClean="0"/>
              <a:t>much</a:t>
            </a:r>
            <a:r>
              <a:rPr lang="tr-TR" dirty="0" smtClean="0"/>
              <a:t> vitamin A </a:t>
            </a:r>
            <a:r>
              <a:rPr lang="tr-TR" dirty="0" err="1" smtClean="0"/>
              <a:t>and</a:t>
            </a:r>
            <a:r>
              <a:rPr lang="tr-TR" dirty="0" smtClean="0"/>
              <a:t> 3 </a:t>
            </a:r>
            <a:r>
              <a:rPr lang="tr-TR" dirty="0" err="1" smtClean="0"/>
              <a:t>times</a:t>
            </a:r>
            <a:r>
              <a:rPr lang="tr-TR" dirty="0" smtClean="0"/>
              <a:t> as </a:t>
            </a:r>
            <a:r>
              <a:rPr lang="tr-TR" dirty="0" err="1" smtClean="0"/>
              <a:t>much</a:t>
            </a:r>
            <a:r>
              <a:rPr lang="tr-TR" dirty="0" smtClean="0"/>
              <a:t> vitamin D as </a:t>
            </a:r>
            <a:r>
              <a:rPr lang="tr-TR" dirty="0" err="1" smtClean="0"/>
              <a:t>milk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725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81694"/>
            <a:ext cx="10515600" cy="1325563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rgbClr val="CC0099"/>
                </a:solidFill>
              </a:rPr>
              <a:t>COLOSTRUM </a:t>
            </a:r>
            <a:br>
              <a:rPr lang="tr-TR" sz="4800" b="1" dirty="0" smtClean="0">
                <a:solidFill>
                  <a:srgbClr val="CC0099"/>
                </a:solidFill>
              </a:rPr>
            </a:br>
            <a:r>
              <a:rPr lang="tr-TR" sz="4800" b="1" dirty="0" smtClean="0">
                <a:solidFill>
                  <a:srgbClr val="CC0099"/>
                </a:solidFill>
              </a:rPr>
              <a:t>is not </a:t>
            </a:r>
            <a:r>
              <a:rPr lang="tr-TR" sz="4800" b="1" dirty="0" err="1" smtClean="0">
                <a:solidFill>
                  <a:srgbClr val="CC0099"/>
                </a:solidFill>
              </a:rPr>
              <a:t>useful</a:t>
            </a:r>
            <a:r>
              <a:rPr lang="tr-TR" sz="4800" b="1" dirty="0" smtClean="0">
                <a:solidFill>
                  <a:srgbClr val="CC0099"/>
                </a:solidFill>
              </a:rPr>
              <a:t> </a:t>
            </a:r>
            <a:r>
              <a:rPr lang="tr-TR" sz="4800" b="1" dirty="0" err="1" smtClean="0">
                <a:solidFill>
                  <a:srgbClr val="CC0099"/>
                </a:solidFill>
              </a:rPr>
              <a:t>for</a:t>
            </a:r>
            <a:r>
              <a:rPr lang="tr-TR" sz="4800" b="1" dirty="0" smtClean="0">
                <a:solidFill>
                  <a:srgbClr val="CC0099"/>
                </a:solidFill>
              </a:rPr>
              <a:t> </a:t>
            </a:r>
            <a:r>
              <a:rPr lang="tr-TR" sz="4800" b="1" dirty="0" err="1" smtClean="0">
                <a:solidFill>
                  <a:srgbClr val="CC0099"/>
                </a:solidFill>
              </a:rPr>
              <a:t>milk</a:t>
            </a:r>
            <a:r>
              <a:rPr lang="tr-TR" sz="4800" b="1" dirty="0" smtClean="0">
                <a:solidFill>
                  <a:srgbClr val="CC0099"/>
                </a:solidFill>
              </a:rPr>
              <a:t> </a:t>
            </a:r>
            <a:r>
              <a:rPr lang="tr-TR" sz="4800" b="1" dirty="0" err="1" smtClean="0">
                <a:solidFill>
                  <a:srgbClr val="CC0099"/>
                </a:solidFill>
              </a:rPr>
              <a:t>technology</a:t>
            </a:r>
            <a:r>
              <a:rPr lang="tr-TR" sz="4800" b="1" dirty="0" smtClean="0">
                <a:solidFill>
                  <a:srgbClr val="CC0099"/>
                </a:solidFill>
              </a:rPr>
              <a:t>…</a:t>
            </a:r>
            <a:endParaRPr lang="tr-TR" sz="4800" b="1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85821"/>
            <a:ext cx="10515600" cy="4351338"/>
          </a:xfrm>
        </p:spPr>
        <p:txBody>
          <a:bodyPr/>
          <a:lstStyle/>
          <a:p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low</a:t>
            </a:r>
            <a:r>
              <a:rPr lang="tr-TR" dirty="0" smtClean="0"/>
              <a:t> </a:t>
            </a:r>
            <a:r>
              <a:rPr lang="tr-TR" dirty="0" err="1" smtClean="0"/>
              <a:t>concentration</a:t>
            </a:r>
            <a:r>
              <a:rPr lang="tr-TR" dirty="0" smtClean="0"/>
              <a:t> of </a:t>
            </a:r>
            <a:r>
              <a:rPr lang="tr-TR" b="1" dirty="0" err="1" smtClean="0">
                <a:solidFill>
                  <a:srgbClr val="7030A0"/>
                </a:solidFill>
              </a:rPr>
              <a:t>casein</a:t>
            </a:r>
            <a:endParaRPr lang="tr-TR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7030A0"/>
                </a:solidFill>
                <a:sym typeface="Wingdings" panose="05000000000000000000" pitchFamily="2" charset="2"/>
              </a:rPr>
              <a:t></a:t>
            </a:r>
            <a:r>
              <a:rPr lang="tr-TR" dirty="0" err="1" smtClean="0">
                <a:sym typeface="Wingdings" panose="05000000000000000000" pitchFamily="2" charset="2"/>
              </a:rPr>
              <a:t>cause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defects</a:t>
            </a:r>
            <a:r>
              <a:rPr lang="tr-TR" dirty="0" smtClean="0">
                <a:sym typeface="Wingdings" panose="05000000000000000000" pitchFamily="2" charset="2"/>
              </a:rPr>
              <a:t> in </a:t>
            </a:r>
            <a:r>
              <a:rPr lang="tr-TR" dirty="0" err="1" smtClean="0">
                <a:sym typeface="Wingdings" panose="05000000000000000000" pitchFamily="2" charset="2"/>
              </a:rPr>
              <a:t>technology</a:t>
            </a:r>
            <a:endParaRPr lang="tr-TR" dirty="0" smtClean="0">
              <a:sym typeface="Wingdings" panose="05000000000000000000" pitchFamily="2" charset="2"/>
            </a:endParaRPr>
          </a:p>
          <a:p>
            <a:endParaRPr lang="tr-TR" dirty="0">
              <a:sym typeface="Wingdings" panose="05000000000000000000" pitchFamily="2" charset="2"/>
            </a:endParaRPr>
          </a:p>
          <a:p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/>
              <a:t>concentration</a:t>
            </a:r>
            <a:r>
              <a:rPr lang="tr-TR" dirty="0"/>
              <a:t> of </a:t>
            </a:r>
            <a:r>
              <a:rPr lang="tr-TR" b="1" dirty="0" err="1" smtClean="0">
                <a:solidFill>
                  <a:srgbClr val="7030A0"/>
                </a:solidFill>
              </a:rPr>
              <a:t>enzymes</a:t>
            </a:r>
            <a:endParaRPr lang="tr-TR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7030A0"/>
                </a:solidFill>
                <a:sym typeface="Wingdings" panose="05000000000000000000" pitchFamily="2" charset="2"/>
              </a:rPr>
              <a:t></a:t>
            </a:r>
            <a:r>
              <a:rPr lang="tr-TR" dirty="0" err="1" smtClean="0">
                <a:sym typeface="Wingdings" panose="05000000000000000000" pitchFamily="2" charset="2"/>
              </a:rPr>
              <a:t>when</a:t>
            </a:r>
            <a:r>
              <a:rPr lang="tr-TR" dirty="0" smtClean="0">
                <a:sym typeface="Wingdings" panose="05000000000000000000" pitchFamily="2" charset="2"/>
              </a:rPr>
              <a:t> it is </a:t>
            </a:r>
            <a:r>
              <a:rPr lang="tr-TR" dirty="0" err="1" smtClean="0">
                <a:sym typeface="Wingdings" panose="05000000000000000000" pitchFamily="2" charset="2"/>
              </a:rPr>
              <a:t>mixed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with</a:t>
            </a:r>
            <a:r>
              <a:rPr lang="tr-TR" dirty="0" smtClean="0">
                <a:sym typeface="Wingdings" panose="05000000000000000000" pitchFamily="2" charset="2"/>
              </a:rPr>
              <a:t> normal </a:t>
            </a:r>
            <a:r>
              <a:rPr lang="tr-TR" dirty="0" err="1" smtClean="0">
                <a:sym typeface="Wingdings" panose="05000000000000000000" pitchFamily="2" charset="2"/>
              </a:rPr>
              <a:t>milk</a:t>
            </a:r>
            <a:r>
              <a:rPr lang="tr-TR" dirty="0" smtClean="0">
                <a:sym typeface="Wingdings" panose="05000000000000000000" pitchFamily="2" charset="2"/>
              </a:rPr>
              <a:t>, 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it </a:t>
            </a:r>
            <a:r>
              <a:rPr lang="tr-TR" dirty="0" err="1" smtClean="0">
                <a:sym typeface="Wingdings" panose="05000000000000000000" pitchFamily="2" charset="2"/>
              </a:rPr>
              <a:t>change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the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composition</a:t>
            </a:r>
            <a:r>
              <a:rPr lang="tr-TR" dirty="0" smtClean="0">
                <a:sym typeface="Wingdings" panose="05000000000000000000" pitchFamily="2" charset="2"/>
              </a:rPr>
              <a:t> of </a:t>
            </a:r>
            <a:r>
              <a:rPr lang="tr-TR" dirty="0" err="1" smtClean="0">
                <a:sym typeface="Wingdings" panose="05000000000000000000" pitchFamily="2" charset="2"/>
              </a:rPr>
              <a:t>the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milk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tr-TR" dirty="0" smtClean="0">
                <a:solidFill>
                  <a:srgbClr val="7030A0"/>
                </a:solidFill>
                <a:sym typeface="Wingdings" panose="05000000000000000000" pitchFamily="2" charset="2"/>
              </a:rPr>
              <a:t></a:t>
            </a:r>
            <a:r>
              <a:rPr lang="tr-TR" dirty="0" err="1" smtClean="0">
                <a:sym typeface="Wingdings" panose="05000000000000000000" pitchFamily="2" charset="2"/>
              </a:rPr>
              <a:t>cause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undesirable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odour</a:t>
            </a:r>
            <a:r>
              <a:rPr lang="tr-T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and</a:t>
            </a:r>
            <a:r>
              <a:rPr lang="tr-T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 </a:t>
            </a:r>
            <a:r>
              <a:rPr lang="tr-TR" b="1" dirty="0" err="1" smtClean="0">
                <a:solidFill>
                  <a:srgbClr val="7030A0"/>
                </a:solidFill>
                <a:sym typeface="Wingdings" panose="05000000000000000000" pitchFamily="2" charset="2"/>
              </a:rPr>
              <a:t>flavor</a:t>
            </a:r>
            <a:r>
              <a:rPr lang="tr-TR" b="1" dirty="0" smtClean="0">
                <a:solidFill>
                  <a:srgbClr val="7030A0"/>
                </a:solidFill>
                <a:sym typeface="Wingdings" panose="05000000000000000000" pitchFamily="2" charset="2"/>
              </a:rPr>
              <a:t>.</a:t>
            </a:r>
            <a:endParaRPr lang="tr-TR" b="1" dirty="0">
              <a:solidFill>
                <a:srgbClr val="7030A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05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726632"/>
            <a:ext cx="10515600" cy="1325563"/>
          </a:xfrm>
        </p:spPr>
        <p:txBody>
          <a:bodyPr>
            <a:noAutofit/>
          </a:bodyPr>
          <a:lstStyle/>
          <a:p>
            <a:r>
              <a:rPr lang="tr-TR" sz="4800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2. MILK REMAINING in MAMMILLA</a:t>
            </a:r>
            <a: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  <a:t/>
            </a:r>
            <a:br>
              <a:rPr lang="tr-TR" sz="4800" b="1" dirty="0">
                <a:solidFill>
                  <a:srgbClr val="CC0099"/>
                </a:solidFill>
                <a:sym typeface="Wingdings" panose="05000000000000000000" pitchFamily="2" charset="2"/>
              </a:rPr>
            </a:br>
            <a:endParaRPr lang="tr-TR" sz="4800" b="1" dirty="0">
              <a:solidFill>
                <a:srgbClr val="CC0099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525126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calf</a:t>
            </a:r>
            <a:r>
              <a:rPr lang="tr-TR" dirty="0" smtClean="0"/>
              <a:t> </a:t>
            </a:r>
            <a:r>
              <a:rPr lang="tr-TR" dirty="0" err="1" smtClean="0"/>
              <a:t>doesn’t</a:t>
            </a:r>
            <a:r>
              <a:rPr lang="tr-TR" dirty="0" smtClean="0"/>
              <a:t> </a:t>
            </a:r>
            <a:r>
              <a:rPr lang="tr-TR" dirty="0" err="1" smtClean="0"/>
              <a:t>suck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mammilla</a:t>
            </a:r>
            <a:r>
              <a:rPr lang="tr-TR" dirty="0" smtClean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milking</a:t>
            </a:r>
            <a:r>
              <a:rPr lang="tr-TR" dirty="0" smtClean="0"/>
              <a:t> is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improperly</a:t>
            </a:r>
            <a:r>
              <a:rPr lang="tr-TR" dirty="0" smtClean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there</a:t>
            </a:r>
            <a:r>
              <a:rPr lang="tr-TR" dirty="0" smtClean="0"/>
              <a:t> is a problem in </a:t>
            </a:r>
            <a:r>
              <a:rPr lang="tr-TR" dirty="0" err="1" smtClean="0"/>
              <a:t>mammary</a:t>
            </a:r>
            <a:r>
              <a:rPr lang="tr-TR" dirty="0" smtClean="0"/>
              <a:t> </a:t>
            </a:r>
            <a:r>
              <a:rPr lang="tr-TR" dirty="0" err="1" smtClean="0"/>
              <a:t>glands</a:t>
            </a:r>
            <a:r>
              <a:rPr lang="tr-TR" dirty="0" smtClean="0"/>
              <a:t> </a:t>
            </a:r>
            <a:r>
              <a:rPr lang="tr-TR" dirty="0" err="1" smtClean="0"/>
              <a:t>preventing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milking</a:t>
            </a:r>
            <a:r>
              <a:rPr lang="tr-TR" dirty="0" smtClean="0"/>
              <a:t>…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err="1" smtClean="0">
                <a:solidFill>
                  <a:srgbClr val="7030A0"/>
                </a:solidFill>
              </a:rPr>
              <a:t>There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will</a:t>
            </a:r>
            <a:r>
              <a:rPr lang="tr-TR" dirty="0" smtClean="0">
                <a:solidFill>
                  <a:srgbClr val="7030A0"/>
                </a:solidFill>
              </a:rPr>
              <a:t> be </a:t>
            </a:r>
            <a:r>
              <a:rPr lang="tr-TR" dirty="0" err="1" smtClean="0">
                <a:solidFill>
                  <a:srgbClr val="7030A0"/>
                </a:solidFill>
              </a:rPr>
              <a:t>milk</a:t>
            </a:r>
            <a:r>
              <a:rPr lang="tr-TR" dirty="0" smtClean="0">
                <a:solidFill>
                  <a:srgbClr val="7030A0"/>
                </a:solidFill>
              </a:rPr>
              <a:t> </a:t>
            </a:r>
            <a:r>
              <a:rPr lang="tr-TR" dirty="0" err="1" smtClean="0">
                <a:solidFill>
                  <a:srgbClr val="7030A0"/>
                </a:solidFill>
              </a:rPr>
              <a:t>remaining</a:t>
            </a:r>
            <a:r>
              <a:rPr lang="tr-TR" dirty="0" smtClean="0">
                <a:solidFill>
                  <a:srgbClr val="7030A0"/>
                </a:solidFill>
              </a:rPr>
              <a:t> in </a:t>
            </a:r>
            <a:r>
              <a:rPr lang="tr-TR" dirty="0" err="1" smtClean="0">
                <a:solidFill>
                  <a:srgbClr val="7030A0"/>
                </a:solidFill>
              </a:rPr>
              <a:t>mammailla</a:t>
            </a:r>
            <a:r>
              <a:rPr lang="tr-TR" dirty="0" smtClean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207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1792</TotalTime>
  <Words>646</Words>
  <Application>Microsoft Office PowerPoint</Application>
  <PresentationFormat>Geniş ekran</PresentationFormat>
  <Paragraphs>146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Office Teması</vt:lpstr>
      <vt:lpstr>ABNORMAL MILK</vt:lpstr>
      <vt:lpstr>ABNORMAL MILK</vt:lpstr>
      <vt:lpstr>ABNORMAL MILK</vt:lpstr>
      <vt:lpstr>1. COLOSTRUM</vt:lpstr>
      <vt:lpstr>COLOSTRUM is for calves!!</vt:lpstr>
      <vt:lpstr>COLOSTRUM has not an exact composition. But…</vt:lpstr>
      <vt:lpstr>COLOSTRUM </vt:lpstr>
      <vt:lpstr>COLOSTRUM  is not useful for milk technology…</vt:lpstr>
      <vt:lpstr>2. MILK REMAINING in MAMMILLA </vt:lpstr>
      <vt:lpstr>In a milking interval </vt:lpstr>
      <vt:lpstr>IF There is Milk Remaining in Mammailla </vt:lpstr>
      <vt:lpstr>In Milk Remaining in Mammailla </vt:lpstr>
      <vt:lpstr>Demineralization of casein </vt:lpstr>
      <vt:lpstr>PowerPoint Sunusu</vt:lpstr>
      <vt:lpstr>3. Milk at End of the Lactation period </vt:lpstr>
      <vt:lpstr>Milk at End of the Lactation period </vt:lpstr>
      <vt:lpstr>4. Milk with Antibiotic Residues </vt:lpstr>
      <vt:lpstr>Milk with Antibiotic Residues </vt:lpstr>
      <vt:lpstr>PowerPoint Sunusu</vt:lpstr>
      <vt:lpstr>5. Milk with Mastitis </vt:lpstr>
      <vt:lpstr>Milk with Mastitis</vt:lpstr>
      <vt:lpstr>Milk with Mastitis</vt:lpstr>
      <vt:lpstr>CMT TEST  https://www.youtube.com/watch?v=V34TdxIwigc https://www.youtube.com/watch?v=vXSW3xVy8Sc https://www.youtube.com/watch?v=BvbZPk5riEc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ANORMAL MILKS</dc:title>
  <dc:creator>Bahar</dc:creator>
  <cp:lastModifiedBy>Bahar</cp:lastModifiedBy>
  <cp:revision>48</cp:revision>
  <dcterms:created xsi:type="dcterms:W3CDTF">2017-10-24T14:31:19Z</dcterms:created>
  <dcterms:modified xsi:type="dcterms:W3CDTF">2018-04-10T14:44:34Z</dcterms:modified>
</cp:coreProperties>
</file>