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7" r:id="rId6"/>
    <p:sldId id="268" r:id="rId7"/>
    <p:sldId id="260" r:id="rId8"/>
    <p:sldId id="261" r:id="rId9"/>
    <p:sldId id="262" r:id="rId10"/>
    <p:sldId id="263" r:id="rId11"/>
    <p:sldId id="264" r:id="rId12"/>
    <p:sldId id="265" r:id="rId13"/>
    <p:sldId id="269" r:id="rId14"/>
    <p:sldId id="266"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İşitme </a:t>
            </a:r>
            <a:r>
              <a:rPr lang="tr-TR" dirty="0"/>
              <a:t>duyusuna yönelik duyusal deneyimler, gelişimi ve desteklenmesi</a:t>
            </a:r>
          </a:p>
        </p:txBody>
      </p:sp>
      <p:sp>
        <p:nvSpPr>
          <p:cNvPr id="3" name="Alt Başlık 2"/>
          <p:cNvSpPr>
            <a:spLocks noGrp="1"/>
          </p:cNvSpPr>
          <p:nvPr>
            <p:ph type="subTitle" idx="1"/>
          </p:nvPr>
        </p:nvSpPr>
        <p:spPr/>
        <p:txBody>
          <a:bodyPr/>
          <a:lstStyle/>
          <a:p>
            <a:r>
              <a:rPr lang="tr-TR" dirty="0"/>
              <a:t>Prof. Dr. </a:t>
            </a:r>
            <a:r>
              <a:rPr lang="tr-TR" dirty="0" err="1"/>
              <a:t>Müdriye</a:t>
            </a:r>
            <a:r>
              <a:rPr lang="tr-TR" dirty="0"/>
              <a:t> YILDIZ BIÇAKÇI</a:t>
            </a:r>
          </a:p>
          <a:p>
            <a:endParaRPr lang="tr-TR" dirty="0"/>
          </a:p>
        </p:txBody>
      </p:sp>
    </p:spTree>
    <p:extLst>
      <p:ext uri="{BB962C8B-B14F-4D97-AF65-F5344CB8AC3E}">
        <p14:creationId xmlns:p14="http://schemas.microsoft.com/office/powerpoint/2010/main" val="3713943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algn="just"/>
            <a:endParaRPr lang="tr-TR" dirty="0"/>
          </a:p>
          <a:p>
            <a:pPr marL="0" indent="0" algn="just">
              <a:buNone/>
            </a:pPr>
            <a:r>
              <a:rPr lang="tr-TR" dirty="0" smtClean="0"/>
              <a:t>	İşitme </a:t>
            </a:r>
            <a:r>
              <a:rPr lang="tr-TR" dirty="0"/>
              <a:t>yetersizliği olan çocuklar, işiten çocuklar gibi aynı dil gelişim aşamalarını izlemektedirler. Ancak işiten bebekler, yetişkinlerin sözel cevaplarını ve kendi mırıldanmalarını işiterek dilini geliştirir. İşitme engeli bebekler ise kendi mırıldanmalarını, seslerini işitemediklerinden, dil gelişimlerinde işiten bebeklere göre farklılıklar ortaya çıkmaktadır (Deretarla,2000; Aral ve Gürsoy, 2007). İşitme kayıplı çocuklarda, kaybın derecesine göre, başta dil olmak üzere, sosyal, duygusal, iletişim ve eğitim alanlarında gecikme görülmektedir. Örneğin tek kulağında işitme cihazı olan çocuklarda bile tipik gelişim gösteren çocuklarla karşılaştırıldığında bir okul yılı eğitimde geride olmakla birlikte aynı zamanda dili kullanmadaki yetersizliklerinden dolayı sosyal becerileri de etkilenmiş olabilir, çünkü kişiler arası etkileşim, sosyal etkileşimin başlıca bileşenlerinden biri olarak görülmektedir (</a:t>
            </a:r>
            <a:r>
              <a:rPr lang="tr-TR" dirty="0" err="1"/>
              <a:t>Howard</a:t>
            </a:r>
            <a:r>
              <a:rPr lang="tr-TR" dirty="0"/>
              <a:t>, Williams and </a:t>
            </a:r>
            <a:r>
              <a:rPr lang="tr-TR" dirty="0" err="1"/>
              <a:t>Lepper</a:t>
            </a:r>
            <a:r>
              <a:rPr lang="tr-TR" dirty="0"/>
              <a:t>, 2011). </a:t>
            </a:r>
          </a:p>
        </p:txBody>
      </p:sp>
    </p:spTree>
    <p:extLst>
      <p:ext uri="{BB962C8B-B14F-4D97-AF65-F5344CB8AC3E}">
        <p14:creationId xmlns:p14="http://schemas.microsoft.com/office/powerpoint/2010/main" val="3478575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algn="just"/>
            <a:endParaRPr lang="tr-TR" dirty="0"/>
          </a:p>
          <a:p>
            <a:pPr marL="0" indent="0" algn="just">
              <a:buNone/>
            </a:pPr>
            <a:r>
              <a:rPr lang="tr-TR" dirty="0" smtClean="0"/>
              <a:t>	İşitme </a:t>
            </a:r>
            <a:r>
              <a:rPr lang="tr-TR" dirty="0"/>
              <a:t>yetersizliğini olan çocuklarda işiten çocuklar gibi dil gelişim aşamalarını izlerler. İşitme yetersizliği olan bebekler kendi mırıldanmalarını, seslerini </a:t>
            </a:r>
            <a:r>
              <a:rPr lang="tr-TR" dirty="0" smtClean="0"/>
              <a:t>işitemediklerinden</a:t>
            </a:r>
            <a:r>
              <a:rPr lang="tr-TR" dirty="0"/>
              <a:t>, dil gelişimlerinde işiten bebeklere göre farklılıklar ortaya çıkmaktadır. İşitme kaybından dolayı, çocuk sesleri algılayamaz, konuşmaları ve kelimeleri tam olarak kavrayamaz. Çocuk çevresi ile olan ilişkilerinde dil yönünde güçlük çeker. Sınırlı bir çevrede büyüyen işitme yetersizliği olan çocukların pek çoğunun, sağlıklı iletişim kuramamaları nedeniyle kişiliklerinde düzensizlikler ve uyumsuzluklar ortaya çıkabilmektedir. Bu çocuklar normal çocuklara göre dili kullanamadığı için bilişsel gelişiminde gecikmeler gösterilebilir. Açık ve anlaşılır konuşmaya sahip olmaması düşüncelerini ifade etmesine ve başkalarının düşüncelerini anlamasına engel oluşturmaktadır. Buna rağmen işitme engelli çocuklar normal işiten akranlarından bilişsel becerilerde çok fazla geri kalmış değildir. İşitme yetersizliği olan çocuğa karşı gösterilen koruyucu tutum bu çocukların aşırı huysuz ve huzursuz olmasına ya da kendisini kabullenme sürecinin uzamasına, güven duyma ve tek başına bazı davranışlarda bulunma becerisi geliştirmelerini de zorlaştırmaktadır. Bu yetersizlik fiziksel gelişimini etkilememesine rağmen, ileri derecede işitme yetersizliklerinde motor becerilerde ve denge sağlamada yetersizlikler görülebilmektedir ( Aral ve Gürsoy, 2007). </a:t>
            </a:r>
          </a:p>
        </p:txBody>
      </p:sp>
    </p:spTree>
    <p:extLst>
      <p:ext uri="{BB962C8B-B14F-4D97-AF65-F5344CB8AC3E}">
        <p14:creationId xmlns:p14="http://schemas.microsoft.com/office/powerpoint/2010/main" val="3266509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pPr algn="just"/>
            <a:endParaRPr lang="tr-TR" dirty="0"/>
          </a:p>
          <a:p>
            <a:pPr marL="0" indent="0" algn="just">
              <a:buNone/>
            </a:pPr>
            <a:r>
              <a:rPr lang="tr-TR" dirty="0" smtClean="0"/>
              <a:t>	Yeni </a:t>
            </a:r>
            <a:r>
              <a:rPr lang="tr-TR" dirty="0"/>
              <a:t>doğanda işitme kaybının taramasında iki aracın etkili olduğu kabul edilmektedir. Bu araçlar sese fiziksel tepkiden çok, beyin aktivitelerini ölçer. İlki işitsel beyin sapı tepkileri ( ABR-BERA) testi ( </a:t>
            </a:r>
            <a:r>
              <a:rPr lang="tr-TR" dirty="0" err="1"/>
              <a:t>audiotory</a:t>
            </a:r>
            <a:r>
              <a:rPr lang="tr-TR" dirty="0"/>
              <a:t> </a:t>
            </a:r>
            <a:r>
              <a:rPr lang="tr-TR" dirty="0" err="1"/>
              <a:t>brain</a:t>
            </a:r>
            <a:r>
              <a:rPr lang="tr-TR" dirty="0"/>
              <a:t> </a:t>
            </a:r>
            <a:r>
              <a:rPr lang="tr-TR" dirty="0" err="1"/>
              <a:t>stem</a:t>
            </a:r>
            <a:r>
              <a:rPr lang="tr-TR" dirty="0"/>
              <a:t> </a:t>
            </a:r>
            <a:r>
              <a:rPr lang="tr-TR" dirty="0" err="1"/>
              <a:t>response</a:t>
            </a:r>
            <a:r>
              <a:rPr lang="tr-TR" dirty="0"/>
              <a:t>-ABS) bu test bebeğe sakinleştirici vermeksizin uygulanabilir ve yüksek oranda iyi sonuçlar veren bir testtir. Bebek uykudayken kulaklık yardımıyla sesler verilir ve beyin tepkileri bebeğin başına yapıştırılmış elektrotlar yoluyla ölçülür. Diğer test ise </a:t>
            </a:r>
            <a:r>
              <a:rPr lang="tr-TR" dirty="0" err="1"/>
              <a:t>Otoakustik</a:t>
            </a:r>
            <a:r>
              <a:rPr lang="tr-TR" dirty="0"/>
              <a:t> emisyon testi (OAE) adı verilen ( </a:t>
            </a:r>
            <a:r>
              <a:rPr lang="tr-TR" dirty="0" err="1"/>
              <a:t>Evoked</a:t>
            </a:r>
            <a:r>
              <a:rPr lang="tr-TR" dirty="0"/>
              <a:t> </a:t>
            </a:r>
            <a:r>
              <a:rPr lang="tr-TR" dirty="0" err="1"/>
              <a:t>otoacoustis</a:t>
            </a:r>
            <a:r>
              <a:rPr lang="tr-TR" dirty="0"/>
              <a:t> </a:t>
            </a:r>
            <a:r>
              <a:rPr lang="tr-TR" dirty="0" err="1"/>
              <a:t>emissions</a:t>
            </a:r>
            <a:r>
              <a:rPr lang="tr-TR" dirty="0"/>
              <a:t>-EOAE) yeni bir tarama yöntemidir. Yüksek oranda duyarlı ölçüm yapabilen bu yöntem, daha az karmaşık ve daha ucuzdur. Çok minik bir mikroskopla iç kulaktaki </a:t>
            </a:r>
            <a:r>
              <a:rPr lang="tr-TR" dirty="0" err="1"/>
              <a:t>koklea</a:t>
            </a:r>
            <a:r>
              <a:rPr lang="tr-TR" dirty="0"/>
              <a:t> saç hücrelerinin hareketleri yoluyla gönderilen sesleri saptamak için kulak kanalına yerleştirilir. Altı aydan büyük çocukları, sese tutarlı bir biçimde tepki vermesi için eğiterek davranış testlerine almak mümkün olabilir. Ancak bu teste uygulanması gereken işlemlerin yapılabilmesi için bu alanda bir uzmanlık gerektirmektedir (</a:t>
            </a:r>
            <a:r>
              <a:rPr lang="tr-TR" dirty="0" err="1"/>
              <a:t>Howard</a:t>
            </a:r>
            <a:r>
              <a:rPr lang="tr-TR" dirty="0"/>
              <a:t>, Williams and </a:t>
            </a:r>
            <a:r>
              <a:rPr lang="tr-TR" dirty="0" err="1"/>
              <a:t>Lepper</a:t>
            </a:r>
            <a:r>
              <a:rPr lang="tr-TR" dirty="0"/>
              <a:t>, 2011). </a:t>
            </a:r>
          </a:p>
        </p:txBody>
      </p:sp>
    </p:spTree>
    <p:extLst>
      <p:ext uri="{BB962C8B-B14F-4D97-AF65-F5344CB8AC3E}">
        <p14:creationId xmlns:p14="http://schemas.microsoft.com/office/powerpoint/2010/main" val="976307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marL="0" indent="0">
              <a:buFont typeface="Arial" pitchFamily="34" charset="0"/>
              <a:buNone/>
            </a:pPr>
            <a:endParaRPr lang="tr-TR"/>
          </a:p>
        </p:txBody>
      </p:sp>
      <p:sp>
        <p:nvSpPr>
          <p:cNvPr id="2" name="1 Metin Yer Tutucusu"/>
          <p:cNvSpPr>
            <a:spLocks noGrp="1"/>
          </p:cNvSpPr>
          <p:nvPr>
            <p:ph idx="1"/>
          </p:nvPr>
        </p:nvSpPr>
        <p:spPr/>
        <p:txBody>
          <a:bodyPr>
            <a:normAutofit fontScale="70000" lnSpcReduction="20000"/>
          </a:bodyPr>
          <a:lstStyle/>
          <a:p>
            <a:pPr marL="0" indent="0" algn="just">
              <a:buNone/>
              <a:defRPr/>
            </a:pPr>
            <a:r>
              <a:rPr lang="tr-TR" dirty="0" smtClean="0"/>
              <a:t>	</a:t>
            </a:r>
            <a:r>
              <a:rPr dirty="0" err="1" smtClean="0"/>
              <a:t>İşitme</a:t>
            </a:r>
            <a:r>
              <a:rPr dirty="0" smtClean="0"/>
              <a:t> </a:t>
            </a:r>
            <a:r>
              <a:rPr dirty="0" err="1" smtClean="0"/>
              <a:t>duyusunu</a:t>
            </a:r>
            <a:r>
              <a:rPr dirty="0" smtClean="0"/>
              <a:t> </a:t>
            </a:r>
            <a:r>
              <a:rPr dirty="0" err="1" smtClean="0"/>
              <a:t>desteklemeye</a:t>
            </a:r>
            <a:r>
              <a:rPr dirty="0" smtClean="0"/>
              <a:t> </a:t>
            </a:r>
            <a:r>
              <a:rPr dirty="0" err="1" smtClean="0"/>
              <a:t>yönelik</a:t>
            </a:r>
            <a:r>
              <a:rPr dirty="0" smtClean="0"/>
              <a:t> </a:t>
            </a:r>
            <a:r>
              <a:rPr dirty="0" err="1" smtClean="0"/>
              <a:t>materyaller</a:t>
            </a:r>
            <a:r>
              <a:rPr dirty="0" smtClean="0"/>
              <a:t>, </a:t>
            </a:r>
            <a:r>
              <a:rPr dirty="0" err="1" smtClean="0"/>
              <a:t>işitme</a:t>
            </a:r>
            <a:r>
              <a:rPr dirty="0" smtClean="0"/>
              <a:t> </a:t>
            </a:r>
            <a:r>
              <a:rPr dirty="0" err="1" smtClean="0"/>
              <a:t>duyusunu</a:t>
            </a:r>
            <a:r>
              <a:rPr dirty="0" smtClean="0"/>
              <a:t> </a:t>
            </a:r>
            <a:r>
              <a:rPr dirty="0" err="1" smtClean="0"/>
              <a:t>uyararak</a:t>
            </a:r>
            <a:r>
              <a:rPr dirty="0" smtClean="0"/>
              <a:t> </a:t>
            </a:r>
            <a:r>
              <a:rPr dirty="0" err="1" smtClean="0"/>
              <a:t>çocuğun</a:t>
            </a:r>
            <a:r>
              <a:rPr dirty="0" smtClean="0"/>
              <a:t> </a:t>
            </a:r>
            <a:r>
              <a:rPr dirty="0" err="1" smtClean="0"/>
              <a:t>işitsel</a:t>
            </a:r>
            <a:r>
              <a:rPr dirty="0" smtClean="0"/>
              <a:t> </a:t>
            </a:r>
            <a:r>
              <a:rPr dirty="0" err="1" smtClean="0"/>
              <a:t>algı</a:t>
            </a:r>
            <a:r>
              <a:rPr dirty="0" smtClean="0"/>
              <a:t> </a:t>
            </a:r>
            <a:r>
              <a:rPr dirty="0" err="1" smtClean="0"/>
              <a:t>düzeyinin</a:t>
            </a:r>
            <a:r>
              <a:rPr dirty="0" smtClean="0"/>
              <a:t> </a:t>
            </a:r>
            <a:r>
              <a:rPr dirty="0" err="1" smtClean="0"/>
              <a:t>gelişimini</a:t>
            </a:r>
            <a:r>
              <a:rPr dirty="0" smtClean="0"/>
              <a:t> </a:t>
            </a:r>
            <a:r>
              <a:rPr dirty="0" err="1" smtClean="0"/>
              <a:t>destekler</a:t>
            </a:r>
            <a:r>
              <a:rPr dirty="0" smtClean="0"/>
              <a:t> </a:t>
            </a:r>
            <a:r>
              <a:rPr dirty="0" err="1" smtClean="0"/>
              <a:t>ve</a:t>
            </a:r>
            <a:r>
              <a:rPr dirty="0" smtClean="0"/>
              <a:t> </a:t>
            </a:r>
            <a:r>
              <a:rPr dirty="0" err="1" smtClean="0"/>
              <a:t>işitsel</a:t>
            </a:r>
            <a:r>
              <a:rPr dirty="0" smtClean="0"/>
              <a:t> </a:t>
            </a:r>
            <a:r>
              <a:rPr dirty="0" err="1" smtClean="0"/>
              <a:t>duyuyu</a:t>
            </a:r>
            <a:r>
              <a:rPr dirty="0" smtClean="0"/>
              <a:t> </a:t>
            </a:r>
            <a:r>
              <a:rPr dirty="0" err="1" smtClean="0"/>
              <a:t>bütünleştirir</a:t>
            </a:r>
            <a:r>
              <a:rPr dirty="0" smtClean="0"/>
              <a:t>. </a:t>
            </a:r>
          </a:p>
          <a:p>
            <a:pPr marL="0" indent="0" algn="just">
              <a:buNone/>
              <a:defRPr/>
            </a:pPr>
            <a:r>
              <a:rPr b="1" dirty="0" err="1" smtClean="0"/>
              <a:t>İşitme</a:t>
            </a:r>
            <a:r>
              <a:rPr b="1" dirty="0" smtClean="0"/>
              <a:t> </a:t>
            </a:r>
            <a:r>
              <a:rPr b="1" dirty="0" err="1" smtClean="0"/>
              <a:t>duyusunun</a:t>
            </a:r>
            <a:r>
              <a:rPr b="1" dirty="0" smtClean="0"/>
              <a:t> </a:t>
            </a:r>
            <a:r>
              <a:rPr b="1" dirty="0" err="1" smtClean="0"/>
              <a:t>gelişimini</a:t>
            </a:r>
            <a:r>
              <a:rPr b="1" dirty="0" smtClean="0"/>
              <a:t> </a:t>
            </a:r>
            <a:r>
              <a:rPr b="1" dirty="0" err="1" smtClean="0"/>
              <a:t>desteklemek</a:t>
            </a:r>
            <a:r>
              <a:rPr b="1" dirty="0" smtClean="0"/>
              <a:t> </a:t>
            </a:r>
            <a:r>
              <a:rPr b="1" dirty="0" err="1" smtClean="0"/>
              <a:t>için</a:t>
            </a:r>
            <a:r>
              <a:rPr b="1" dirty="0" smtClean="0"/>
              <a:t> </a:t>
            </a:r>
            <a:r>
              <a:rPr b="1" dirty="0" err="1" smtClean="0"/>
              <a:t>kullanılabilecek</a:t>
            </a:r>
            <a:r>
              <a:rPr b="1" dirty="0" smtClean="0"/>
              <a:t> </a:t>
            </a:r>
            <a:r>
              <a:rPr b="1" dirty="0" err="1" smtClean="0"/>
              <a:t>bazı</a:t>
            </a:r>
            <a:r>
              <a:rPr b="1" dirty="0" smtClean="0"/>
              <a:t> </a:t>
            </a:r>
            <a:r>
              <a:rPr b="1" dirty="0" err="1" smtClean="0"/>
              <a:t>materyaller</a:t>
            </a:r>
            <a:r>
              <a:rPr b="1" dirty="0" smtClean="0"/>
              <a:t>;</a:t>
            </a:r>
          </a:p>
          <a:p>
            <a:pPr algn="just">
              <a:defRPr/>
            </a:pPr>
            <a:r>
              <a:rPr dirty="0" err="1" smtClean="0"/>
              <a:t>Çeşitli</a:t>
            </a:r>
            <a:r>
              <a:rPr dirty="0" smtClean="0"/>
              <a:t> </a:t>
            </a:r>
            <a:r>
              <a:rPr dirty="0" err="1" smtClean="0"/>
              <a:t>düdükler</a:t>
            </a:r>
            <a:endParaRPr dirty="0" smtClean="0"/>
          </a:p>
          <a:p>
            <a:pPr algn="just">
              <a:defRPr/>
            </a:pPr>
            <a:r>
              <a:rPr dirty="0" err="1" smtClean="0"/>
              <a:t>Sesli</a:t>
            </a:r>
            <a:r>
              <a:rPr dirty="0" smtClean="0"/>
              <a:t> </a:t>
            </a:r>
            <a:r>
              <a:rPr dirty="0" err="1" smtClean="0"/>
              <a:t>bloklar</a:t>
            </a:r>
            <a:endParaRPr dirty="0" smtClean="0"/>
          </a:p>
          <a:p>
            <a:pPr algn="just">
              <a:defRPr/>
            </a:pPr>
            <a:r>
              <a:rPr dirty="0" err="1" smtClean="0"/>
              <a:t>Sesli</a:t>
            </a:r>
            <a:r>
              <a:rPr dirty="0" smtClean="0"/>
              <a:t> </a:t>
            </a:r>
            <a:r>
              <a:rPr dirty="0" err="1" smtClean="0"/>
              <a:t>yapboz</a:t>
            </a:r>
            <a:endParaRPr dirty="0" smtClean="0"/>
          </a:p>
          <a:p>
            <a:pPr algn="just">
              <a:defRPr/>
            </a:pPr>
            <a:r>
              <a:rPr dirty="0" err="1" smtClean="0"/>
              <a:t>Sesli</a:t>
            </a:r>
            <a:r>
              <a:rPr dirty="0" smtClean="0"/>
              <a:t> </a:t>
            </a:r>
            <a:r>
              <a:rPr dirty="0" err="1" smtClean="0"/>
              <a:t>marakaslar</a:t>
            </a:r>
            <a:endParaRPr dirty="0" smtClean="0"/>
          </a:p>
          <a:p>
            <a:pPr algn="just">
              <a:defRPr/>
            </a:pPr>
            <a:r>
              <a:rPr dirty="0" smtClean="0"/>
              <a:t>El </a:t>
            </a:r>
            <a:r>
              <a:rPr dirty="0" err="1" smtClean="0"/>
              <a:t>zili</a:t>
            </a:r>
            <a:endParaRPr dirty="0" smtClean="0"/>
          </a:p>
          <a:p>
            <a:pPr algn="just">
              <a:defRPr/>
            </a:pPr>
            <a:r>
              <a:rPr dirty="0" err="1" smtClean="0"/>
              <a:t>Tef</a:t>
            </a:r>
            <a:r>
              <a:rPr dirty="0" smtClean="0"/>
              <a:t> </a:t>
            </a:r>
            <a:endParaRPr lang="tr-TR" dirty="0" smtClean="0"/>
          </a:p>
          <a:p>
            <a:pPr algn="just">
              <a:defRPr/>
            </a:pPr>
            <a:r>
              <a:rPr dirty="0" err="1" smtClean="0"/>
              <a:t>Çıngırak</a:t>
            </a:r>
            <a:endParaRPr dirty="0" smtClean="0"/>
          </a:p>
          <a:p>
            <a:pPr algn="just">
              <a:defRPr/>
            </a:pPr>
            <a:r>
              <a:rPr dirty="0" err="1" smtClean="0"/>
              <a:t>Çeşitli</a:t>
            </a:r>
            <a:r>
              <a:rPr dirty="0" smtClean="0"/>
              <a:t> </a:t>
            </a:r>
            <a:r>
              <a:rPr dirty="0" err="1" smtClean="0"/>
              <a:t>müzik</a:t>
            </a:r>
            <a:r>
              <a:rPr dirty="0" smtClean="0"/>
              <a:t> CD </a:t>
            </a:r>
            <a:r>
              <a:rPr dirty="0" err="1" smtClean="0"/>
              <a:t>leri</a:t>
            </a:r>
            <a:r>
              <a:rPr dirty="0" smtClean="0"/>
              <a:t> </a:t>
            </a:r>
          </a:p>
          <a:p>
            <a:pPr algn="just">
              <a:defRPr/>
            </a:pPr>
            <a:r>
              <a:rPr dirty="0" err="1" smtClean="0"/>
              <a:t>Marakas</a:t>
            </a:r>
            <a:endParaRPr dirty="0"/>
          </a:p>
        </p:txBody>
      </p:sp>
    </p:spTree>
    <p:extLst>
      <p:ext uri="{BB962C8B-B14F-4D97-AF65-F5344CB8AC3E}">
        <p14:creationId xmlns:p14="http://schemas.microsoft.com/office/powerpoint/2010/main" val="27531247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a:t>Çetin Sultanoğlu, S. ve Aral, N. (2015). “Duyuların Gelişimi”, Bebeklik ve İlk Çocukluk Döneminde (0-36 ay) Gelişim Duyuların Gelişimi ve Desteklenmesi, ed. M. </a:t>
            </a:r>
            <a:r>
              <a:rPr lang="tr-TR"/>
              <a:t>Yıldız Bıçakçı, 205-225, Eğiten Kitap, Ankara.</a:t>
            </a:r>
          </a:p>
          <a:p>
            <a:pPr algn="just"/>
            <a:r>
              <a:rPr lang="tr-TR" smtClean="0"/>
              <a:t>PEKŞEN </a:t>
            </a:r>
            <a:r>
              <a:rPr lang="tr-TR" dirty="0"/>
              <a:t>AKÇA, R., (2015). Bebeklik ve İlk Çocukluk Dönem, Atipik Gelişim Gösteren Çocukların Gelişimsel Özellikleri.   Bebeklik ve İlk Çocukluk Döneminde (0-36 ay</a:t>
            </a:r>
            <a:r>
              <a:rPr lang="tr-TR" dirty="0" smtClean="0"/>
              <a:t>) Gelişim</a:t>
            </a:r>
            <a:r>
              <a:rPr lang="tr-TR" dirty="0"/>
              <a:t>, Duyuların Gelişimi ve Desteklenmesi (pp.91-142), Ankara: Eğiten Kitap. </a:t>
            </a:r>
          </a:p>
          <a:p>
            <a:endParaRPr lang="tr-TR" dirty="0"/>
          </a:p>
        </p:txBody>
      </p:sp>
    </p:spTree>
    <p:extLst>
      <p:ext uri="{BB962C8B-B14F-4D97-AF65-F5344CB8AC3E}">
        <p14:creationId xmlns:p14="http://schemas.microsoft.com/office/powerpoint/2010/main" val="3055825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İşitme </a:t>
            </a:r>
            <a:r>
              <a:rPr lang="tr-TR" dirty="0"/>
              <a:t>duyusuna yönelik duyusal </a:t>
            </a:r>
            <a:r>
              <a:rPr lang="tr-TR" dirty="0" smtClean="0"/>
              <a:t>deneyimler</a:t>
            </a:r>
            <a:endParaRPr lang="tr-TR" dirty="0"/>
          </a:p>
        </p:txBody>
      </p:sp>
      <p:sp>
        <p:nvSpPr>
          <p:cNvPr id="3" name="İçerik Yer Tutucusu 2"/>
          <p:cNvSpPr>
            <a:spLocks noGrp="1"/>
          </p:cNvSpPr>
          <p:nvPr>
            <p:ph idx="1"/>
          </p:nvPr>
        </p:nvSpPr>
        <p:spPr/>
        <p:txBody>
          <a:bodyPr>
            <a:normAutofit/>
          </a:bodyPr>
          <a:lstStyle/>
          <a:p>
            <a:pPr marL="0" indent="0">
              <a:buNone/>
            </a:pPr>
            <a:r>
              <a:rPr lang="tr-TR" i="1" dirty="0" smtClean="0"/>
              <a:t>	Fesih </a:t>
            </a:r>
            <a:r>
              <a:rPr lang="tr-TR" i="1" dirty="0"/>
              <a:t>Bey, oğlu Umut ağlayınca yanına yaklaşarak ince ve sevecen bir ses tonuyla “neden ağlar benim yakışıklı oğlum?” dediğinde, Umut bebeğin ağlama şiddetini düşürdüğünü, fakat bağırarak “yine neden ağlıyorsun?” dediğinde ağlama şiddetini attırdığını fark ettiğini </a:t>
            </a:r>
            <a:r>
              <a:rPr lang="tr-TR" i="1" dirty="0" smtClean="0"/>
              <a:t>belirtmektedir. Aslında </a:t>
            </a:r>
            <a:r>
              <a:rPr lang="tr-TR" i="1" dirty="0"/>
              <a:t>Fesih baba, bebeğinin farklı ses tonlarının farkında olduğunu keşfetmiştir. </a:t>
            </a:r>
            <a:endParaRPr lang="tr-TR" dirty="0"/>
          </a:p>
        </p:txBody>
      </p:sp>
    </p:spTree>
    <p:extLst>
      <p:ext uri="{BB962C8B-B14F-4D97-AF65-F5344CB8AC3E}">
        <p14:creationId xmlns:p14="http://schemas.microsoft.com/office/powerpoint/2010/main" val="2037401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85000" lnSpcReduction="20000"/>
          </a:bodyPr>
          <a:lstStyle/>
          <a:p>
            <a:endParaRPr lang="tr-TR" dirty="0"/>
          </a:p>
          <a:p>
            <a:pPr marL="0" indent="0" algn="just">
              <a:buNone/>
            </a:pPr>
            <a:r>
              <a:rPr lang="tr-TR" dirty="0" smtClean="0"/>
              <a:t>	Bebeklerin </a:t>
            </a:r>
            <a:r>
              <a:rPr lang="tr-TR" dirty="0"/>
              <a:t>doğum öncesinden başlayan, oldukça gelişmiş işitme duyuları vardır. Yeni doğanlar tiz, bas, alçak ve yüksek sesleri birbirinden ayırt edebilirler (</a:t>
            </a:r>
            <a:r>
              <a:rPr lang="tr-TR" dirty="0" err="1"/>
              <a:t>Trawick-Swith</a:t>
            </a:r>
            <a:r>
              <a:rPr lang="tr-TR" dirty="0"/>
              <a:t>, 2013). Bebek, yüksek frekanslı sesleri duyabilir; ancak, sesin tam olarak nereden geldiğini ayırt edemeyebilir. Bir aylık bebek, kadın seslerini ve tizleri tercih eder. On-on bir ay civarında olan bebek, bazı tanıdığı insanların, yerlerin ve nesnelerin isimlerini bilir. Bir yaşından sonra artık basit komutları anlamaya başlayabilir (</a:t>
            </a:r>
            <a:r>
              <a:rPr lang="tr-TR" dirty="0" err="1"/>
              <a:t>Sussman</a:t>
            </a:r>
            <a:r>
              <a:rPr lang="tr-TR" dirty="0"/>
              <a:t> ve ark., 2007; </a:t>
            </a:r>
            <a:r>
              <a:rPr lang="tr-TR" dirty="0" err="1"/>
              <a:t>Newman</a:t>
            </a:r>
            <a:r>
              <a:rPr lang="tr-TR" dirty="0"/>
              <a:t> ve </a:t>
            </a:r>
            <a:r>
              <a:rPr lang="tr-TR" dirty="0" err="1"/>
              <a:t>Newman</a:t>
            </a:r>
            <a:r>
              <a:rPr lang="tr-TR" dirty="0"/>
              <a:t>, 2008). </a:t>
            </a:r>
          </a:p>
        </p:txBody>
      </p:sp>
    </p:spTree>
    <p:extLst>
      <p:ext uri="{BB962C8B-B14F-4D97-AF65-F5344CB8AC3E}">
        <p14:creationId xmlns:p14="http://schemas.microsoft.com/office/powerpoint/2010/main" val="3304039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70000" lnSpcReduction="20000"/>
          </a:bodyPr>
          <a:lstStyle/>
          <a:p>
            <a:endParaRPr lang="tr-TR" dirty="0"/>
          </a:p>
          <a:p>
            <a:pPr marL="0" indent="0" algn="just">
              <a:buNone/>
            </a:pPr>
            <a:r>
              <a:rPr lang="tr-TR" b="1" i="1" dirty="0" smtClean="0"/>
              <a:t>	Ebeveynler </a:t>
            </a:r>
            <a:r>
              <a:rPr lang="tr-TR" b="1" i="1" dirty="0"/>
              <a:t>ve çocuklar birlikteyken ses, oyun ve sevgi ifadesinde en önemli öğelerinden biri işitmedir. </a:t>
            </a:r>
            <a:r>
              <a:rPr lang="tr-TR" dirty="0"/>
              <a:t>Bebekler bakıcılardan belli bir mesafe uzaklıkta olsalar bile onların seslerini duydukları zaman rahatlamakta ve bebekler sesleri gelen ebeveyn ya da bakıcılarını görmeseler bile onların seslerinin, kendilerine yakın olan diğer odalardan geldiğini hissederek kendilerine aslında yakın olduklarını tahmin edebilmektedir. </a:t>
            </a:r>
            <a:r>
              <a:rPr lang="tr-TR" dirty="0" err="1"/>
              <a:t>Yenidoğanlar</a:t>
            </a:r>
            <a:r>
              <a:rPr lang="tr-TR" dirty="0"/>
              <a:t>, yüksek dereceli frekanstaki özellikle kadın seslerine daha duyarlıdırlar (</a:t>
            </a:r>
            <a:r>
              <a:rPr lang="tr-TR" dirty="0" err="1"/>
              <a:t>Mash</a:t>
            </a:r>
            <a:r>
              <a:rPr lang="tr-TR" dirty="0"/>
              <a:t> ve </a:t>
            </a:r>
            <a:r>
              <a:rPr lang="tr-TR" dirty="0" err="1"/>
              <a:t>Wolfe</a:t>
            </a:r>
            <a:r>
              <a:rPr lang="tr-TR" dirty="0"/>
              <a:t>, 2007). Müzik, hem bebekler hem de yetişkinlerin hoşuna giden bir ses türüdür ve insan duygularını harekete geçirmektedir. Beyin duygusal deneyimlerle müzikal sesleri ilişkilendirme eğilimindedir. Yaşamın ilk günlerinden itibaren çocuklar sesler ile hareketler arasında bağlantı kurarlar. Anne babalarının konuşmalarının oranı ve ritmiyle hareketlerini düzenlerler (Johnson ve </a:t>
            </a:r>
            <a:r>
              <a:rPr lang="tr-TR" dirty="0" err="1"/>
              <a:t>Mareschal</a:t>
            </a:r>
            <a:r>
              <a:rPr lang="tr-TR" dirty="0"/>
              <a:t>, 2001; Parke ve </a:t>
            </a:r>
            <a:r>
              <a:rPr lang="tr-TR" dirty="0" err="1"/>
              <a:t>Gauvain</a:t>
            </a:r>
            <a:r>
              <a:rPr lang="tr-TR" dirty="0"/>
              <a:t>, 2009). </a:t>
            </a:r>
          </a:p>
        </p:txBody>
      </p:sp>
    </p:spTree>
    <p:extLst>
      <p:ext uri="{BB962C8B-B14F-4D97-AF65-F5344CB8AC3E}">
        <p14:creationId xmlns:p14="http://schemas.microsoft.com/office/powerpoint/2010/main" val="1534842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dirty="0"/>
              <a:t>Aşağıda, anne baba ve eğitimcilere işitme duyusunun gelişimine yönelik duyusal deneyim önerileri </a:t>
            </a:r>
            <a:r>
              <a:rPr lang="tr-TR" sz="3200" dirty="0" smtClean="0"/>
              <a:t>sunulmuştur</a:t>
            </a:r>
            <a:r>
              <a:rPr lang="tr-TR" sz="3200" dirty="0"/>
              <a:t>:</a:t>
            </a:r>
          </a:p>
        </p:txBody>
      </p:sp>
      <p:sp>
        <p:nvSpPr>
          <p:cNvPr id="3" name="İçerik Yer Tutucusu 2"/>
          <p:cNvSpPr>
            <a:spLocks noGrp="1"/>
          </p:cNvSpPr>
          <p:nvPr>
            <p:ph idx="1"/>
          </p:nvPr>
        </p:nvSpPr>
        <p:spPr/>
        <p:txBody>
          <a:bodyPr>
            <a:normAutofit fontScale="70000" lnSpcReduction="20000"/>
          </a:bodyPr>
          <a:lstStyle/>
          <a:p>
            <a:pPr algn="just"/>
            <a:endParaRPr lang="tr-TR" dirty="0"/>
          </a:p>
          <a:p>
            <a:pPr algn="just"/>
            <a:r>
              <a:rPr lang="tr-TR" dirty="0" smtClean="0"/>
              <a:t>Doğum </a:t>
            </a:r>
            <a:r>
              <a:rPr lang="tr-TR" dirty="0"/>
              <a:t>öncesi dönemden itibaren bebeklerle konuşup, müzik dinletilebilir (</a:t>
            </a:r>
            <a:r>
              <a:rPr lang="tr-TR" dirty="0" err="1"/>
              <a:t>MEBa</a:t>
            </a:r>
            <a:r>
              <a:rPr lang="tr-TR" dirty="0"/>
              <a:t>, 2013). </a:t>
            </a:r>
          </a:p>
          <a:p>
            <a:pPr algn="just"/>
            <a:r>
              <a:rPr lang="tr-TR" dirty="0"/>
              <a:t>Doğum sonrasında da bebeğe müzik dinletilebilir. Ancak fonda sürekli müzik olması, bir süre sonra çalınan müziğin etkisini yitirmesine yol açabilir. Bu nedenle sık sık, ama aralıklarla farklı müzikler dinletilebilir. </a:t>
            </a:r>
          </a:p>
          <a:p>
            <a:pPr algn="just"/>
            <a:r>
              <a:rPr lang="tr-TR" dirty="0"/>
              <a:t>Doğum sonrasında bebeklerin sesli oyuncaklarla oynamaları sağlanabilir. Örneğin, saklama kapları ve pet şişeler içerisine kuru bakliyat, boncuk, çekirdek </a:t>
            </a:r>
            <a:r>
              <a:rPr lang="tr-TR" dirty="0" err="1"/>
              <a:t>v.b</a:t>
            </a:r>
            <a:r>
              <a:rPr lang="tr-TR" dirty="0"/>
              <a:t>. malzemeler konularak </a:t>
            </a:r>
            <a:r>
              <a:rPr lang="tr-TR" dirty="0" err="1"/>
              <a:t>marakaslar</a:t>
            </a:r>
            <a:r>
              <a:rPr lang="tr-TR" dirty="0"/>
              <a:t> hazırlanabilir. Evdeki sesli saatler, müzik kutuları çocuğun sesin geldiği yönü belirlemesinde uygun olabilir. Tencere kapakları, ses çıkran eşyalar oyuncak yerine kullanılabilir (</a:t>
            </a:r>
            <a:r>
              <a:rPr lang="tr-TR" dirty="0" err="1"/>
              <a:t>MEBb</a:t>
            </a:r>
            <a:r>
              <a:rPr lang="tr-TR" dirty="0"/>
              <a:t>, 2013). </a:t>
            </a:r>
          </a:p>
          <a:p>
            <a:pPr algn="just"/>
            <a:endParaRPr lang="tr-TR" dirty="0"/>
          </a:p>
          <a:p>
            <a:pPr algn="just"/>
            <a:endParaRPr lang="tr-TR" dirty="0"/>
          </a:p>
        </p:txBody>
      </p:sp>
    </p:spTree>
    <p:extLst>
      <p:ext uri="{BB962C8B-B14F-4D97-AF65-F5344CB8AC3E}">
        <p14:creationId xmlns:p14="http://schemas.microsoft.com/office/powerpoint/2010/main" val="1595722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marL="0" indent="0" algn="just">
              <a:buNone/>
            </a:pPr>
            <a:endParaRPr lang="tr-TR" dirty="0"/>
          </a:p>
          <a:p>
            <a:pPr marL="0" indent="0" algn="just">
              <a:buNone/>
            </a:pPr>
            <a:r>
              <a:rPr lang="tr-TR" dirty="0" smtClean="0"/>
              <a:t>• </a:t>
            </a:r>
            <a:r>
              <a:rPr lang="tr-TR" dirty="0"/>
              <a:t>Bebekle konuşulurken duyular arasında bağlantı kurulması için yaşantı deneyimleri daha hareketli ve fark edilecek şekilde sunulabilir. Örneğin “bebek” derken, anne babaların ellerindeki bebeği hareket ettirip bebeğin yüzüne dokundurmaları dokunma, işitme, hareket ve görme arasındaki bağlantı ve çocuğun nesne ile adı arasında bağ kurmasını sağlanabilir (Berk, 2013). </a:t>
            </a:r>
          </a:p>
          <a:p>
            <a:pPr marL="0" indent="0" algn="just">
              <a:buNone/>
            </a:pPr>
            <a:r>
              <a:rPr lang="tr-TR" dirty="0"/>
              <a:t>• İşitme deneyimleri sunulurken çocukların pasif dinlemeden, aktif dinlemeye ne zaman geçeceklerini bilmek önemlidir. Bu nedenle, </a:t>
            </a:r>
            <a:r>
              <a:rPr lang="tr-TR" dirty="0" err="1"/>
              <a:t>steteskop</a:t>
            </a:r>
            <a:r>
              <a:rPr lang="tr-TR" dirty="0"/>
              <a:t>, teyp, CD çalar, ziller, müzik kutuları, ritim enstrümanları gibi materyaller, aktif dinleme becerisini destekleyebilmek için kullanılabilir. </a:t>
            </a:r>
          </a:p>
          <a:p>
            <a:pPr marL="0" indent="0" algn="just">
              <a:buNone/>
            </a:pPr>
            <a:r>
              <a:rPr lang="tr-TR" dirty="0"/>
              <a:t>• Çevrede bulunan farklı seslerin kaydı alınabilir. Sesleri dinlerken kayıt durdurulabilir; ardından, sesler geri alınarak, çocuklar sessizce dinlemeye ve sesin kaynağını bulmaya yönlendirilebilirler. Küçük çocuklar konuşmasalar da anlamını bildikleri sesleri dinleyebilirler ve dinlediği ile eşleşen resmi ya da çizimi göstermekten hoşlanabilirler (</a:t>
            </a:r>
            <a:r>
              <a:rPr lang="tr-TR" dirty="0" err="1"/>
              <a:t>Fox</a:t>
            </a:r>
            <a:r>
              <a:rPr lang="tr-TR" dirty="0"/>
              <a:t> ve </a:t>
            </a:r>
            <a:r>
              <a:rPr lang="tr-TR" dirty="0" err="1"/>
              <a:t>Schirrmacher</a:t>
            </a:r>
            <a:r>
              <a:rPr lang="tr-TR" dirty="0"/>
              <a:t>, 2012) . Bebeklerin hayvan sesleri, taşıt sesleri, doğa sesleri, ev aletlerinin sesleri gibi çeşitli sesleri duyması için ortam hazırlanabilir (Avcı, 2003 ve </a:t>
            </a:r>
            <a:r>
              <a:rPr lang="tr-TR" dirty="0" err="1"/>
              <a:t>MEBb</a:t>
            </a:r>
            <a:r>
              <a:rPr lang="tr-TR" dirty="0"/>
              <a:t>, 2013). Çocukla ses oyunları oynanabilir ve birlikte şarkı, ninni ve tekerleme söylenebilir. </a:t>
            </a:r>
          </a:p>
          <a:p>
            <a:pPr marL="0" indent="0" algn="just">
              <a:buNone/>
            </a:pPr>
            <a:endParaRPr lang="tr-TR" dirty="0"/>
          </a:p>
        </p:txBody>
      </p:sp>
    </p:spTree>
    <p:extLst>
      <p:ext uri="{BB962C8B-B14F-4D97-AF65-F5344CB8AC3E}">
        <p14:creationId xmlns:p14="http://schemas.microsoft.com/office/powerpoint/2010/main" val="3912195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İşitsel Yetersizliği olan Bebek ve Çocuklar </a:t>
            </a:r>
            <a:endParaRPr lang="tr-TR" dirty="0"/>
          </a:p>
        </p:txBody>
      </p:sp>
      <p:sp>
        <p:nvSpPr>
          <p:cNvPr id="3" name="İçerik Yer Tutucusu 2"/>
          <p:cNvSpPr>
            <a:spLocks noGrp="1"/>
          </p:cNvSpPr>
          <p:nvPr>
            <p:ph idx="1"/>
          </p:nvPr>
        </p:nvSpPr>
        <p:spPr/>
        <p:txBody>
          <a:bodyPr>
            <a:normAutofit fontScale="85000" lnSpcReduction="20000"/>
          </a:bodyPr>
          <a:lstStyle/>
          <a:p>
            <a:pPr algn="just"/>
            <a:endParaRPr lang="tr-TR" dirty="0"/>
          </a:p>
          <a:p>
            <a:pPr marL="0" indent="0" algn="just">
              <a:buNone/>
            </a:pPr>
            <a:r>
              <a:rPr lang="tr-TR" dirty="0" smtClean="0"/>
              <a:t>	İşitme </a:t>
            </a:r>
            <a:r>
              <a:rPr lang="tr-TR" dirty="0"/>
              <a:t>organı kulak, hamileliğin yedinci ayında gelişimini büyük oranda tamamlar. Bebek anne karında yeterli şiddetteki sesleri duyar ve normal bir işitmeye sahipse sese hareketleri ile tepki verir. Bu işitsel uyarıların algılandığı ilk dönemdir. İşitme gelişimi bu dönemde başlamıştır. Bu gelişim bebeklik ve çocukluk döneminde çok hızlıdır (</a:t>
            </a:r>
            <a:r>
              <a:rPr lang="tr-TR" dirty="0" err="1"/>
              <a:t>Baykoç</a:t>
            </a:r>
            <a:r>
              <a:rPr lang="tr-TR" dirty="0"/>
              <a:t>, 2011). Prenatal, </a:t>
            </a:r>
            <a:r>
              <a:rPr lang="tr-TR" dirty="0" err="1"/>
              <a:t>perinatal</a:t>
            </a:r>
            <a:r>
              <a:rPr lang="tr-TR" dirty="0"/>
              <a:t> ve </a:t>
            </a:r>
            <a:r>
              <a:rPr lang="tr-TR" dirty="0" err="1"/>
              <a:t>postnatal</a:t>
            </a:r>
            <a:r>
              <a:rPr lang="tr-TR" dirty="0"/>
              <a:t> dönemlerde farklı karakterlerde işitme kayıpları ortaya çıkabilmektedir. İşitme kaybının sıklığı 1000 canlı doğumda bir olarak saptanmıştır. Bu rakamın yaklaşık yarısı genetik nedenlere ve diğer yarısı çevresel nedenlere bağlıdır ( </a:t>
            </a:r>
            <a:r>
              <a:rPr lang="tr-TR" dirty="0" err="1"/>
              <a:t>Kalatzis</a:t>
            </a:r>
            <a:r>
              <a:rPr lang="tr-TR" dirty="0"/>
              <a:t> and Petit,1998). </a:t>
            </a:r>
          </a:p>
        </p:txBody>
      </p:sp>
    </p:spTree>
    <p:extLst>
      <p:ext uri="{BB962C8B-B14F-4D97-AF65-F5344CB8AC3E}">
        <p14:creationId xmlns:p14="http://schemas.microsoft.com/office/powerpoint/2010/main" val="5070416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algn="just"/>
            <a:endParaRPr lang="tr-TR" dirty="0"/>
          </a:p>
          <a:p>
            <a:pPr algn="just"/>
            <a:r>
              <a:rPr lang="tr-TR" dirty="0"/>
              <a:t>Çocuklarda işitme kayıplarının oluşumundaki ana nedenler çocuğun, bu aşağıda belirtilen faktörlerden iki tanesinden bile etkilenmesi durumunda işitme kaybı riski % 90’ın üzerine çıkmaktadır</a:t>
            </a:r>
            <a:r>
              <a:rPr lang="tr-TR" dirty="0" smtClean="0"/>
              <a:t>.</a:t>
            </a:r>
          </a:p>
          <a:p>
            <a:pPr algn="just"/>
            <a:endParaRPr lang="tr-TR" dirty="0"/>
          </a:p>
          <a:p>
            <a:pPr algn="just"/>
            <a:r>
              <a:rPr lang="tr-TR" dirty="0"/>
              <a:t>Bu faktörler aşağıda şu şekilde sıralanmaktadır. </a:t>
            </a:r>
          </a:p>
          <a:p>
            <a:pPr algn="just"/>
            <a:r>
              <a:rPr lang="tr-TR" dirty="0"/>
              <a:t>Ailede, çocuklukta oluşan işitme kaybı hikayesi, </a:t>
            </a:r>
          </a:p>
          <a:p>
            <a:pPr algn="just"/>
            <a:r>
              <a:rPr lang="tr-TR" dirty="0"/>
              <a:t>Prematüre doğum, düşük doğum kilosu (1500 gr ve altı), </a:t>
            </a:r>
          </a:p>
          <a:p>
            <a:pPr algn="just"/>
            <a:r>
              <a:rPr lang="tr-TR" dirty="0"/>
              <a:t>Karakteristik işitme kaybının eşlik ettiği sendromlar, </a:t>
            </a:r>
          </a:p>
          <a:p>
            <a:pPr algn="just"/>
            <a:r>
              <a:rPr lang="tr-TR" dirty="0"/>
              <a:t>Bakteriyel menenjit, </a:t>
            </a:r>
            <a:r>
              <a:rPr lang="tr-TR" dirty="0" err="1"/>
              <a:t>ensefalit</a:t>
            </a:r>
            <a:r>
              <a:rPr lang="tr-TR" dirty="0"/>
              <a:t>, kabakulak gibi </a:t>
            </a:r>
            <a:r>
              <a:rPr lang="tr-TR" dirty="0" err="1"/>
              <a:t>infeksiyonlar</a:t>
            </a:r>
            <a:r>
              <a:rPr lang="tr-TR" dirty="0"/>
              <a:t>, </a:t>
            </a:r>
          </a:p>
          <a:p>
            <a:pPr algn="just"/>
            <a:r>
              <a:rPr lang="tr-TR" dirty="0" err="1"/>
              <a:t>Sitomegalovirüs</a:t>
            </a:r>
            <a:r>
              <a:rPr lang="tr-TR" dirty="0"/>
              <a:t>, </a:t>
            </a:r>
            <a:r>
              <a:rPr lang="tr-TR" dirty="0" err="1"/>
              <a:t>herpes</a:t>
            </a:r>
            <a:r>
              <a:rPr lang="tr-TR" dirty="0"/>
              <a:t>, </a:t>
            </a:r>
            <a:r>
              <a:rPr lang="tr-TR" dirty="0" err="1"/>
              <a:t>rubella</a:t>
            </a:r>
            <a:r>
              <a:rPr lang="tr-TR" dirty="0"/>
              <a:t>, </a:t>
            </a:r>
            <a:r>
              <a:rPr lang="tr-TR" dirty="0" err="1"/>
              <a:t>sifiliz</a:t>
            </a:r>
            <a:r>
              <a:rPr lang="tr-TR" dirty="0"/>
              <a:t>, </a:t>
            </a:r>
            <a:r>
              <a:rPr lang="tr-TR" dirty="0" err="1"/>
              <a:t>toksoplazmainfeksiyonları</a:t>
            </a:r>
            <a:r>
              <a:rPr lang="tr-TR" dirty="0"/>
              <a:t>, </a:t>
            </a:r>
          </a:p>
          <a:p>
            <a:pPr algn="just"/>
            <a:r>
              <a:rPr lang="tr-TR" dirty="0" err="1"/>
              <a:t>Hiperbilirubinemi</a:t>
            </a:r>
            <a:r>
              <a:rPr lang="tr-TR" dirty="0"/>
              <a:t>, mekanik </a:t>
            </a:r>
            <a:r>
              <a:rPr lang="tr-TR" dirty="0" err="1"/>
              <a:t>ventilasyona</a:t>
            </a:r>
            <a:r>
              <a:rPr lang="tr-TR" dirty="0"/>
              <a:t> </a:t>
            </a:r>
            <a:r>
              <a:rPr lang="tr-TR" dirty="0" err="1"/>
              <a:t>bağlıpersistant</a:t>
            </a:r>
            <a:r>
              <a:rPr lang="tr-TR" dirty="0"/>
              <a:t> </a:t>
            </a:r>
            <a:r>
              <a:rPr lang="tr-TR" dirty="0" err="1"/>
              <a:t>pulmoner</a:t>
            </a:r>
            <a:r>
              <a:rPr lang="tr-TR" dirty="0"/>
              <a:t> hipertansiyon, </a:t>
            </a:r>
          </a:p>
          <a:p>
            <a:pPr algn="just"/>
            <a:r>
              <a:rPr lang="tr-TR" dirty="0" err="1"/>
              <a:t>Nörofibromatozis</a:t>
            </a:r>
            <a:r>
              <a:rPr lang="tr-TR" dirty="0"/>
              <a:t>, </a:t>
            </a:r>
            <a:r>
              <a:rPr lang="tr-TR" dirty="0" err="1"/>
              <a:t>osteopetrozis</a:t>
            </a:r>
            <a:r>
              <a:rPr lang="tr-TR" dirty="0"/>
              <a:t>, </a:t>
            </a:r>
            <a:r>
              <a:rPr lang="tr-TR" dirty="0" err="1"/>
              <a:t>Usher’s</a:t>
            </a:r>
            <a:r>
              <a:rPr lang="tr-TR" dirty="0"/>
              <a:t> sendromu, </a:t>
            </a:r>
          </a:p>
          <a:p>
            <a:pPr algn="just"/>
            <a:r>
              <a:rPr lang="tr-TR" dirty="0"/>
              <a:t>Kafa travmaları, </a:t>
            </a:r>
            <a:r>
              <a:rPr lang="tr-TR" dirty="0" err="1"/>
              <a:t>nörodejeneratif</a:t>
            </a:r>
            <a:r>
              <a:rPr lang="tr-TR" dirty="0"/>
              <a:t> hastalıklar ve üç aydan uzun süren </a:t>
            </a:r>
            <a:r>
              <a:rPr lang="tr-TR" dirty="0" err="1"/>
              <a:t>rekürrentpersistant</a:t>
            </a:r>
            <a:r>
              <a:rPr lang="tr-TR" dirty="0"/>
              <a:t> </a:t>
            </a:r>
            <a:r>
              <a:rPr lang="tr-TR" dirty="0" err="1"/>
              <a:t>otit</a:t>
            </a:r>
            <a:r>
              <a:rPr lang="tr-TR" dirty="0"/>
              <a:t> olarak belirttirilir (Belgin,1992; Baykoç,2011; Şahlı ve Belgin,2011). </a:t>
            </a:r>
          </a:p>
          <a:p>
            <a:pPr algn="just"/>
            <a:endParaRPr lang="tr-TR" dirty="0"/>
          </a:p>
        </p:txBody>
      </p:sp>
    </p:spTree>
    <p:extLst>
      <p:ext uri="{BB962C8B-B14F-4D97-AF65-F5344CB8AC3E}">
        <p14:creationId xmlns:p14="http://schemas.microsoft.com/office/powerpoint/2010/main" val="597433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i="1" dirty="0" smtClean="0"/>
              <a:t>İşitme </a:t>
            </a:r>
            <a:r>
              <a:rPr lang="tr-TR" i="1" dirty="0"/>
              <a:t>Kaybının Derecesine Göre Sınıflandırılması </a:t>
            </a:r>
            <a:endParaRPr lang="tr-TR" dirty="0"/>
          </a:p>
        </p:txBody>
      </p:sp>
      <p:sp>
        <p:nvSpPr>
          <p:cNvPr id="3" name="İçerik Yer Tutucusu 2"/>
          <p:cNvSpPr>
            <a:spLocks noGrp="1"/>
          </p:cNvSpPr>
          <p:nvPr>
            <p:ph idx="1"/>
          </p:nvPr>
        </p:nvSpPr>
        <p:spPr/>
        <p:txBody>
          <a:bodyPr/>
          <a:lstStyle/>
          <a:p>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7775" y="1733550"/>
            <a:ext cx="6648450" cy="339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605400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554</Words>
  <Application>Microsoft Office PowerPoint</Application>
  <PresentationFormat>Ekran Gösterisi (4:3)</PresentationFormat>
  <Paragraphs>53</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İşitme duyusuna yönelik duyusal deneyimler, gelişimi ve desteklenmesi</vt:lpstr>
      <vt:lpstr>İşitme duyusuna yönelik duyusal deneyimler</vt:lpstr>
      <vt:lpstr>PowerPoint Sunusu</vt:lpstr>
      <vt:lpstr>PowerPoint Sunusu</vt:lpstr>
      <vt:lpstr>Aşağıda, anne baba ve eğitimcilere işitme duyusunun gelişimine yönelik duyusal deneyim önerileri sunulmuştur:</vt:lpstr>
      <vt:lpstr>PowerPoint Sunusu</vt:lpstr>
      <vt:lpstr>İşitsel Yetersizliği olan Bebek ve Çocuklar </vt:lpstr>
      <vt:lpstr>PowerPoint Sunusu</vt:lpstr>
      <vt:lpstr>İşitme Kaybının Derecesine Göre Sınıflandırılması </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8</cp:revision>
  <dcterms:created xsi:type="dcterms:W3CDTF">2020-11-09T13:58:59Z</dcterms:created>
  <dcterms:modified xsi:type="dcterms:W3CDTF">2020-11-10T09:18:22Z</dcterms:modified>
</cp:coreProperties>
</file>