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9" r:id="rId4"/>
    <p:sldId id="292" r:id="rId5"/>
    <p:sldId id="293" r:id="rId6"/>
    <p:sldId id="296" r:id="rId7"/>
    <p:sldId id="294" r:id="rId8"/>
    <p:sldId id="295" r:id="rId9"/>
    <p:sldId id="297" r:id="rId10"/>
    <p:sldId id="298" r:id="rId11"/>
    <p:sldId id="291" r:id="rId12"/>
    <p:sldId id="299" r:id="rId13"/>
    <p:sldId id="276" r:id="rId14"/>
    <p:sldId id="29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574325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194000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05673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684435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28316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D60EAFD-F097-4D67-BA6D-5D5CFFD185DC}" type="datetimeFigureOut">
              <a:rPr lang="tr-TR" smtClean="0"/>
              <a:t>20.04.2018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529283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D60EAFD-F097-4D67-BA6D-5D5CFFD185DC}" type="datetimeFigureOut">
              <a:rPr lang="tr-TR" smtClean="0"/>
              <a:t>20.04.2018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550369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D60EAFD-F097-4D67-BA6D-5D5CFFD185DC}" type="datetimeFigureOut">
              <a:rPr lang="tr-TR" smtClean="0"/>
              <a:t>20.04.2018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437225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D60EAFD-F097-4D67-BA6D-5D5CFFD185DC}" type="datetimeFigureOut">
              <a:rPr lang="tr-TR" smtClean="0"/>
              <a:t>20.04.2018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936461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D60EAFD-F097-4D67-BA6D-5D5CFFD185DC}" type="datetimeFigureOut">
              <a:rPr lang="tr-TR" smtClean="0"/>
              <a:t>20.04.2018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50118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D60EAFD-F097-4D67-BA6D-5D5CFFD185DC}" type="datetimeFigureOut">
              <a:rPr lang="tr-TR" smtClean="0"/>
              <a:t>20.04.2018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807939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60EAFD-F097-4D67-BA6D-5D5CFFD185DC}" type="datetimeFigureOut">
              <a:rPr lang="tr-TR" smtClean="0"/>
              <a:t>20.04.2018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1919E4-1D2B-43C2-B9B2-66C932573403}" type="slidenum">
              <a:rPr lang="tr-TR" smtClean="0"/>
              <a:t>‹#›</a:t>
            </a:fld>
            <a:endParaRPr lang="tr-TR"/>
          </a:p>
        </p:txBody>
      </p:sp>
    </p:spTree>
    <p:extLst>
      <p:ext uri="{BB962C8B-B14F-4D97-AF65-F5344CB8AC3E}">
        <p14:creationId xmlns:p14="http://schemas.microsoft.com/office/powerpoint/2010/main" val="2247564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VATANDAŞLIK</a:t>
            </a:r>
            <a:endParaRPr lang="tr-TR" dirty="0"/>
          </a:p>
        </p:txBody>
      </p:sp>
      <p:sp>
        <p:nvSpPr>
          <p:cNvPr id="3" name="Alt Başlık 2"/>
          <p:cNvSpPr>
            <a:spLocks noGrp="1"/>
          </p:cNvSpPr>
          <p:nvPr>
            <p:ph type="subTitle" idx="1"/>
          </p:nvPr>
        </p:nvSpPr>
        <p:spPr/>
        <p:txBody>
          <a:bodyPr/>
          <a:lstStyle/>
          <a:p>
            <a:r>
              <a:rPr lang="tr-TR" dirty="0" smtClean="0"/>
              <a:t>11. </a:t>
            </a:r>
            <a:r>
              <a:rPr lang="tr-TR" dirty="0" smtClean="0"/>
              <a:t>HAFTA:</a:t>
            </a:r>
          </a:p>
          <a:p>
            <a:r>
              <a:rPr lang="tr-TR" dirty="0" smtClean="0"/>
              <a:t>1982 TARİHLİ TÜRKİYE CUMHURİYETİ </a:t>
            </a:r>
            <a:r>
              <a:rPr lang="tr-TR" dirty="0" smtClean="0"/>
              <a:t>ANAYASASINA GÖRE DEVLET SİSTEMİ</a:t>
            </a:r>
            <a:endParaRPr lang="tr-TR" dirty="0"/>
          </a:p>
        </p:txBody>
      </p:sp>
    </p:spTree>
    <p:extLst>
      <p:ext uri="{BB962C8B-B14F-4D97-AF65-F5344CB8AC3E}">
        <p14:creationId xmlns:p14="http://schemas.microsoft.com/office/powerpoint/2010/main" val="3190993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YÜRÜTME ORGANI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272954" y="597408"/>
            <a:ext cx="11723427" cy="6260592"/>
          </a:xfrm>
        </p:spPr>
        <p:txBody>
          <a:bodyPr>
            <a:normAutofit fontScale="70000" lnSpcReduction="20000"/>
          </a:bodyPr>
          <a:lstStyle/>
          <a:p>
            <a:pPr marL="457200" lvl="1" indent="0" algn="ctr">
              <a:lnSpc>
                <a:spcPct val="150000"/>
              </a:lnSpc>
              <a:spcBef>
                <a:spcPts val="0"/>
              </a:spcBef>
              <a:buNone/>
            </a:pPr>
            <a:r>
              <a:rPr lang="tr-TR" sz="6200" dirty="0" smtClean="0">
                <a:effectLst>
                  <a:outerShdw blurRad="38100" dist="38100" dir="2700000" algn="tl">
                    <a:srgbClr val="000000">
                      <a:alpha val="43137"/>
                    </a:srgbClr>
                  </a:outerShdw>
                </a:effectLst>
              </a:rPr>
              <a:t>Kamu Yönetimi</a:t>
            </a:r>
          </a:p>
          <a:p>
            <a:pPr marL="457200" lvl="1" indent="0" algn="just">
              <a:lnSpc>
                <a:spcPct val="150000"/>
              </a:lnSpc>
              <a:spcBef>
                <a:spcPts val="0"/>
              </a:spcBef>
              <a:buNone/>
            </a:pPr>
            <a:r>
              <a:rPr lang="tr-TR" sz="4500" dirty="0" smtClean="0"/>
              <a:t>Türkiye Cumhuriyeti devletinin yönetim yapısı «Genel Yönetim Kuruluşları» ve Yerinden Yönetim Kuruluşları» olmak üzere ikiye ayrılmıştır. </a:t>
            </a:r>
          </a:p>
          <a:p>
            <a:pPr marL="457200" lvl="1" indent="0" algn="just">
              <a:lnSpc>
                <a:spcPct val="150000"/>
              </a:lnSpc>
              <a:spcBef>
                <a:spcPts val="0"/>
              </a:spcBef>
              <a:buNone/>
            </a:pPr>
            <a:r>
              <a:rPr lang="tr-TR" sz="4500" dirty="0" smtClean="0"/>
              <a:t>Genel Yönetim Kuruluşları, merkez örgütü ve taşra örgütü olarak ayrılmıştır. Yerinden yönetim kuruluşları ise, yerel kuruluşlar, hizmet kuruluşları ve meslek kuruluşları olarak ayrılmıştır.</a:t>
            </a:r>
          </a:p>
          <a:p>
            <a:pPr marL="457200" lvl="1" indent="0" algn="just">
              <a:lnSpc>
                <a:spcPct val="150000"/>
              </a:lnSpc>
              <a:spcBef>
                <a:spcPts val="0"/>
              </a:spcBef>
              <a:buNone/>
            </a:pPr>
            <a:r>
              <a:rPr lang="tr-TR" sz="2600" dirty="0" smtClean="0"/>
              <a:t>(Daha ayrıntılı bilgi için, Prof. Dr. Metin Günday İdare Hukuku ve Prof. Dr. Şeref Gözübüyük Yönetim Hukuku kitaplarına bakınız.)</a:t>
            </a:r>
          </a:p>
          <a:p>
            <a:pPr marL="457200" lvl="1" indent="0" algn="ctr">
              <a:lnSpc>
                <a:spcPct val="150000"/>
              </a:lnSpc>
              <a:spcBef>
                <a:spcPts val="0"/>
              </a:spcBef>
              <a:buNone/>
            </a:pPr>
            <a:endParaRPr lang="tr-TR" dirty="0"/>
          </a:p>
          <a:p>
            <a:pPr marL="0" indent="0">
              <a:buNone/>
            </a:pPr>
            <a:r>
              <a:rPr lang="tr-TR" dirty="0"/>
              <a:t/>
            </a:r>
            <a:br>
              <a:rPr lang="tr-TR" dirty="0"/>
            </a:br>
            <a:endParaRPr lang="tr-TR" sz="2800" dirty="0" smtClean="0"/>
          </a:p>
        </p:txBody>
      </p:sp>
    </p:spTree>
    <p:extLst>
      <p:ext uri="{BB962C8B-B14F-4D97-AF65-F5344CB8AC3E}">
        <p14:creationId xmlns:p14="http://schemas.microsoft.com/office/powerpoint/2010/main" val="1573391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YARGI ORGANI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0" indent="0" algn="just">
              <a:lnSpc>
                <a:spcPct val="150000"/>
              </a:lnSpc>
              <a:spcBef>
                <a:spcPts val="0"/>
              </a:spcBef>
              <a:buNone/>
            </a:pPr>
            <a:r>
              <a:rPr lang="tr-TR" dirty="0" smtClean="0"/>
              <a:t>Yargı işlevinin amacı, hukuk düzeninin korunması ve adaletin sağlanmasıdır.</a:t>
            </a:r>
          </a:p>
          <a:p>
            <a:pPr marL="0" indent="0" algn="just">
              <a:lnSpc>
                <a:spcPct val="150000"/>
              </a:lnSpc>
              <a:spcBef>
                <a:spcPts val="0"/>
              </a:spcBef>
              <a:buNone/>
            </a:pPr>
            <a:r>
              <a:rPr lang="tr-TR" dirty="0" smtClean="0"/>
              <a:t>Demokratik ülkelerde, yargı organının (uyuşmazlıkları yasalar doğrultusunda çözen), siyasal organlar olarak nitelendirilen yasama ve yürütme organları karşısında bağımsız olması ilkesi kabul edilmiştir.</a:t>
            </a:r>
          </a:p>
          <a:p>
            <a:pPr marL="0" indent="0" algn="just">
              <a:lnSpc>
                <a:spcPct val="150000"/>
              </a:lnSpc>
              <a:spcBef>
                <a:spcPts val="0"/>
              </a:spcBef>
              <a:buNone/>
            </a:pPr>
            <a:r>
              <a:rPr lang="tr-TR" dirty="0" smtClean="0"/>
              <a:t>		</a:t>
            </a:r>
            <a:endParaRPr lang="tr-TR" dirty="0" smtClean="0"/>
          </a:p>
        </p:txBody>
      </p:sp>
    </p:spTree>
    <p:extLst>
      <p:ext uri="{BB962C8B-B14F-4D97-AF65-F5344CB8AC3E}">
        <p14:creationId xmlns:p14="http://schemas.microsoft.com/office/powerpoint/2010/main" val="16583197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YARGI ORGANI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260592"/>
          </a:xfrm>
        </p:spPr>
        <p:txBody>
          <a:bodyPr>
            <a:normAutofit fontScale="77500" lnSpcReduction="20000"/>
          </a:bodyPr>
          <a:lstStyle/>
          <a:p>
            <a:pPr marL="0" indent="0" algn="just">
              <a:lnSpc>
                <a:spcPct val="150000"/>
              </a:lnSpc>
              <a:spcBef>
                <a:spcPts val="0"/>
              </a:spcBef>
              <a:buNone/>
            </a:pPr>
            <a:r>
              <a:rPr lang="tr-TR" sz="3600" dirty="0" smtClean="0">
                <a:effectLst>
                  <a:outerShdw blurRad="38100" dist="38100" dir="2700000" algn="tl">
                    <a:srgbClr val="000000">
                      <a:alpha val="43137"/>
                    </a:srgbClr>
                  </a:outerShdw>
                </a:effectLst>
              </a:rPr>
              <a:t>YARGI BAĞIMSIZLIĞI</a:t>
            </a:r>
          </a:p>
          <a:p>
            <a:pPr marL="0" indent="0" algn="just">
              <a:lnSpc>
                <a:spcPct val="150000"/>
              </a:lnSpc>
              <a:spcBef>
                <a:spcPts val="0"/>
              </a:spcBef>
              <a:buNone/>
            </a:pPr>
            <a:r>
              <a:rPr lang="tr-TR" sz="3000" dirty="0" smtClean="0"/>
              <a:t>Yargı bağımsızlığı Anayasa’nın 138. maddesinde düzenlenmiştir.</a:t>
            </a:r>
          </a:p>
          <a:p>
            <a:pPr algn="just">
              <a:lnSpc>
                <a:spcPct val="150000"/>
              </a:lnSpc>
              <a:spcBef>
                <a:spcPts val="0"/>
              </a:spcBef>
              <a:buFont typeface="Courier New" panose="02070309020205020404" pitchFamily="49" charset="0"/>
              <a:buChar char="o"/>
            </a:pPr>
            <a:r>
              <a:rPr lang="tr-TR" sz="3000" dirty="0" smtClean="0"/>
              <a:t>Hâkimler</a:t>
            </a:r>
            <a:r>
              <a:rPr lang="tr-TR" sz="3000" dirty="0"/>
              <a:t>, görevlerinde bağımsızdırlar; Anayasaya, kanuna ve hukuka uygun olarak vicdanî kanaatlerine göre hüküm verirler</a:t>
            </a:r>
            <a:r>
              <a:rPr lang="tr-TR" sz="3000" dirty="0" smtClean="0"/>
              <a:t>.</a:t>
            </a:r>
            <a:endParaRPr lang="tr-TR" sz="3000" dirty="0"/>
          </a:p>
          <a:p>
            <a:pPr algn="just">
              <a:lnSpc>
                <a:spcPct val="150000"/>
              </a:lnSpc>
              <a:spcBef>
                <a:spcPts val="0"/>
              </a:spcBef>
              <a:buFont typeface="Courier New" panose="02070309020205020404" pitchFamily="49" charset="0"/>
              <a:buChar char="o"/>
            </a:pPr>
            <a:r>
              <a:rPr lang="tr-TR" sz="3000" dirty="0"/>
              <a:t>Hiçbir organ, makam, merci veya kişi, yargı yetkisinin kullanılmasında mahkemelere ve hâkimlere emir ve talimat veremez; genelge gönderemez; tavsiye ve telkinde bulunamaz.</a:t>
            </a:r>
          </a:p>
          <a:p>
            <a:pPr algn="just">
              <a:lnSpc>
                <a:spcPct val="150000"/>
              </a:lnSpc>
              <a:spcBef>
                <a:spcPts val="0"/>
              </a:spcBef>
              <a:buFont typeface="Courier New" panose="02070309020205020404" pitchFamily="49" charset="0"/>
              <a:buChar char="o"/>
            </a:pPr>
            <a:r>
              <a:rPr lang="tr-TR" sz="3000" dirty="0" smtClean="0"/>
              <a:t>Görülmekte </a:t>
            </a:r>
            <a:r>
              <a:rPr lang="tr-TR" sz="3000" dirty="0"/>
              <a:t>olan bir dava hakkında Yasama Meclisinde yargı yetkisinin kullanılması ile ilgili soru sorulamaz, görüşme yapılamaz veya herhangi bir beyanda bulunulamaz.</a:t>
            </a:r>
          </a:p>
          <a:p>
            <a:pPr algn="just">
              <a:lnSpc>
                <a:spcPct val="150000"/>
              </a:lnSpc>
              <a:spcBef>
                <a:spcPts val="0"/>
              </a:spcBef>
              <a:buFont typeface="Courier New" panose="02070309020205020404" pitchFamily="49" charset="0"/>
              <a:buChar char="o"/>
            </a:pPr>
            <a:r>
              <a:rPr lang="tr-TR" sz="3000" dirty="0" smtClean="0"/>
              <a:t>Yasama </a:t>
            </a:r>
            <a:r>
              <a:rPr lang="tr-TR" sz="3000" dirty="0"/>
              <a:t>ve yürütme organları ile idare, mahkeme kararlarına uymak zorundadır; bu organlar ve idare, mahkeme kararlarını hiçbir suretle değiştiremez ve bunların yerine getirilmesini geciktiremez</a:t>
            </a:r>
            <a:r>
              <a:rPr lang="tr-TR" sz="3000" dirty="0" smtClean="0"/>
              <a:t>.</a:t>
            </a:r>
            <a:endParaRPr lang="tr-TR" sz="3000" dirty="0"/>
          </a:p>
        </p:txBody>
      </p:sp>
    </p:spTree>
    <p:extLst>
      <p:ext uri="{BB962C8B-B14F-4D97-AF65-F5344CB8AC3E}">
        <p14:creationId xmlns:p14="http://schemas.microsoft.com/office/powerpoint/2010/main" val="114300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2447" y="1310186"/>
            <a:ext cx="8147713" cy="2006220"/>
          </a:xfrm>
        </p:spPr>
        <p:txBody>
          <a:bodyPr>
            <a:normAutofit/>
          </a:bodyPr>
          <a:lstStyle/>
          <a:p>
            <a:pPr marL="0" indent="0">
              <a:lnSpc>
                <a:spcPct val="100000"/>
              </a:lnSpc>
              <a:spcBef>
                <a:spcPts val="0"/>
              </a:spcBef>
              <a:buNone/>
            </a:pPr>
            <a:r>
              <a:rPr lang="tr-TR" sz="2000" dirty="0" smtClean="0">
                <a:effectLst>
                  <a:outerShdw blurRad="38100" dist="38100" dir="2700000" algn="tl">
                    <a:srgbClr val="000000">
                      <a:alpha val="43137"/>
                    </a:srgbClr>
                  </a:outerShdw>
                </a:effectLst>
              </a:rPr>
              <a:t>YARARLANILAN KAYNAK: </a:t>
            </a:r>
          </a:p>
          <a:p>
            <a:pPr marL="0" indent="0">
              <a:lnSpc>
                <a:spcPct val="100000"/>
              </a:lnSpc>
              <a:spcBef>
                <a:spcPts val="0"/>
              </a:spcBef>
              <a:buNone/>
            </a:pPr>
            <a:r>
              <a:rPr lang="tr-TR" sz="2000" dirty="0"/>
              <a:t>	</a:t>
            </a:r>
            <a:r>
              <a:rPr lang="tr-TR" sz="2000" dirty="0" smtClean="0"/>
              <a:t>1) PROF.DR</a:t>
            </a:r>
            <a:r>
              <a:rPr lang="tr-TR" sz="2000" dirty="0" smtClean="0"/>
              <a:t>. YASEMİN KARAMAN KEPENEKCİ (2014). EĞİTİMCİLER İÇİN İNSAN HAKLARI VE VATANDAŞLIK.  ANKARA: SİYASAL </a:t>
            </a:r>
            <a:r>
              <a:rPr lang="tr-TR" sz="2000" dirty="0" smtClean="0"/>
              <a:t>KİTABEVİ</a:t>
            </a:r>
          </a:p>
          <a:p>
            <a:pPr marL="0" indent="0">
              <a:lnSpc>
                <a:spcPct val="100000"/>
              </a:lnSpc>
              <a:spcBef>
                <a:spcPts val="0"/>
              </a:spcBef>
              <a:buNone/>
            </a:pPr>
            <a:r>
              <a:rPr lang="tr-TR" sz="2000" dirty="0" smtClean="0"/>
              <a:t>	2)https</a:t>
            </a:r>
            <a:r>
              <a:rPr lang="tr-TR" sz="2000" dirty="0"/>
              <a:t>://www.tccb.gov.tr/cumhurbaskanligi/gorev_yetki/</a:t>
            </a:r>
            <a:endParaRPr lang="tr-TR" sz="2000" dirty="0" smtClean="0"/>
          </a:p>
        </p:txBody>
      </p:sp>
    </p:spTree>
    <p:extLst>
      <p:ext uri="{BB962C8B-B14F-4D97-AF65-F5344CB8AC3E}">
        <p14:creationId xmlns:p14="http://schemas.microsoft.com/office/powerpoint/2010/main" val="762197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7635" y="597408"/>
            <a:ext cx="10699844" cy="5900928"/>
          </a:xfrm>
        </p:spPr>
        <p:txBody>
          <a:bodyPr>
            <a:normAutofit/>
          </a:bodyPr>
          <a:lstStyle/>
          <a:p>
            <a:pPr marL="0" indent="0" algn="ctr">
              <a:lnSpc>
                <a:spcPct val="150000"/>
              </a:lnSpc>
              <a:spcBef>
                <a:spcPts val="0"/>
              </a:spcBef>
              <a:buNone/>
            </a:pPr>
            <a:endParaRPr lang="tr-TR" sz="4400" dirty="0" smtClean="0"/>
          </a:p>
          <a:p>
            <a:pPr marL="0" indent="0" algn="ctr">
              <a:lnSpc>
                <a:spcPct val="150000"/>
              </a:lnSpc>
              <a:spcBef>
                <a:spcPts val="0"/>
              </a:spcBef>
              <a:buNone/>
            </a:pPr>
            <a:endParaRPr lang="tr-TR" sz="4400" dirty="0"/>
          </a:p>
          <a:p>
            <a:pPr marL="0" indent="0" algn="ctr">
              <a:lnSpc>
                <a:spcPct val="150000"/>
              </a:lnSpc>
              <a:spcBef>
                <a:spcPts val="0"/>
              </a:spcBef>
              <a:buNone/>
            </a:pPr>
            <a:r>
              <a:rPr lang="tr-TR" sz="4400" smtClean="0"/>
              <a:t>TEŞEKKÜRLER</a:t>
            </a:r>
            <a:endParaRPr lang="tr-TR" sz="4400" dirty="0" smtClean="0"/>
          </a:p>
        </p:txBody>
      </p:sp>
      <p:sp>
        <p:nvSpPr>
          <p:cNvPr id="4" name="Unvan 3"/>
          <p:cNvSpPr>
            <a:spLocks noGrp="1"/>
          </p:cNvSpPr>
          <p:nvPr>
            <p:ph type="title"/>
          </p:nvPr>
        </p:nvSpPr>
        <p:spPr/>
        <p:txBody>
          <a:bodyPr/>
          <a:lstStyle/>
          <a:p>
            <a:endParaRPr lang="en-US"/>
          </a:p>
        </p:txBody>
      </p:sp>
    </p:spTree>
    <p:extLst>
      <p:ext uri="{BB962C8B-B14F-4D97-AF65-F5344CB8AC3E}">
        <p14:creationId xmlns:p14="http://schemas.microsoft.com/office/powerpoint/2010/main" val="1364568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14999"/>
            <a:ext cx="10515600" cy="1325563"/>
          </a:xfrm>
        </p:spPr>
        <p:txBody>
          <a:bodyPr/>
          <a:lstStyle/>
          <a:p>
            <a:r>
              <a:rPr lang="tr-TR" b="1" dirty="0" smtClean="0">
                <a:effectLst>
                  <a:outerShdw blurRad="38100" dist="38100" dir="2700000" algn="tl">
                    <a:srgbClr val="000000">
                      <a:alpha val="43137"/>
                    </a:srgbClr>
                  </a:outerShdw>
                </a:effectLst>
              </a:rPr>
              <a:t>BU HAFTA NELER ÖĞRENECEĞİZ</a:t>
            </a:r>
            <a:r>
              <a:rPr lang="tr-TR" dirty="0" smtClean="0">
                <a:effectLst>
                  <a:outerShdw blurRad="38100" dist="38100" dir="2700000" algn="tl">
                    <a:srgbClr val="000000">
                      <a:alpha val="43137"/>
                    </a:srgbClr>
                  </a:outerShdw>
                </a:effectLst>
              </a:rPr>
              <a:t>?</a:t>
            </a:r>
            <a:endParaRPr lang="tr-TR"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38199" y="1211475"/>
            <a:ext cx="8483221" cy="5257563"/>
          </a:xfrm>
        </p:spPr>
        <p:txBody>
          <a:bodyPr>
            <a:normAutofit/>
          </a:bodyPr>
          <a:lstStyle/>
          <a:p>
            <a:pPr>
              <a:buFont typeface="Wingdings" panose="05000000000000000000" pitchFamily="2" charset="2"/>
              <a:buChar char="Ø"/>
            </a:pPr>
            <a:r>
              <a:rPr lang="tr-TR" dirty="0" smtClean="0"/>
              <a:t>YÜRÜTME ORGANI</a:t>
            </a:r>
          </a:p>
          <a:p>
            <a:pPr>
              <a:buFont typeface="Wingdings" panose="05000000000000000000" pitchFamily="2" charset="2"/>
              <a:buChar char="Ø"/>
            </a:pPr>
            <a:r>
              <a:rPr lang="tr-TR" dirty="0" smtClean="0"/>
              <a:t>YARGI ORGANI</a:t>
            </a:r>
            <a:endParaRPr lang="tr-TR" dirty="0" smtClean="0"/>
          </a:p>
          <a:p>
            <a:pPr>
              <a:buFont typeface="Wingdings" panose="05000000000000000000" pitchFamily="2" charset="2"/>
              <a:buChar char="Ø"/>
            </a:pPr>
            <a:endParaRPr lang="tr-TR" dirty="0" smtClean="0"/>
          </a:p>
          <a:p>
            <a:pPr marL="0" indent="0">
              <a:buNone/>
            </a:pPr>
            <a:r>
              <a:rPr lang="tr-TR" dirty="0" smtClean="0"/>
              <a:t> </a:t>
            </a:r>
            <a:endParaRPr lang="tr-TR" sz="2400" dirty="0" smtClean="0"/>
          </a:p>
          <a:p>
            <a:pPr marL="725488" lvl="2">
              <a:buFont typeface="Wingdings" panose="05000000000000000000" pitchFamily="2" charset="2"/>
              <a:buChar char="Ø"/>
            </a:pPr>
            <a:endParaRPr lang="tr-TR" sz="2400" dirty="0" smtClean="0"/>
          </a:p>
        </p:txBody>
      </p:sp>
    </p:spTree>
    <p:extLst>
      <p:ext uri="{BB962C8B-B14F-4D97-AF65-F5344CB8AC3E}">
        <p14:creationId xmlns:p14="http://schemas.microsoft.com/office/powerpoint/2010/main" val="1243041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YÜRÜTME ORGANI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just">
              <a:lnSpc>
                <a:spcPct val="150000"/>
              </a:lnSpc>
              <a:spcBef>
                <a:spcPts val="0"/>
              </a:spcBef>
              <a:buNone/>
            </a:pPr>
            <a:r>
              <a:rPr lang="tr-TR" dirty="0" smtClean="0"/>
              <a:t>					</a:t>
            </a:r>
            <a:r>
              <a:rPr lang="tr-TR" sz="2800" dirty="0" smtClean="0"/>
              <a:t>Yürütme</a:t>
            </a:r>
          </a:p>
          <a:p>
            <a:pPr marL="457200" lvl="1" indent="0" algn="just">
              <a:lnSpc>
                <a:spcPct val="150000"/>
              </a:lnSpc>
              <a:spcBef>
                <a:spcPts val="0"/>
              </a:spcBef>
              <a:buNone/>
            </a:pPr>
            <a:endParaRPr lang="tr-TR" sz="2800" dirty="0" smtClean="0"/>
          </a:p>
          <a:p>
            <a:pPr marL="457200" lvl="1" indent="0" algn="just">
              <a:lnSpc>
                <a:spcPct val="150000"/>
              </a:lnSpc>
              <a:spcBef>
                <a:spcPts val="0"/>
              </a:spcBef>
              <a:buNone/>
            </a:pPr>
            <a:r>
              <a:rPr lang="tr-TR" dirty="0" smtClean="0"/>
              <a:t>Yasaları Uygulama				Uygulamayı yapan organ</a:t>
            </a:r>
          </a:p>
          <a:p>
            <a:pPr marL="457200" lvl="1" indent="0" algn="just">
              <a:lnSpc>
                <a:spcPct val="150000"/>
              </a:lnSpc>
              <a:spcBef>
                <a:spcPts val="0"/>
              </a:spcBef>
              <a:buNone/>
            </a:pPr>
            <a:endParaRPr lang="tr-TR" dirty="0"/>
          </a:p>
          <a:p>
            <a:pPr marL="457200" lvl="1" indent="0" algn="just">
              <a:lnSpc>
                <a:spcPct val="150000"/>
              </a:lnSpc>
              <a:spcBef>
                <a:spcPts val="0"/>
              </a:spcBef>
              <a:buNone/>
            </a:pPr>
            <a:r>
              <a:rPr lang="tr-TR" dirty="0" smtClean="0"/>
              <a:t>Tek kanatlı (monist)</a:t>
            </a:r>
          </a:p>
          <a:p>
            <a:pPr marL="457200" lvl="1" indent="0" algn="just">
              <a:lnSpc>
                <a:spcPct val="150000"/>
              </a:lnSpc>
              <a:spcBef>
                <a:spcPts val="0"/>
              </a:spcBef>
              <a:buNone/>
            </a:pPr>
            <a:r>
              <a:rPr lang="tr-TR" dirty="0" smtClean="0"/>
              <a:t>İki kanatlı</a:t>
            </a:r>
            <a:endParaRPr lang="tr-TR" dirty="0" smtClean="0"/>
          </a:p>
        </p:txBody>
      </p:sp>
      <p:cxnSp>
        <p:nvCxnSpPr>
          <p:cNvPr id="12" name="Düz Ok Bağlayıcısı 11"/>
          <p:cNvCxnSpPr/>
          <p:nvPr/>
        </p:nvCxnSpPr>
        <p:spPr>
          <a:xfrm flipH="1">
            <a:off x="4503761" y="1269242"/>
            <a:ext cx="1132764" cy="5732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Düz Ok Bağlayıcısı 13"/>
          <p:cNvCxnSpPr/>
          <p:nvPr/>
        </p:nvCxnSpPr>
        <p:spPr>
          <a:xfrm>
            <a:off x="6441743" y="1282890"/>
            <a:ext cx="1173708" cy="6414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6554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YÜRÜTME ORGANI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272954" y="597408"/>
            <a:ext cx="11723427" cy="6021756"/>
          </a:xfrm>
        </p:spPr>
        <p:txBody>
          <a:bodyPr>
            <a:normAutofit fontScale="77500" lnSpcReduction="20000"/>
          </a:bodyPr>
          <a:lstStyle/>
          <a:p>
            <a:pPr marL="457200" lvl="1" indent="0" algn="ctr">
              <a:lnSpc>
                <a:spcPct val="150000"/>
              </a:lnSpc>
              <a:spcBef>
                <a:spcPts val="0"/>
              </a:spcBef>
              <a:buNone/>
            </a:pPr>
            <a:r>
              <a:rPr lang="tr-TR" sz="3900" dirty="0" smtClean="0">
                <a:effectLst>
                  <a:outerShdw blurRad="38100" dist="38100" dir="2700000" algn="tl">
                    <a:srgbClr val="000000">
                      <a:alpha val="43137"/>
                    </a:srgbClr>
                  </a:outerShdw>
                </a:effectLst>
              </a:rPr>
              <a:t>Cumhurbaşkanı</a:t>
            </a:r>
          </a:p>
          <a:p>
            <a:pPr marL="457200" lvl="1" indent="0" algn="just">
              <a:lnSpc>
                <a:spcPct val="150000"/>
              </a:lnSpc>
              <a:spcBef>
                <a:spcPts val="0"/>
              </a:spcBef>
              <a:buNone/>
            </a:pPr>
            <a:r>
              <a:rPr lang="tr-TR" sz="2800" dirty="0" smtClean="0"/>
              <a:t>1982 Anayasası’nın 101. ve 102. maddelerinde cumhurbaşkanının seçimi ve nitelikleri ile ilgili hükümler bulunmaktadır. Buna göre, </a:t>
            </a:r>
          </a:p>
          <a:p>
            <a:pPr lvl="1" algn="just">
              <a:lnSpc>
                <a:spcPct val="150000"/>
              </a:lnSpc>
              <a:spcBef>
                <a:spcPts val="0"/>
              </a:spcBef>
              <a:buFont typeface="Courier New" panose="02070309020205020404" pitchFamily="49" charset="0"/>
              <a:buChar char="o"/>
            </a:pPr>
            <a:r>
              <a:rPr lang="tr-TR" sz="2800" dirty="0" smtClean="0"/>
              <a:t>Cumhurbaşkanı</a:t>
            </a:r>
            <a:r>
              <a:rPr lang="tr-TR" sz="2800" dirty="0"/>
              <a:t>, kırk yaşını doldurmuş ve yüksek öğrenim yapmış Türkiye Büyük Millet Meclisi üyeleri veya bu niteliklere ve milletvekili seçilme yeterliğine sahip Türk vatandaşları arasından, halk tarafından seçilir.</a:t>
            </a:r>
          </a:p>
          <a:p>
            <a:pPr lvl="1" algn="just">
              <a:lnSpc>
                <a:spcPct val="150000"/>
              </a:lnSpc>
              <a:spcBef>
                <a:spcPts val="0"/>
              </a:spcBef>
              <a:buFont typeface="Courier New" panose="02070309020205020404" pitchFamily="49" charset="0"/>
              <a:buChar char="o"/>
            </a:pPr>
            <a:r>
              <a:rPr lang="tr-TR" sz="2800" dirty="0" smtClean="0"/>
              <a:t>Cumhurbaşkanının </a:t>
            </a:r>
            <a:r>
              <a:rPr lang="tr-TR" sz="2800" dirty="0"/>
              <a:t>görev süresi beş yıldır. Bir kimse en fazla iki defa Cumhurbaşkanı seçilebilir.</a:t>
            </a:r>
          </a:p>
          <a:p>
            <a:pPr lvl="1" algn="just">
              <a:lnSpc>
                <a:spcPct val="150000"/>
              </a:lnSpc>
              <a:spcBef>
                <a:spcPts val="0"/>
              </a:spcBef>
              <a:buFont typeface="Courier New" panose="02070309020205020404" pitchFamily="49" charset="0"/>
              <a:buChar char="o"/>
            </a:pPr>
            <a:r>
              <a:rPr lang="tr-TR" sz="2800" dirty="0" smtClean="0"/>
              <a:t>Cumhurbaşkanlığına </a:t>
            </a:r>
            <a:r>
              <a:rPr lang="tr-TR" sz="2800" dirty="0"/>
              <a:t>Türkiye Büyük Millet Meclisi üyeleri içinden veya Meclis dışından aday gösterilebilmesi yirmi milletvekilinin yazılı teklifi ile mümkündür. Ayrıca, en son yapılan milletvekili genel seçimlerinde geçerli oylar toplamı birlikte hesaplandığında yüzde onu geçen siyasi partiler ortak aday gösterebilir.</a:t>
            </a:r>
          </a:p>
          <a:p>
            <a:pPr lvl="1" algn="just">
              <a:lnSpc>
                <a:spcPct val="150000"/>
              </a:lnSpc>
              <a:spcBef>
                <a:spcPts val="0"/>
              </a:spcBef>
              <a:buFont typeface="Courier New" panose="02070309020205020404" pitchFamily="49" charset="0"/>
              <a:buChar char="o"/>
            </a:pPr>
            <a:r>
              <a:rPr lang="tr-TR" sz="2800" dirty="0" smtClean="0"/>
              <a:t>Cumhurbaşkanı </a:t>
            </a:r>
            <a:r>
              <a:rPr lang="tr-TR" sz="2800" dirty="0"/>
              <a:t>seçilenin, varsa partisi ile ilişiği kesilir ve Türkiye Büyük Millet Meclisi üyeliği sona erer.</a:t>
            </a:r>
            <a:endParaRPr lang="tr-TR" sz="2800" dirty="0" smtClean="0"/>
          </a:p>
        </p:txBody>
      </p:sp>
    </p:spTree>
    <p:extLst>
      <p:ext uri="{BB962C8B-B14F-4D97-AF65-F5344CB8AC3E}">
        <p14:creationId xmlns:p14="http://schemas.microsoft.com/office/powerpoint/2010/main" val="3785582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YÜRÜTME ORGANI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272954" y="597408"/>
            <a:ext cx="11723427" cy="6021756"/>
          </a:xfrm>
        </p:spPr>
        <p:txBody>
          <a:bodyPr>
            <a:normAutofit fontScale="92500"/>
          </a:bodyPr>
          <a:lstStyle/>
          <a:p>
            <a:pPr marL="457200" lvl="1" indent="0" algn="ctr">
              <a:lnSpc>
                <a:spcPct val="150000"/>
              </a:lnSpc>
              <a:spcBef>
                <a:spcPts val="0"/>
              </a:spcBef>
              <a:buNone/>
            </a:pPr>
            <a:r>
              <a:rPr lang="tr-TR" sz="3900" dirty="0" smtClean="0">
                <a:effectLst>
                  <a:outerShdw blurRad="38100" dist="38100" dir="2700000" algn="tl">
                    <a:srgbClr val="000000">
                      <a:alpha val="43137"/>
                    </a:srgbClr>
                  </a:outerShdw>
                </a:effectLst>
              </a:rPr>
              <a:t>Cumhurbaşkanının Görevleri</a:t>
            </a:r>
          </a:p>
          <a:p>
            <a:pPr marL="0" indent="0">
              <a:buNone/>
            </a:pPr>
            <a:r>
              <a:rPr lang="tr-TR" b="1" dirty="0"/>
              <a:t>a) Yasama ile ilgili olanlar :</a:t>
            </a:r>
          </a:p>
          <a:p>
            <a:r>
              <a:rPr lang="tr-TR" dirty="0"/>
              <a:t>Gerekli gördüğü takdirde, yasama yılının ilk günü Türkiye Büyük Millet Meclisi'nde açılış konuşmasını yapmak, Türkiye Büyük Millet Meclisi'ni gerektiğinde toplantıya çağırmak,</a:t>
            </a:r>
          </a:p>
          <a:p>
            <a:r>
              <a:rPr lang="tr-TR" dirty="0"/>
              <a:t>Yasaları yayımlamak,</a:t>
            </a:r>
          </a:p>
          <a:p>
            <a:r>
              <a:rPr lang="tr-TR" dirty="0"/>
              <a:t>Yasaları yeniden görüşülmek üzere Türkiye Büyük Millet Meclisi'ne geri göndermek,</a:t>
            </a:r>
          </a:p>
          <a:p>
            <a:r>
              <a:rPr lang="tr-TR" dirty="0"/>
              <a:t>Anayasa değişikliklerine ilişkin yasaları gerekli gördüğü takdirde halkoyuna sunmak,</a:t>
            </a:r>
          </a:p>
          <a:p>
            <a:r>
              <a:rPr lang="tr-TR" dirty="0"/>
              <a:t>Yasaların, kanun hükmündeki </a:t>
            </a:r>
            <a:r>
              <a:rPr lang="tr-TR" dirty="0" err="1"/>
              <a:t>kararnamelerin,Türkiye</a:t>
            </a:r>
            <a:r>
              <a:rPr lang="tr-TR" dirty="0"/>
              <a:t> Büyük Millet Meclisi </a:t>
            </a:r>
            <a:r>
              <a:rPr lang="tr-TR" dirty="0" err="1"/>
              <a:t>İçtüzüğü'nün</a:t>
            </a:r>
            <a:r>
              <a:rPr lang="tr-TR" dirty="0"/>
              <a:t>, tümünün ya da belirli kurallarının Anayasa'ya biçim ya da esas yönünden aykırı oldukları gerekçesi ile Anayasa Mahkemesi'nde iptal davası açmak,</a:t>
            </a:r>
          </a:p>
          <a:p>
            <a:r>
              <a:rPr lang="tr-TR" dirty="0"/>
              <a:t>Türkiye Büyük Millet Meclisi seçimlerinin yenilenmesine karar vermek</a:t>
            </a:r>
            <a:r>
              <a:rPr lang="tr-TR" dirty="0" smtClean="0"/>
              <a:t>,</a:t>
            </a:r>
            <a:endParaRPr lang="tr-TR" dirty="0"/>
          </a:p>
        </p:txBody>
      </p:sp>
    </p:spTree>
    <p:extLst>
      <p:ext uri="{BB962C8B-B14F-4D97-AF65-F5344CB8AC3E}">
        <p14:creationId xmlns:p14="http://schemas.microsoft.com/office/powerpoint/2010/main" val="2539310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YÜRÜTME ORGANI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272954" y="597408"/>
            <a:ext cx="11723427" cy="6021756"/>
          </a:xfrm>
        </p:spPr>
        <p:txBody>
          <a:bodyPr>
            <a:normAutofit fontScale="92500" lnSpcReduction="10000"/>
          </a:bodyPr>
          <a:lstStyle/>
          <a:p>
            <a:pPr marL="457200" lvl="1" indent="0" algn="ctr">
              <a:lnSpc>
                <a:spcPct val="150000"/>
              </a:lnSpc>
              <a:spcBef>
                <a:spcPts val="0"/>
              </a:spcBef>
              <a:buNone/>
            </a:pPr>
            <a:r>
              <a:rPr lang="tr-TR" sz="3900" dirty="0" smtClean="0">
                <a:effectLst>
                  <a:outerShdw blurRad="38100" dist="38100" dir="2700000" algn="tl">
                    <a:srgbClr val="000000">
                      <a:alpha val="43137"/>
                    </a:srgbClr>
                  </a:outerShdw>
                </a:effectLst>
              </a:rPr>
              <a:t>Cumhurbaşkanının Görevleri</a:t>
            </a:r>
          </a:p>
          <a:p>
            <a:pPr marL="0" indent="0">
              <a:buNone/>
            </a:pPr>
            <a:r>
              <a:rPr lang="tr-TR" b="1" dirty="0" smtClean="0"/>
              <a:t>b</a:t>
            </a:r>
            <a:r>
              <a:rPr lang="tr-TR" b="1" dirty="0"/>
              <a:t>) Yürütme alanına ilişkin olanlar :</a:t>
            </a:r>
          </a:p>
          <a:p>
            <a:r>
              <a:rPr lang="tr-TR" dirty="0"/>
              <a:t>Başbakanı atamak ve istifasını kabul etmek,</a:t>
            </a:r>
          </a:p>
          <a:p>
            <a:r>
              <a:rPr lang="tr-TR" dirty="0"/>
              <a:t>Başbakanın önerisi üzerine Bakanları atamak ve görevlerine son vermek,</a:t>
            </a:r>
          </a:p>
          <a:p>
            <a:r>
              <a:rPr lang="tr-TR" dirty="0"/>
              <a:t>Gerekli gördüğünde Bakanlar Kurulu'na Başkanlık etmek ya da Bakanlar Kurulu'nu Başkanlığı altında toplantıya çağırmak,</a:t>
            </a:r>
          </a:p>
          <a:p>
            <a:r>
              <a:rPr lang="tr-TR" dirty="0"/>
              <a:t>Yabancı devletlere Türk Devleti'nin temsilcilerini göndermek, Türkiye Cumhuriyeti'ne gönderilecek yabancı devlet temsilcilerini kabul etmek,</a:t>
            </a:r>
          </a:p>
          <a:p>
            <a:r>
              <a:rPr lang="tr-TR" dirty="0"/>
              <a:t>Uluslararası </a:t>
            </a:r>
            <a:r>
              <a:rPr lang="tr-TR" dirty="0" err="1"/>
              <a:t>andlaşmaları</a:t>
            </a:r>
            <a:r>
              <a:rPr lang="tr-TR" dirty="0"/>
              <a:t> onaylamak ve yayımlamak,</a:t>
            </a:r>
          </a:p>
          <a:p>
            <a:r>
              <a:rPr lang="tr-TR" dirty="0"/>
              <a:t>Türkiye Büyük Millet Meclisi adına Türk Silahlı Kuvvetleri'nin Başkomutanlığını temsil etmek,</a:t>
            </a:r>
          </a:p>
          <a:p>
            <a:r>
              <a:rPr lang="tr-TR" dirty="0"/>
              <a:t>Türk Silahlı Kuvvetleri'nin kullanılmasına karar vermek,</a:t>
            </a:r>
          </a:p>
          <a:p>
            <a:r>
              <a:rPr lang="tr-TR" dirty="0"/>
              <a:t>Genelkurmay Başkanı'nı atamak</a:t>
            </a:r>
            <a:r>
              <a:rPr lang="tr-TR" dirty="0" smtClean="0"/>
              <a:t>,</a:t>
            </a:r>
            <a:endParaRPr lang="tr-TR" dirty="0"/>
          </a:p>
        </p:txBody>
      </p:sp>
    </p:spTree>
    <p:extLst>
      <p:ext uri="{BB962C8B-B14F-4D97-AF65-F5344CB8AC3E}">
        <p14:creationId xmlns:p14="http://schemas.microsoft.com/office/powerpoint/2010/main" val="1007690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YÜRÜTME ORGANI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272954" y="597408"/>
            <a:ext cx="11723427" cy="6021756"/>
          </a:xfrm>
        </p:spPr>
        <p:txBody>
          <a:bodyPr>
            <a:normAutofit fontScale="92500" lnSpcReduction="10000"/>
          </a:bodyPr>
          <a:lstStyle/>
          <a:p>
            <a:pPr marL="457200" lvl="1" indent="0" algn="ctr">
              <a:lnSpc>
                <a:spcPct val="150000"/>
              </a:lnSpc>
              <a:spcBef>
                <a:spcPts val="0"/>
              </a:spcBef>
              <a:buNone/>
            </a:pPr>
            <a:r>
              <a:rPr lang="tr-TR" sz="3900" dirty="0" smtClean="0">
                <a:effectLst>
                  <a:outerShdw blurRad="38100" dist="38100" dir="2700000" algn="tl">
                    <a:srgbClr val="000000">
                      <a:alpha val="43137"/>
                    </a:srgbClr>
                  </a:outerShdw>
                </a:effectLst>
              </a:rPr>
              <a:t>Cumhurbaşkanının Görevleri</a:t>
            </a:r>
          </a:p>
          <a:p>
            <a:pPr marL="0" indent="0">
              <a:buNone/>
            </a:pPr>
            <a:r>
              <a:rPr lang="tr-TR" b="1" dirty="0" smtClean="0"/>
              <a:t>b</a:t>
            </a:r>
            <a:r>
              <a:rPr lang="tr-TR" b="1" dirty="0"/>
              <a:t>) Yürütme alanına ilişkin olanlar :</a:t>
            </a:r>
          </a:p>
          <a:p>
            <a:r>
              <a:rPr lang="tr-TR" dirty="0" smtClean="0"/>
              <a:t>Milli </a:t>
            </a:r>
            <a:r>
              <a:rPr lang="tr-TR" dirty="0"/>
              <a:t>Güvenlik Kurulu'nu toplantıya çağırmak,</a:t>
            </a:r>
          </a:p>
          <a:p>
            <a:r>
              <a:rPr lang="tr-TR" dirty="0"/>
              <a:t>Milli Güvenlik Kurulu'na Başkanlık etmek,</a:t>
            </a:r>
          </a:p>
          <a:p>
            <a:r>
              <a:rPr lang="tr-TR" dirty="0"/>
              <a:t>Başkanlığında toplanan Bakanlar Kurulu kararıyla sıkıyönetim ya da olağanüstü hal ilan etmek ve kanun hükmünde kararname çıkarmak,</a:t>
            </a:r>
          </a:p>
          <a:p>
            <a:r>
              <a:rPr lang="tr-TR" dirty="0"/>
              <a:t>Kararnameleri imzalamak,</a:t>
            </a:r>
          </a:p>
          <a:p>
            <a:r>
              <a:rPr lang="tr-TR" dirty="0"/>
              <a:t>Sürekli hastalık, sakatlık ve kocama sebebi ile belirli kişilerin cezalarını hafifletmek ya da kaldırmak,</a:t>
            </a:r>
          </a:p>
          <a:p>
            <a:r>
              <a:rPr lang="tr-TR" dirty="0"/>
              <a:t>Devlet Denetleme Kurulu'nun üyelerini ve Başkanını atamak,</a:t>
            </a:r>
          </a:p>
          <a:p>
            <a:r>
              <a:rPr lang="tr-TR" dirty="0"/>
              <a:t>Devlet Denetleme Kurulu'na inceleme, araştırma ve denetleme yaptırmak,</a:t>
            </a:r>
          </a:p>
          <a:p>
            <a:r>
              <a:rPr lang="tr-TR" dirty="0"/>
              <a:t>Yükseköğretim Kurulu üyelerini seçmek,</a:t>
            </a:r>
          </a:p>
          <a:p>
            <a:r>
              <a:rPr lang="tr-TR" dirty="0"/>
              <a:t>Üniversite rektörlerini seçmek</a:t>
            </a:r>
            <a:r>
              <a:rPr lang="tr-TR" dirty="0" smtClean="0"/>
              <a:t>,</a:t>
            </a:r>
            <a:endParaRPr lang="tr-TR" dirty="0"/>
          </a:p>
        </p:txBody>
      </p:sp>
    </p:spTree>
    <p:extLst>
      <p:ext uri="{BB962C8B-B14F-4D97-AF65-F5344CB8AC3E}">
        <p14:creationId xmlns:p14="http://schemas.microsoft.com/office/powerpoint/2010/main" val="2518080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YÜRÜTME ORGANI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272954" y="597408"/>
            <a:ext cx="11723427" cy="6021756"/>
          </a:xfrm>
        </p:spPr>
        <p:txBody>
          <a:bodyPr>
            <a:normAutofit/>
          </a:bodyPr>
          <a:lstStyle/>
          <a:p>
            <a:pPr marL="457200" lvl="1" indent="0" algn="ctr">
              <a:lnSpc>
                <a:spcPct val="150000"/>
              </a:lnSpc>
              <a:spcBef>
                <a:spcPts val="0"/>
              </a:spcBef>
              <a:buNone/>
            </a:pPr>
            <a:r>
              <a:rPr lang="tr-TR" sz="3900" dirty="0" smtClean="0">
                <a:effectLst>
                  <a:outerShdw blurRad="38100" dist="38100" dir="2700000" algn="tl">
                    <a:srgbClr val="000000">
                      <a:alpha val="43137"/>
                    </a:srgbClr>
                  </a:outerShdw>
                </a:effectLst>
              </a:rPr>
              <a:t>Cumhurbaşkanının Görevleri</a:t>
            </a:r>
          </a:p>
          <a:p>
            <a:pPr marL="0" indent="0">
              <a:buNone/>
            </a:pPr>
            <a:r>
              <a:rPr lang="tr-TR" b="1" dirty="0" smtClean="0"/>
              <a:t>c) Yargı ile ilgili olanlar:</a:t>
            </a:r>
          </a:p>
          <a:p>
            <a:r>
              <a:rPr lang="tr-TR" dirty="0" smtClean="0"/>
              <a:t>Anayasa </a:t>
            </a:r>
            <a:r>
              <a:rPr lang="tr-TR" dirty="0"/>
              <a:t>Mahkemesi üyelerini, Danıştay üyelerinin dörtte birini, Yargıtay Cumhuriyet Başsavcısı ve Yargıtay Cumhuriyet </a:t>
            </a:r>
            <a:r>
              <a:rPr lang="tr-TR" dirty="0" err="1"/>
              <a:t>Başsavcıvekilini</a:t>
            </a:r>
            <a:r>
              <a:rPr lang="tr-TR" dirty="0"/>
              <a:t>, Askerî Yargıtay üyelerini, Askerî Yüksek İdare Mahkemesi üyelerini, Hâkimler ve Savcılar Yüksek Kurulu üyelerini seçmek.</a:t>
            </a:r>
          </a:p>
          <a:p>
            <a:r>
              <a:rPr lang="tr-TR" dirty="0"/>
              <a:t>Cumhurbaşkanı, ayrıca Anayasada ve kanunlarda verilen seçme ve atama görevleri ile diğer görevleri yerine getirir ve yetkileri kullanır.</a:t>
            </a:r>
          </a:p>
          <a:p>
            <a:pPr marL="0" indent="0">
              <a:buNone/>
            </a:pPr>
            <a:r>
              <a:rPr lang="tr-TR" dirty="0"/>
              <a:t/>
            </a:r>
            <a:br>
              <a:rPr lang="tr-TR" dirty="0"/>
            </a:br>
            <a:endParaRPr lang="tr-TR" sz="2800" dirty="0" smtClean="0"/>
          </a:p>
        </p:txBody>
      </p:sp>
    </p:spTree>
    <p:extLst>
      <p:ext uri="{BB962C8B-B14F-4D97-AF65-F5344CB8AC3E}">
        <p14:creationId xmlns:p14="http://schemas.microsoft.com/office/powerpoint/2010/main" val="3280080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YÜRÜTME ORGANI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272954" y="597408"/>
            <a:ext cx="11723427" cy="6260592"/>
          </a:xfrm>
        </p:spPr>
        <p:txBody>
          <a:bodyPr>
            <a:normAutofit fontScale="62500" lnSpcReduction="20000"/>
          </a:bodyPr>
          <a:lstStyle/>
          <a:p>
            <a:pPr marL="457200" lvl="1" indent="0" algn="ctr">
              <a:lnSpc>
                <a:spcPct val="150000"/>
              </a:lnSpc>
              <a:spcBef>
                <a:spcPts val="0"/>
              </a:spcBef>
              <a:buNone/>
            </a:pPr>
            <a:r>
              <a:rPr lang="tr-TR" sz="6200" dirty="0" smtClean="0">
                <a:effectLst>
                  <a:outerShdw blurRad="38100" dist="38100" dir="2700000" algn="tl">
                    <a:srgbClr val="000000">
                      <a:alpha val="43137"/>
                    </a:srgbClr>
                  </a:outerShdw>
                </a:effectLst>
              </a:rPr>
              <a:t>Bakanlar Kurulu</a:t>
            </a:r>
          </a:p>
          <a:p>
            <a:pPr marL="457200" lvl="1" indent="0" algn="just">
              <a:lnSpc>
                <a:spcPct val="150000"/>
              </a:lnSpc>
              <a:spcBef>
                <a:spcPts val="0"/>
              </a:spcBef>
              <a:buNone/>
            </a:pPr>
            <a:r>
              <a:rPr lang="tr-TR" sz="4500" dirty="0" smtClean="0"/>
              <a:t>Anayasanın 109. maddesinde Bakanlar Kurulunun oluşumu düzenlenmiştir</a:t>
            </a:r>
            <a:r>
              <a:rPr lang="tr-TR" sz="4500" dirty="0"/>
              <a:t>. </a:t>
            </a:r>
          </a:p>
          <a:p>
            <a:pPr marL="457200" lvl="1" indent="0" algn="just">
              <a:lnSpc>
                <a:spcPct val="150000"/>
              </a:lnSpc>
              <a:spcBef>
                <a:spcPts val="0"/>
              </a:spcBef>
              <a:buNone/>
            </a:pPr>
            <a:r>
              <a:rPr lang="tr-TR" sz="4500" dirty="0" smtClean="0"/>
              <a:t>Bakanlar </a:t>
            </a:r>
            <a:r>
              <a:rPr lang="tr-TR" sz="4500" dirty="0"/>
              <a:t>Kurulu, Başbakan ve bakanlardan kurulur</a:t>
            </a:r>
            <a:r>
              <a:rPr lang="tr-TR" sz="4500" dirty="0" smtClean="0"/>
              <a:t>.</a:t>
            </a:r>
            <a:endParaRPr lang="tr-TR" sz="4500" dirty="0"/>
          </a:p>
          <a:p>
            <a:pPr marL="457200" lvl="1" indent="0" algn="just">
              <a:lnSpc>
                <a:spcPct val="150000"/>
              </a:lnSpc>
              <a:spcBef>
                <a:spcPts val="0"/>
              </a:spcBef>
              <a:buNone/>
            </a:pPr>
            <a:r>
              <a:rPr lang="tr-TR" sz="4500" dirty="0"/>
              <a:t>Başbakan, Cumhurbaşkanınca, Türkiye Büyük Millet Meclisi üyeleri arasından atanır</a:t>
            </a:r>
            <a:r>
              <a:rPr lang="tr-TR" sz="4500" dirty="0" smtClean="0"/>
              <a:t>.</a:t>
            </a:r>
            <a:endParaRPr lang="tr-TR" sz="4500" dirty="0"/>
          </a:p>
          <a:p>
            <a:pPr marL="457200" lvl="1" indent="0" algn="just">
              <a:lnSpc>
                <a:spcPct val="150000"/>
              </a:lnSpc>
              <a:spcBef>
                <a:spcPts val="0"/>
              </a:spcBef>
              <a:buNone/>
            </a:pPr>
            <a:r>
              <a:rPr lang="tr-TR" sz="4500" dirty="0"/>
              <a:t>Bakanlar, Türkiye Büyük Millet Meclisi üyeleri veya milletvekili seçilme yeterliğine sahip olanlar arasından Başbakanca seçilir ve Cumhurbaşkanınca atanır; gerektiğinde Başbakanın önerisi üzerine Cumhurbaşkanınca görevlerine son verilir.</a:t>
            </a:r>
            <a:endParaRPr lang="tr-TR" sz="4500" dirty="0" smtClean="0"/>
          </a:p>
          <a:p>
            <a:pPr marL="457200" lvl="1" indent="0" algn="ctr">
              <a:lnSpc>
                <a:spcPct val="150000"/>
              </a:lnSpc>
              <a:spcBef>
                <a:spcPts val="0"/>
              </a:spcBef>
              <a:buNone/>
            </a:pPr>
            <a:endParaRPr lang="tr-TR" dirty="0"/>
          </a:p>
          <a:p>
            <a:pPr marL="0" indent="0">
              <a:buNone/>
            </a:pPr>
            <a:r>
              <a:rPr lang="tr-TR" dirty="0"/>
              <a:t/>
            </a:r>
            <a:br>
              <a:rPr lang="tr-TR" dirty="0"/>
            </a:br>
            <a:endParaRPr lang="tr-TR" sz="2800" dirty="0" smtClean="0"/>
          </a:p>
        </p:txBody>
      </p:sp>
    </p:spTree>
    <p:extLst>
      <p:ext uri="{BB962C8B-B14F-4D97-AF65-F5344CB8AC3E}">
        <p14:creationId xmlns:p14="http://schemas.microsoft.com/office/powerpoint/2010/main" val="2487178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656</TotalTime>
  <Words>783</Words>
  <Application>Microsoft Office PowerPoint</Application>
  <PresentationFormat>Geniş ekran</PresentationFormat>
  <Paragraphs>92</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Calibri Light</vt:lpstr>
      <vt:lpstr>Courier New</vt:lpstr>
      <vt:lpstr>Wingdings</vt:lpstr>
      <vt:lpstr>Office Teması</vt:lpstr>
      <vt:lpstr>VATANDAŞLIK</vt:lpstr>
      <vt:lpstr>BU HAFTA NELER ÖĞRENECEĞİZ?</vt:lpstr>
      <vt:lpstr>YÜRÜTME ORGANI</vt:lpstr>
      <vt:lpstr>YÜRÜTME ORGANI</vt:lpstr>
      <vt:lpstr>YÜRÜTME ORGANI</vt:lpstr>
      <vt:lpstr>YÜRÜTME ORGANI</vt:lpstr>
      <vt:lpstr>YÜRÜTME ORGANI</vt:lpstr>
      <vt:lpstr>YÜRÜTME ORGANI</vt:lpstr>
      <vt:lpstr>YÜRÜTME ORGANI</vt:lpstr>
      <vt:lpstr>YÜRÜTME ORGANI</vt:lpstr>
      <vt:lpstr>YARGI ORGANI</vt:lpstr>
      <vt:lpstr>YARGI ORGANI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VATANDAŞLIK</dc:title>
  <dc:creator>WESER</dc:creator>
  <cp:lastModifiedBy>WESER</cp:lastModifiedBy>
  <cp:revision>57</cp:revision>
  <dcterms:created xsi:type="dcterms:W3CDTF">2018-04-17T19:43:00Z</dcterms:created>
  <dcterms:modified xsi:type="dcterms:W3CDTF">2018-04-20T09:26:14Z</dcterms:modified>
</cp:coreProperties>
</file>