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77" r:id="rId6"/>
    <p:sldId id="278" r:id="rId7"/>
    <p:sldId id="285" r:id="rId8"/>
    <p:sldId id="286" r:id="rId9"/>
    <p:sldId id="287" r:id="rId10"/>
    <p:sldId id="288" r:id="rId11"/>
    <p:sldId id="289" r:id="rId12"/>
    <p:sldId id="300" r:id="rId13"/>
    <p:sldId id="301" r:id="rId14"/>
    <p:sldId id="290" r:id="rId15"/>
    <p:sldId id="291" r:id="rId16"/>
    <p:sldId id="292" r:id="rId17"/>
    <p:sldId id="293" r:id="rId18"/>
    <p:sldId id="294" r:id="rId19"/>
    <p:sldId id="295" r:id="rId20"/>
    <p:sldId id="296" r:id="rId21"/>
    <p:sldId id="297" r:id="rId22"/>
    <p:sldId id="312" r:id="rId23"/>
    <p:sldId id="313" r:id="rId24"/>
    <p:sldId id="314" r:id="rId25"/>
    <p:sldId id="315" r:id="rId26"/>
    <p:sldId id="316" r:id="rId27"/>
    <p:sldId id="317" r:id="rId28"/>
    <p:sldId id="318" r:id="rId29"/>
    <p:sldId id="31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5/10/relationships/revisionInfo" Target="revisionInfo.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t>5/19/2018</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5/19/2018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5/19/2018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5/19/2018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t>5/19/2018</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altLang="en-US" dirty="0"/>
              <a:t>FİZİK TEDAVİ VE REHABİLİTASYON YÖNTEMLERİ</a:t>
            </a:r>
          </a:p>
        </p:txBody>
      </p:sp>
      <p:sp>
        <p:nvSpPr>
          <p:cNvPr id="3" name="Subtitle 2"/>
          <p:cNvSpPr>
            <a:spLocks noGrp="1"/>
          </p:cNvSpPr>
          <p:nvPr>
            <p:ph type="subTitle" idx="1"/>
          </p:nvPr>
        </p:nvSpPr>
        <p:spPr/>
        <p:txBody>
          <a:bodyPr/>
          <a:lstStyle/>
          <a:p>
            <a:r>
              <a:rPr lang="tr-TR" altLang="en-US"/>
              <a:t>DERİN ISI VEREN AJANLAR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464550" cy="4953000"/>
          </a:xfrm>
        </p:spPr>
        <p:txBody>
          <a:bodyPr/>
          <a:lstStyle/>
          <a:p>
            <a:r>
              <a:rPr lang="en-US"/>
              <a:t>Bir ortamın ses dalgalarına geçirgenliği akustik impedans denir.</a:t>
            </a:r>
          </a:p>
          <a:p>
            <a:r>
              <a:rPr lang="en-US"/>
              <a:t>Dokunun yoğunluğu ne kadar fazlaysa akustik impedans da o kadar fazladır.</a:t>
            </a:r>
          </a:p>
          <a:p>
            <a:r>
              <a:rPr lang="en-US"/>
              <a:t>Akustik impedansları farklı olan dokuların ara yüzeylerinde ultrasonik dalgalar yansımaya uğrar.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55" y="0"/>
            <a:ext cx="8341995" cy="4953000"/>
          </a:xfrm>
        </p:spPr>
        <p:txBody>
          <a:bodyPr/>
          <a:lstStyle/>
          <a:p>
            <a:r>
              <a:rPr lang="en-US" sz="3000"/>
              <a:t>Yansıma, kırılmaya uğrarlar.</a:t>
            </a:r>
          </a:p>
          <a:p>
            <a:r>
              <a:rPr lang="en-US" sz="3000"/>
              <a:t>Yağ dokusu, kas dokusu ve yumuşak dokuların akustik impedensları arasında fark çok azdır ve çok az yansıma olur. Ancak kas kemik ortak yüzeyinde iki doku arasında büyük fark olması nedeniyle çok fazla yansıma meydana gelir ve bununla orantılı ısı artışı ortaya çıkar.</a:t>
            </a:r>
          </a:p>
          <a:p>
            <a:r>
              <a:rPr lang="en-US" sz="3000"/>
              <a:t>Yağ dokusunda absorbsiyon azdır, en fazla kemik dokusu tarafından absorbe edilir.</a:t>
            </a:r>
          </a:p>
          <a:p>
            <a:r>
              <a:rPr lang="en-US" sz="3000"/>
              <a:t>Kas dokusunda da ultrason oldukça iyi absorbe edilir, kasların yüksek oranda  vaskülerize olmaları nedeniyle ısı hızlı kaybedilir.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8780" y="121920"/>
            <a:ext cx="8366760" cy="4953000"/>
          </a:xfrm>
        </p:spPr>
        <p:txBody>
          <a:bodyPr/>
          <a:lstStyle/>
          <a:p>
            <a:r>
              <a:rPr lang="en-US"/>
              <a:t>Daha az vaskülerize olan tendon, ligament gibi yapılar ısıyı daha uzun muhafaza ederler. </a:t>
            </a:r>
          </a:p>
          <a:p>
            <a:r>
              <a:rPr lang="en-US"/>
              <a:t>Ultrason uygulaması ile kemik, eklem, kapsül ve tendonları iyi bir şekilde ısıtmak mümkündür.</a:t>
            </a:r>
          </a:p>
        </p:txBody>
      </p:sp>
      <p:pic>
        <p:nvPicPr>
          <p:cNvPr id="4" name="Content Placeholder 3"/>
          <p:cNvPicPr>
            <a:picLocks noGrp="1" noChangeAspect="1"/>
          </p:cNvPicPr>
          <p:nvPr>
            <p:ph sz="half" idx="2"/>
          </p:nvPr>
        </p:nvPicPr>
        <p:blipFill>
          <a:blip r:embed="rId2"/>
          <a:stretch>
            <a:fillRect/>
          </a:stretch>
        </p:blipFill>
        <p:spPr>
          <a:xfrm>
            <a:off x="7933690" y="2599690"/>
            <a:ext cx="4264660" cy="424434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622030" cy="4953000"/>
          </a:xfrm>
        </p:spPr>
        <p:txBody>
          <a:bodyPr/>
          <a:lstStyle/>
          <a:p>
            <a:r>
              <a:rPr lang="en-US"/>
              <a:t>Doku tipi de önemlidir.</a:t>
            </a:r>
          </a:p>
          <a:p>
            <a:r>
              <a:rPr lang="tr-TR" altLang="en-US"/>
              <a:t>Bir US ışının </a:t>
            </a:r>
            <a:r>
              <a:rPr lang="en-US"/>
              <a:t>% 50’si kasta birkaç cm penetre olur.</a:t>
            </a:r>
          </a:p>
          <a:p>
            <a:r>
              <a:rPr lang="en-US"/>
              <a:t> Kemiğe sadece mm’nin onda birkaçı kadar yağ dokusuna 7-8 cm kadar penetre olur.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ULTRASON ÜRETİMİ </a:t>
            </a:r>
          </a:p>
        </p:txBody>
      </p:sp>
      <p:sp>
        <p:nvSpPr>
          <p:cNvPr id="3" name="Content Placeholder 2"/>
          <p:cNvSpPr>
            <a:spLocks noGrp="1"/>
          </p:cNvSpPr>
          <p:nvPr>
            <p:ph idx="1"/>
          </p:nvPr>
        </p:nvSpPr>
        <p:spPr>
          <a:xfrm>
            <a:off x="802005" y="773430"/>
            <a:ext cx="8079105" cy="4953000"/>
          </a:xfrm>
        </p:spPr>
        <p:txBody>
          <a:bodyPr/>
          <a:lstStyle/>
          <a:p>
            <a:r>
              <a:rPr lang="en-US"/>
              <a:t>Elektrik enerjisinden mekanik enerji sağlanarak ultrason elde edilir.</a:t>
            </a:r>
          </a:p>
          <a:p>
            <a:r>
              <a:rPr lang="en-US"/>
              <a:t>Ultrason cihazının 2 temel kısmı vardır.</a:t>
            </a:r>
          </a:p>
          <a:p>
            <a:r>
              <a:rPr lang="en-US"/>
              <a:t>Birincisi; şehir akımını istenilen frekansa yükselten üreteç</a:t>
            </a:r>
          </a:p>
          <a:p>
            <a:r>
              <a:rPr lang="en-US"/>
              <a:t>İkincisi yüksek frekanslı akımın ses enerjisine dönüştürüldüğü başlık</a:t>
            </a:r>
          </a:p>
          <a:p>
            <a:r>
              <a:rPr lang="en-US"/>
              <a:t>Başlıkta 1-3 MHz frekans üretebilen bir titreşim kaynağı bulunur.</a:t>
            </a:r>
          </a:p>
          <a:p>
            <a:r>
              <a:rPr lang="en-US"/>
              <a:t>Elektrik akımı→ses enerjisi→mekanik enerji→ısı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Ultrasonun etkileri</a:t>
            </a:r>
          </a:p>
        </p:txBody>
      </p:sp>
      <p:sp>
        <p:nvSpPr>
          <p:cNvPr id="3" name="Content Placeholder 2"/>
          <p:cNvSpPr>
            <a:spLocks noGrp="1"/>
          </p:cNvSpPr>
          <p:nvPr>
            <p:ph idx="1"/>
          </p:nvPr>
        </p:nvSpPr>
        <p:spPr>
          <a:xfrm>
            <a:off x="609600" y="1174750"/>
            <a:ext cx="8518525" cy="4953000"/>
          </a:xfrm>
        </p:spPr>
        <p:txBody>
          <a:bodyPr/>
          <a:lstStyle/>
          <a:p>
            <a:r>
              <a:rPr lang="en-US" b="1"/>
              <a:t>1) Termal Etki:</a:t>
            </a:r>
            <a:r>
              <a:rPr lang="en-US"/>
              <a:t> Ultrason dokular tarafından absorbe edilirken ısı enerjisi açığa çıkar. </a:t>
            </a:r>
          </a:p>
          <a:p>
            <a:r>
              <a:rPr lang="en-US"/>
              <a:t>Isı dokunun absorbsiyon özelliğine, uygulanma süresine, doza, uygulama şekline bağlıdır.</a:t>
            </a:r>
          </a:p>
          <a:p>
            <a:r>
              <a:rPr lang="en-US"/>
              <a:t>Metabolizma artışı, vazodilatasyon, membranlarda geçirgenlik artışı, kollajen esnekliğinde artış gibi etkileri vardır.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428990" cy="4953000"/>
          </a:xfrm>
        </p:spPr>
        <p:txBody>
          <a:bodyPr/>
          <a:lstStyle/>
          <a:p>
            <a:r>
              <a:rPr lang="en-US" b="1"/>
              <a:t>2) Nontermal etki:</a:t>
            </a:r>
            <a:r>
              <a:rPr lang="en-US"/>
              <a:t> İçinde erimiş gazlar bulunan sıvılarda ses dalgalarının gevşeme fazında ortam basıncı düştüğü için gaz parçacıkları baloncuklar oluşturabilir.</a:t>
            </a:r>
          </a:p>
          <a:p>
            <a:r>
              <a:rPr lang="en-US"/>
              <a:t>Sıkışma fazında ise ya bu baloncuklar sıvı içinde dağılır ya da birleşerek büyür. Bu olaya </a:t>
            </a:r>
            <a:r>
              <a:rPr lang="en-US" b="1"/>
              <a:t>kavitasyon</a:t>
            </a:r>
            <a:r>
              <a:rPr lang="en-US"/>
              <a:t> denir.</a:t>
            </a:r>
          </a:p>
          <a:p>
            <a:r>
              <a:rPr lang="en-US"/>
              <a:t>Kavitasyon 2 şekilde meydana gelir.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728710" cy="4953000"/>
          </a:xfrm>
        </p:spPr>
        <p:txBody>
          <a:bodyPr/>
          <a:lstStyle/>
          <a:p>
            <a:r>
              <a:rPr lang="en-US" b="1"/>
              <a:t>Dengeli kavitasyon:</a:t>
            </a:r>
            <a:r>
              <a:rPr lang="en-US"/>
              <a:t> </a:t>
            </a:r>
          </a:p>
          <a:p>
            <a:r>
              <a:rPr lang="en-US"/>
              <a:t>Birkaç mikronluk küçük gaz taneciklerinin ultrasonik basınç dalgalarının etkisiyle ileri geri hareketidir. Ultrason tedavisi esnasında ortaya çıkar. Bu sırada hücre zarının geçirgenliği artar, potansiyeli değişir.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120" y="262255"/>
            <a:ext cx="8342630" cy="5865495"/>
          </a:xfrm>
        </p:spPr>
        <p:txBody>
          <a:bodyPr/>
          <a:lstStyle/>
          <a:p>
            <a:r>
              <a:rPr lang="en-US" sz="3000" b="1"/>
              <a:t>Dengesiz kavitasyon:</a:t>
            </a:r>
            <a:r>
              <a:rPr lang="en-US" sz="3000"/>
              <a:t> Terapötik ultrason dozlarından daha yüksek dozlarda ortaya çıkar. Hızla büyüyen baloncuklar gelişerek hızlı hücre harabiyeti meydana getirir.</a:t>
            </a:r>
          </a:p>
          <a:p>
            <a:r>
              <a:rPr lang="en-US" sz="3000"/>
              <a:t>Bunun sonucu hemoliz, nekroz, kanama görülür.</a:t>
            </a:r>
          </a:p>
          <a:p>
            <a:r>
              <a:rPr lang="en-US" sz="3000"/>
              <a:t>Bundan kaçınmak için uygun dozlar kullanılmalı ve sürekli aynı noktaya tedavi uygulanmamaya özen gösterilmelidir. </a:t>
            </a:r>
          </a:p>
          <a:p>
            <a:r>
              <a:rPr lang="en-US" sz="3000"/>
              <a:t>Ultrasonun dokulardaki intertisiyel sıvının hareketini sağlayan mikromasaj etkisi vardır. Ödemli dokularda bu etkiden yararlanılır. Yara iyileşmesini hızlandırır.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Uygulama tekniği</a:t>
            </a:r>
          </a:p>
        </p:txBody>
      </p:sp>
      <p:sp>
        <p:nvSpPr>
          <p:cNvPr id="3" name="Content Placeholder 2"/>
          <p:cNvSpPr>
            <a:spLocks noGrp="1"/>
          </p:cNvSpPr>
          <p:nvPr>
            <p:ph idx="1"/>
          </p:nvPr>
        </p:nvSpPr>
        <p:spPr>
          <a:xfrm>
            <a:off x="609600" y="1174750"/>
            <a:ext cx="8552180" cy="4953000"/>
          </a:xfrm>
        </p:spPr>
        <p:txBody>
          <a:bodyPr/>
          <a:lstStyle/>
          <a:p>
            <a:r>
              <a:rPr lang="en-US"/>
              <a:t>Tedavi edilecek alan hazırlanmalı.</a:t>
            </a:r>
          </a:p>
          <a:p>
            <a:r>
              <a:rPr lang="en-US" b="1"/>
              <a:t>1) Doğrudan Temas Tekniği:</a:t>
            </a:r>
            <a:r>
              <a:rPr lang="en-US"/>
              <a:t> Tedavi başlığı cilde tam temas edilerek yapılır. Başlık ile cilt arasında hiç hava kalmayacak şekilde araya jel sürülerek yapılır.</a:t>
            </a:r>
          </a:p>
          <a:p>
            <a:r>
              <a:rPr lang="en-US"/>
              <a:t>Başlık hiç kaldırılmadan ya ileri geri, yada dairevi ya da sekiz çizerek yapılır.</a:t>
            </a:r>
          </a:p>
          <a:p>
            <a:r>
              <a:rPr lang="en-US"/>
              <a:t>Başlık cilt yüzeyine dik uygulanmalı ve hareketin hızı yavaş olmalıdır.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2305" y="280035"/>
            <a:ext cx="8361045" cy="4953000"/>
          </a:xfrm>
        </p:spPr>
        <p:txBody>
          <a:bodyPr/>
          <a:lstStyle/>
          <a:p>
            <a:r>
              <a:rPr lang="en-US" sz="3000"/>
              <a:t>Yüksek frekanslı akımlardır.</a:t>
            </a:r>
          </a:p>
          <a:p>
            <a:r>
              <a:rPr lang="en-US" sz="3000"/>
              <a:t>1MHz ve üzerindeki frekanslara sahip olan alternatif akımlardır.</a:t>
            </a:r>
          </a:p>
          <a:p>
            <a:r>
              <a:rPr lang="en-US" sz="3000"/>
              <a:t>Dokuda kimyasal ve elektrokinetik uyarıya yol açmazlar, dokuda uyarı meydana getirmezler.</a:t>
            </a:r>
          </a:p>
          <a:p>
            <a:r>
              <a:rPr lang="en-US" sz="3000"/>
              <a:t>Elektrik akımı niteliğinden ziyade elektromanyetik dalga karakterini almışlardır.</a:t>
            </a:r>
          </a:p>
          <a:p>
            <a:r>
              <a:rPr lang="en-US" sz="3000"/>
              <a:t>Oluşturdukları elektromanyetik alan içine giren dokularda derin ısı meydana getirirler.</a:t>
            </a:r>
          </a:p>
          <a:p>
            <a:r>
              <a:rPr lang="en-US" sz="3000"/>
              <a:t>Vücut derinliklerinde bulunan dokuların ısıtılması </a:t>
            </a:r>
            <a:r>
              <a:rPr lang="en-US" sz="3000" b="1"/>
              <a:t>diatermi</a:t>
            </a:r>
            <a:r>
              <a:rPr lang="en-US" sz="3000"/>
              <a:t> olarak adlandırılır.</a:t>
            </a:r>
            <a:r>
              <a:rPr lang="en-US"/>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270240" cy="4953000"/>
          </a:xfrm>
        </p:spPr>
        <p:txBody>
          <a:bodyPr/>
          <a:lstStyle/>
          <a:p>
            <a:r>
              <a:rPr lang="en-US" b="1"/>
              <a:t>2) Su içi Uygulama:</a:t>
            </a:r>
            <a:r>
              <a:rPr lang="en-US"/>
              <a:t> Aşırı duyarlı veya girintili çıkıntılı vücut yüzeylerinde tercih edilir. Tedavi edilecek kısım su dolu bir kap içine yerleştirilir.  </a:t>
            </a:r>
          </a:p>
          <a:p>
            <a:r>
              <a:rPr lang="en-US"/>
              <a:t>Tercihen kaynamış su kullanılır.</a:t>
            </a:r>
          </a:p>
          <a:p>
            <a:r>
              <a:rPr lang="en-US"/>
              <a:t>Topuk, dirsek gibi bölgeler için tercih </a:t>
            </a:r>
            <a:r>
              <a:rPr lang="tr-TR" altLang="en-US"/>
              <a:t>edilir</a:t>
            </a:r>
            <a:r>
              <a:rPr lang="en-US"/>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047365" y="1364615"/>
            <a:ext cx="6096000" cy="45720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03860"/>
            <a:ext cx="8780145" cy="5723890"/>
          </a:xfrm>
        </p:spPr>
        <p:txBody>
          <a:bodyPr/>
          <a:lstStyle/>
          <a:p>
            <a:r>
              <a:rPr lang="en-US"/>
              <a:t>Doz: 0.1-0.8 watt/cm2 alçak</a:t>
            </a:r>
          </a:p>
          <a:p>
            <a:r>
              <a:rPr lang="en-US"/>
              <a:t>0.8-1.5watt/cm2 orta</a:t>
            </a:r>
          </a:p>
          <a:p>
            <a:r>
              <a:rPr lang="en-US"/>
              <a:t>1.5-3watt/cm2 yüksek dozdur.</a:t>
            </a:r>
          </a:p>
          <a:p>
            <a:r>
              <a:rPr lang="en-US"/>
              <a:t>En çok kullanım 1.5watt/cm2dir.</a:t>
            </a:r>
          </a:p>
          <a:p>
            <a:pPr marL="0" indent="0">
              <a:buNone/>
            </a:pPr>
            <a:endParaRPr lang="en-US"/>
          </a:p>
          <a:p>
            <a:endParaRPr lang="en-US"/>
          </a:p>
          <a:p>
            <a:r>
              <a:rPr lang="en-US"/>
              <a:t>Süre: Tedavi edilecek alanın büyüklüğüne göre değişir. (3-10dak) Pratik olarak her 10cm2lik alan için 1dak hesabıyla süre bulunabilir. Ancak 10dak geçmemelidir.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Ultrasonun Endikasyonları</a:t>
            </a:r>
          </a:p>
        </p:txBody>
      </p:sp>
      <p:sp>
        <p:nvSpPr>
          <p:cNvPr id="3" name="Content Placeholder 2"/>
          <p:cNvSpPr>
            <a:spLocks noGrp="1"/>
          </p:cNvSpPr>
          <p:nvPr>
            <p:ph idx="1"/>
          </p:nvPr>
        </p:nvSpPr>
        <p:spPr>
          <a:xfrm>
            <a:off x="609600" y="829945"/>
            <a:ext cx="8341360" cy="5198110"/>
          </a:xfrm>
        </p:spPr>
        <p:txBody>
          <a:bodyPr/>
          <a:lstStyle/>
          <a:p>
            <a:r>
              <a:rPr lang="en-US" sz="3000"/>
              <a:t>Dejeneratif eklem hastalıkları</a:t>
            </a:r>
          </a:p>
          <a:p>
            <a:r>
              <a:rPr lang="en-US" sz="3000"/>
              <a:t>Posttravmatik eklem kontraktürleri</a:t>
            </a:r>
          </a:p>
          <a:p>
            <a:r>
              <a:rPr lang="en-US" sz="3000"/>
              <a:t>Ankilozan spondilit, romatoid artrit gibi inflamatuvar hastalıkların kronik dönemleri</a:t>
            </a:r>
          </a:p>
          <a:p>
            <a:r>
              <a:rPr lang="en-US" sz="3000"/>
              <a:t>Yumuşak doku romatizmaları (myofasial ağrı, fbromiyalji )</a:t>
            </a:r>
          </a:p>
          <a:p>
            <a:r>
              <a:rPr lang="en-US" sz="3000"/>
              <a:t>Metal implant varlığında uygulanabilir.</a:t>
            </a:r>
          </a:p>
          <a:p>
            <a:r>
              <a:rPr lang="en-US" sz="3000"/>
              <a:t>Tendinit</a:t>
            </a:r>
          </a:p>
          <a:p>
            <a:r>
              <a:rPr lang="en-US" sz="3000"/>
              <a:t>Sempatik ganglion üzerine uygulanarak ganglion blokajı (stellar gang ve lomber sempatik gang)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Ultrasonun kontrendikasyonları</a:t>
            </a:r>
          </a:p>
        </p:txBody>
      </p:sp>
      <p:sp>
        <p:nvSpPr>
          <p:cNvPr id="3" name="Content Placeholder 2"/>
          <p:cNvSpPr>
            <a:spLocks noGrp="1"/>
          </p:cNvSpPr>
          <p:nvPr>
            <p:ph idx="1"/>
          </p:nvPr>
        </p:nvSpPr>
        <p:spPr>
          <a:xfrm>
            <a:off x="609600" y="772795"/>
            <a:ext cx="8885555" cy="5354955"/>
          </a:xfrm>
        </p:spPr>
        <p:txBody>
          <a:bodyPr/>
          <a:lstStyle/>
          <a:p>
            <a:r>
              <a:rPr lang="en-US" sz="2800"/>
              <a:t>Akut enfeksiyonlar</a:t>
            </a:r>
          </a:p>
          <a:p>
            <a:r>
              <a:rPr lang="en-US" sz="2800"/>
              <a:t>Neoplazmalar</a:t>
            </a:r>
          </a:p>
          <a:p>
            <a:r>
              <a:rPr lang="en-US" sz="2800"/>
              <a:t>Yakın zamanda radyoterapi almış olanlar(en az 6 ay süre geçmelidir)</a:t>
            </a:r>
          </a:p>
          <a:p>
            <a:r>
              <a:rPr lang="en-US" sz="2800"/>
              <a:t>Hemofili, hemartroz, büyük hematomlarda kanamayı provake eder.</a:t>
            </a:r>
          </a:p>
          <a:p>
            <a:r>
              <a:rPr lang="en-US" sz="2800"/>
              <a:t>Arteriyel ve venöz dolaşım bozukluğu</a:t>
            </a:r>
          </a:p>
          <a:p>
            <a:r>
              <a:rPr lang="en-US" sz="2800"/>
              <a:t>Gebe uterusu, göz üzerine</a:t>
            </a:r>
          </a:p>
          <a:p>
            <a:r>
              <a:rPr lang="en-US" sz="2800"/>
              <a:t>Spina bifida, laminektomili hastalara lezyon üzerine uygulanmaz.</a:t>
            </a:r>
          </a:p>
          <a:p>
            <a:r>
              <a:rPr lang="en-US" sz="2800"/>
              <a:t>Gonadlar ve epifiz plakları üzerine</a:t>
            </a:r>
          </a:p>
          <a:p>
            <a:r>
              <a:rPr lang="en-US" sz="2800"/>
              <a:t>Kardiak pacemaker olanlar.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Riskleri</a:t>
            </a:r>
          </a:p>
        </p:txBody>
      </p:sp>
      <p:sp>
        <p:nvSpPr>
          <p:cNvPr id="3" name="Content Placeholder 2"/>
          <p:cNvSpPr>
            <a:spLocks noGrp="1"/>
          </p:cNvSpPr>
          <p:nvPr>
            <p:ph idx="1"/>
          </p:nvPr>
        </p:nvSpPr>
        <p:spPr>
          <a:xfrm>
            <a:off x="609600" y="1174750"/>
            <a:ext cx="8569325" cy="4953000"/>
          </a:xfrm>
        </p:spPr>
        <p:txBody>
          <a:bodyPr/>
          <a:lstStyle/>
          <a:p>
            <a:r>
              <a:rPr lang="en-US"/>
              <a:t>Devamlı formda ve aynı noktaya hareket ettirmeden uygulama aşırı ısınma ile yanık meydana getirir. </a:t>
            </a:r>
          </a:p>
          <a:p>
            <a:r>
              <a:rPr lang="en-US"/>
              <a:t>Yüksek dozlarda kullanımı kavitasyon etkisi yapar. Doku harabiyetine neden olur.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Fonoforezis </a:t>
            </a:r>
          </a:p>
        </p:txBody>
      </p:sp>
      <p:sp>
        <p:nvSpPr>
          <p:cNvPr id="3" name="Content Placeholder 2"/>
          <p:cNvSpPr>
            <a:spLocks noGrp="1"/>
          </p:cNvSpPr>
          <p:nvPr>
            <p:ph idx="1"/>
          </p:nvPr>
        </p:nvSpPr>
        <p:spPr>
          <a:xfrm>
            <a:off x="609600" y="1157605"/>
            <a:ext cx="8815705" cy="4953000"/>
          </a:xfrm>
        </p:spPr>
        <p:txBody>
          <a:bodyPr/>
          <a:lstStyle/>
          <a:p>
            <a:r>
              <a:rPr lang="en-US"/>
              <a:t>Çeşitli maddelerin cilt üzerine sürülmesi ve ultrason uygulanması penetrasyonun hızlandırılması temeline dayanır. </a:t>
            </a:r>
          </a:p>
          <a:p>
            <a:r>
              <a:rPr lang="en-US"/>
              <a:t>Lokal anestezik ve antiinflamatuvarlar kullanılır.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Kesikli diatermi tedavisi</a:t>
            </a:r>
          </a:p>
        </p:txBody>
      </p:sp>
      <p:sp>
        <p:nvSpPr>
          <p:cNvPr id="3" name="Content Placeholder 2"/>
          <p:cNvSpPr>
            <a:spLocks noGrp="1"/>
          </p:cNvSpPr>
          <p:nvPr>
            <p:ph idx="1"/>
          </p:nvPr>
        </p:nvSpPr>
        <p:spPr>
          <a:xfrm>
            <a:off x="609600" y="1174750"/>
            <a:ext cx="9464040" cy="4953000"/>
          </a:xfrm>
        </p:spPr>
        <p:txBody>
          <a:bodyPr/>
          <a:lstStyle/>
          <a:p>
            <a:r>
              <a:rPr lang="en-US"/>
              <a:t>Ultrason, kısa dalga veya mikrodalga kesikli olarak uygulanabilir.</a:t>
            </a:r>
          </a:p>
          <a:p>
            <a:r>
              <a:rPr lang="en-US"/>
              <a:t>Uyarılar arasında bir zaman periyodu olması nedeniyle uyarı esnasında ortaya çıkan az miktardaki ısı dokular tarafından elimine edileceğinden ısı etkileri görülmez. </a:t>
            </a:r>
          </a:p>
          <a:p>
            <a:r>
              <a:rPr lang="en-US"/>
              <a:t>Etki daha çok mekanik veya biyolojik değişikliklere bağlıdır.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38150"/>
            <a:ext cx="8499475" cy="5689600"/>
          </a:xfrm>
        </p:spPr>
        <p:txBody>
          <a:bodyPr/>
          <a:lstStyle/>
          <a:p>
            <a:r>
              <a:rPr lang="en-US"/>
              <a:t>Atermik diatermi diye adlandırılır.</a:t>
            </a:r>
          </a:p>
          <a:p>
            <a:r>
              <a:rPr lang="en-US"/>
              <a:t>Kesikli uygulama sonucunda yüksek frekanslı akım adeta alçak frekanslı akım haline gelir. </a:t>
            </a:r>
          </a:p>
          <a:p>
            <a:r>
              <a:rPr lang="en-US"/>
              <a:t>Kesikli kısa dalga uygulamasında saniyede 80-600 puls verilir puls süresi 65 mikrosaniyedir. Belirgin ısı olmadığından yanık riski yoktur.</a:t>
            </a:r>
          </a:p>
          <a:p>
            <a:r>
              <a:rPr lang="en-US"/>
              <a:t>Posttravmatik ödem, hematomlarda iyi sonuç alınır.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32740"/>
            <a:ext cx="8693150" cy="5795010"/>
          </a:xfrm>
        </p:spPr>
        <p:txBody>
          <a:bodyPr/>
          <a:lstStyle/>
          <a:p>
            <a:r>
              <a:rPr lang="en-US"/>
              <a:t>Periferik sinir lezyonlarının erken dönemlerinde  iyileşmeyi hızlandırır.</a:t>
            </a:r>
          </a:p>
          <a:p>
            <a:r>
              <a:rPr lang="en-US"/>
              <a:t>Sudeck atrofisinde etkilidir.</a:t>
            </a:r>
          </a:p>
          <a:p>
            <a:r>
              <a:rPr lang="en-US"/>
              <a:t>Kesikli ultrason tedavisinde genellikle 1/5, 1/10, 1/20 puls oranları kullanılır.</a:t>
            </a:r>
          </a:p>
          <a:p>
            <a:r>
              <a:rPr lang="en-US"/>
              <a:t>Yumuşak dokunun akut travmalarında ödemi gidermek için</a:t>
            </a:r>
          </a:p>
          <a:p>
            <a:r>
              <a:rPr lang="en-US"/>
              <a:t>Skar dokusunda </a:t>
            </a:r>
          </a:p>
          <a:p>
            <a:r>
              <a:rPr lang="en-US"/>
              <a:t>Bası yaraları ve variköz ülserlerde</a:t>
            </a:r>
          </a:p>
          <a:p>
            <a:r>
              <a:rPr lang="en-US"/>
              <a:t>Kırıklarda : iyileşmeyi hızlandırır.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6995"/>
            <a:ext cx="10972800" cy="6040755"/>
          </a:xfrm>
        </p:spPr>
        <p:txBody>
          <a:bodyPr/>
          <a:lstStyle/>
          <a:p>
            <a:pPr marL="0" indent="0">
              <a:buNone/>
            </a:pPr>
            <a:r>
              <a:rPr lang="en-US" sz="2800" b="1"/>
              <a:t>Diatermi yöntemleri 3 ana grupta incelenir:</a:t>
            </a:r>
          </a:p>
          <a:p>
            <a:r>
              <a:rPr lang="en-US" sz="2800" b="1"/>
              <a:t> 1) Kısa dalga diatermi</a:t>
            </a:r>
          </a:p>
          <a:p>
            <a:r>
              <a:rPr lang="en-US" sz="2800" b="1"/>
              <a:t> 2) Mikrodalga diatermi (Radar)</a:t>
            </a:r>
          </a:p>
          <a:p>
            <a:r>
              <a:rPr lang="en-US" sz="2800" b="1"/>
              <a:t> 3) Ultrason</a:t>
            </a:r>
          </a:p>
          <a:p>
            <a:pPr marL="0" indent="0">
              <a:buNone/>
            </a:pPr>
            <a:endParaRPr lang="en-US" sz="3000"/>
          </a:p>
          <a:p>
            <a:r>
              <a:rPr lang="en-US" sz="3000"/>
              <a:t>Kısa dalga diatermi ile mikrodalga diatermi yüksek frekanslı alternatif akımlardır ve elektromanyetik alan aracılığıyla derin dokuda ısınma oluştururlar.</a:t>
            </a:r>
          </a:p>
          <a:p>
            <a:r>
              <a:rPr lang="en-US" sz="3000"/>
              <a:t>Ultrason ise yüksek frekanslı elektrik akımlarından elde edilen yüksek frekanslı ses dalgalarıdır. Mekanik enerjinin ısı enerjisine dönüşümü yoluyla derin dokularda ısınma meydana getirirler.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Yüksek frekanslı akımların özellikleri</a:t>
            </a:r>
          </a:p>
        </p:txBody>
      </p:sp>
      <p:sp>
        <p:nvSpPr>
          <p:cNvPr id="3" name="Content Placeholder 2"/>
          <p:cNvSpPr>
            <a:spLocks noGrp="1"/>
          </p:cNvSpPr>
          <p:nvPr>
            <p:ph idx="1"/>
          </p:nvPr>
        </p:nvSpPr>
        <p:spPr>
          <a:xfrm>
            <a:off x="609600" y="1174750"/>
            <a:ext cx="8675370" cy="4953000"/>
          </a:xfrm>
        </p:spPr>
        <p:txBody>
          <a:bodyPr/>
          <a:lstStyle/>
          <a:p>
            <a:r>
              <a:rPr lang="en-US"/>
              <a:t>Elektromanyetik dalgalardır, boşlukta yayılırlar.</a:t>
            </a:r>
          </a:p>
          <a:p>
            <a:r>
              <a:rPr lang="en-US"/>
              <a:t>Dokularda hızlı ossilasyonlarla seyrederler belirgin iyon hareketine neden olmazlar dokuda ısı ortaya çıkmasına neden olurlar.</a:t>
            </a:r>
          </a:p>
          <a:p>
            <a:r>
              <a:rPr lang="en-US"/>
              <a:t>Isı: akım gücünün karesi, ısı iletkenin rezistansı ve akımın geçtiği süre ile doğru orantılıdır.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0500"/>
            <a:ext cx="10972800" cy="983615"/>
          </a:xfrm>
        </p:spPr>
        <p:txBody>
          <a:bodyPr/>
          <a:lstStyle/>
          <a:p>
            <a:r>
              <a:rPr lang="en-US" b="1"/>
              <a:t>YÜKSEK FREKANSLI AKIMLARIN ENDİKASYONLARI</a:t>
            </a:r>
          </a:p>
        </p:txBody>
      </p:sp>
      <p:sp>
        <p:nvSpPr>
          <p:cNvPr id="3" name="Content Placeholder 2"/>
          <p:cNvSpPr>
            <a:spLocks noGrp="1"/>
          </p:cNvSpPr>
          <p:nvPr>
            <p:ph idx="1"/>
          </p:nvPr>
        </p:nvSpPr>
        <p:spPr>
          <a:xfrm>
            <a:off x="609600" y="1384935"/>
            <a:ext cx="8394700" cy="4742815"/>
          </a:xfrm>
        </p:spPr>
        <p:txBody>
          <a:bodyPr/>
          <a:lstStyle/>
          <a:p>
            <a:r>
              <a:rPr lang="en-US"/>
              <a:t>Dejeneratif eklem hastalıkları (özellikle kalça gibi derin eklem ısıtılmasında)</a:t>
            </a:r>
          </a:p>
          <a:p>
            <a:r>
              <a:rPr lang="en-US"/>
              <a:t>Posttravmatik eklem lezyonları, dejeneratif disk hastalığı</a:t>
            </a:r>
          </a:p>
          <a:p>
            <a:r>
              <a:rPr lang="en-US"/>
              <a:t>RA, AS gibi inflamatuvar hastalıkların inaktif dönemleri</a:t>
            </a:r>
          </a:p>
          <a:p>
            <a:r>
              <a:rPr lang="en-US"/>
              <a:t>Yumuşak doku romatizmaları</a:t>
            </a:r>
          </a:p>
          <a:p>
            <a:r>
              <a:rPr lang="en-US"/>
              <a:t>Eklem kontraktürleri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0500"/>
            <a:ext cx="10972800" cy="983615"/>
          </a:xfrm>
        </p:spPr>
        <p:txBody>
          <a:bodyPr/>
          <a:lstStyle/>
          <a:p>
            <a:pPr algn="ctr"/>
            <a:r>
              <a:rPr lang="en-US" b="1"/>
              <a:t>YÜKSEK FREKANSLI AKIMLARIN KONTRENDİKASYONLARI</a:t>
            </a:r>
          </a:p>
        </p:txBody>
      </p:sp>
      <p:sp>
        <p:nvSpPr>
          <p:cNvPr id="3" name="Content Placeholder 2"/>
          <p:cNvSpPr>
            <a:spLocks noGrp="1"/>
          </p:cNvSpPr>
          <p:nvPr>
            <p:ph idx="1"/>
          </p:nvPr>
        </p:nvSpPr>
        <p:spPr>
          <a:xfrm>
            <a:off x="609600" y="1174750"/>
            <a:ext cx="8850630" cy="4953000"/>
          </a:xfrm>
        </p:spPr>
        <p:txBody>
          <a:bodyPr/>
          <a:lstStyle/>
          <a:p>
            <a:r>
              <a:rPr lang="en-US"/>
              <a:t>Akut inflamasyon</a:t>
            </a:r>
          </a:p>
          <a:p>
            <a:r>
              <a:rPr lang="en-US"/>
              <a:t>Enfeksiyon</a:t>
            </a:r>
          </a:p>
          <a:p>
            <a:r>
              <a:rPr lang="en-US"/>
              <a:t>Kanama</a:t>
            </a:r>
          </a:p>
          <a:p>
            <a:r>
              <a:rPr lang="en-US"/>
              <a:t>Neoplastik hastalıklar</a:t>
            </a:r>
          </a:p>
          <a:p>
            <a:r>
              <a:rPr lang="en-US"/>
              <a:t>Vasküler bozukluklar</a:t>
            </a:r>
          </a:p>
          <a:p>
            <a:r>
              <a:rPr lang="en-US"/>
              <a:t>Sıcaklık duyu bozuklukları</a:t>
            </a:r>
          </a:p>
          <a:p>
            <a:r>
              <a:rPr lang="en-US"/>
              <a:t>Hastada metal varlığı</a:t>
            </a:r>
          </a:p>
          <a:p>
            <a:r>
              <a:rPr lang="en-US"/>
              <a:t>Kardiak pace maker bulunanlar uygulanmaz ve en az 2m uzakta durmalıdır.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ULTRASON</a:t>
            </a:r>
          </a:p>
        </p:txBody>
      </p:sp>
      <p:sp>
        <p:nvSpPr>
          <p:cNvPr id="3" name="Content Placeholder 2"/>
          <p:cNvSpPr>
            <a:spLocks noGrp="1"/>
          </p:cNvSpPr>
          <p:nvPr>
            <p:ph idx="1"/>
          </p:nvPr>
        </p:nvSpPr>
        <p:spPr>
          <a:xfrm>
            <a:off x="609600" y="1174750"/>
            <a:ext cx="8534400" cy="4953000"/>
          </a:xfrm>
        </p:spPr>
        <p:txBody>
          <a:bodyPr/>
          <a:lstStyle/>
          <a:p>
            <a:r>
              <a:rPr lang="en-US"/>
              <a:t>Ses maddesel ortamda longitudinal yayılan basınç dalgaları şeklindeki mekanik titreşimlerdir.</a:t>
            </a:r>
          </a:p>
          <a:p>
            <a:r>
              <a:rPr lang="en-US"/>
              <a:t>İnsanın işitebileceği seslerden çok daha yüksek frekansa sahip ses dalgalarıdır.</a:t>
            </a:r>
          </a:p>
          <a:p>
            <a:r>
              <a:rPr lang="en-US"/>
              <a:t>Tedavi amacıyla kullanılan dalgaların frekansı 0.5-3.5MHz arasındadır.</a:t>
            </a:r>
          </a:p>
          <a:p>
            <a:r>
              <a:rPr lang="en-US"/>
              <a:t>En sık kullanılan frekanslar 0.75, 0.87, 1.0, 1.5, 3MHzdir.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Fiziksel özellikleri ve dokularda yayılım</a:t>
            </a:r>
          </a:p>
        </p:txBody>
      </p:sp>
      <p:sp>
        <p:nvSpPr>
          <p:cNvPr id="3" name="Content Placeholder 2"/>
          <p:cNvSpPr>
            <a:spLocks noGrp="1"/>
          </p:cNvSpPr>
          <p:nvPr>
            <p:ph idx="1"/>
          </p:nvPr>
        </p:nvSpPr>
        <p:spPr>
          <a:xfrm>
            <a:off x="609600" y="773430"/>
            <a:ext cx="8464550" cy="4953000"/>
          </a:xfrm>
        </p:spPr>
        <p:txBody>
          <a:bodyPr/>
          <a:lstStyle/>
          <a:p>
            <a:r>
              <a:rPr lang="en-US"/>
              <a:t>Ses periyodik olarak ortaya çıkan basınç dalgalardır.</a:t>
            </a:r>
          </a:p>
          <a:p>
            <a:r>
              <a:rPr lang="en-US"/>
              <a:t>Basınç uygulaması esnasında ortamı oluşturan yapılarda sıkışma ve basınç ortadan kalktığında genleşme meydana gelir.</a:t>
            </a:r>
          </a:p>
          <a:p>
            <a:r>
              <a:rPr lang="en-US"/>
              <a:t>Hemen yanındaki ortamı etkiler ve dalgalar halinde yayılır.</a:t>
            </a:r>
          </a:p>
          <a:p>
            <a:r>
              <a:rPr lang="en-US"/>
              <a:t>Katı, sıvı, gaz ortamlarında ultrasonik dalgalar yayılır.</a:t>
            </a:r>
          </a:p>
          <a:p>
            <a:r>
              <a:rPr lang="en-US"/>
              <a:t>Ortamın özelliklerine göre yayılırlar.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
            <a:ext cx="8428990" cy="4953000"/>
          </a:xfrm>
        </p:spPr>
        <p:txBody>
          <a:bodyPr/>
          <a:lstStyle/>
          <a:p>
            <a:r>
              <a:rPr lang="en-US"/>
              <a:t>Mekanik enerjisin ısı enerjisine dönüşmesi ile etki gösterirler.</a:t>
            </a:r>
          </a:p>
          <a:p>
            <a:r>
              <a:rPr lang="en-US"/>
              <a:t>Ultrasonik dalgalar mekanik titreşimler olmaları, longitüdinal yayılım göstermeleri, hızlarının düşük olması, boşlukta yayılmamaları gibi özelliklerle elektromanyetik dalgalardan ayrılırlar.</a:t>
            </a:r>
          </a:p>
          <a:p>
            <a:r>
              <a:rPr lang="en-US"/>
              <a:t>Dokularda çeşitli oranlarda absorbe olurlar. Bunda doku proteinlerinin rolü vardır.</a:t>
            </a: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1241</Words>
  <Application>Microsoft Office PowerPoint</Application>
  <PresentationFormat>Geniş ekran</PresentationFormat>
  <Paragraphs>134</Paragraphs>
  <Slides>29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29</vt:i4>
      </vt:variant>
    </vt:vector>
  </HeadingPairs>
  <TitlesOfParts>
    <vt:vector size="32" baseType="lpstr">
      <vt:lpstr>SimSun</vt:lpstr>
      <vt:lpstr>Arial</vt:lpstr>
      <vt:lpstr>Blue Waves</vt:lpstr>
      <vt:lpstr>FİZİK TEDAVİ VE REHABİLİTASYON YÖNTEMLERİ</vt:lpstr>
      <vt:lpstr>PowerPoint Sunusu</vt:lpstr>
      <vt:lpstr>PowerPoint Sunusu</vt:lpstr>
      <vt:lpstr>Yüksek frekanslı akımların özellikleri</vt:lpstr>
      <vt:lpstr>YÜKSEK FREKANSLI AKIMLARIN ENDİKASYONLARI</vt:lpstr>
      <vt:lpstr>YÜKSEK FREKANSLI AKIMLARIN KONTRENDİKASYONLARI</vt:lpstr>
      <vt:lpstr>ULTRASON</vt:lpstr>
      <vt:lpstr>Fiziksel özellikleri ve dokularda yayılım</vt:lpstr>
      <vt:lpstr>PowerPoint Sunusu</vt:lpstr>
      <vt:lpstr>PowerPoint Sunusu</vt:lpstr>
      <vt:lpstr>PowerPoint Sunusu</vt:lpstr>
      <vt:lpstr>PowerPoint Sunusu</vt:lpstr>
      <vt:lpstr>PowerPoint Sunusu</vt:lpstr>
      <vt:lpstr>ULTRASON ÜRETİMİ </vt:lpstr>
      <vt:lpstr>Ultrasonun etkileri</vt:lpstr>
      <vt:lpstr>PowerPoint Sunusu</vt:lpstr>
      <vt:lpstr>PowerPoint Sunusu</vt:lpstr>
      <vt:lpstr>PowerPoint Sunusu</vt:lpstr>
      <vt:lpstr>Uygulama tekniği</vt:lpstr>
      <vt:lpstr>PowerPoint Sunusu</vt:lpstr>
      <vt:lpstr>PowerPoint Sunusu</vt:lpstr>
      <vt:lpstr>PowerPoint Sunusu</vt:lpstr>
      <vt:lpstr>Ultrasonun Endikasyonları</vt:lpstr>
      <vt:lpstr>Ultrasonun kontrendikasyonları</vt:lpstr>
      <vt:lpstr>Riskleri</vt:lpstr>
      <vt:lpstr>Fonoforezis </vt:lpstr>
      <vt:lpstr>Kesikli diatermi tedavisi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Ergun GOKTAS</cp:lastModifiedBy>
  <cp:revision>6</cp:revision>
  <dcterms:created xsi:type="dcterms:W3CDTF">2017-07-22T16:13:00Z</dcterms:created>
  <dcterms:modified xsi:type="dcterms:W3CDTF">2018-05-19T12:55:07Z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