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4"/>
  </p:notesMasterIdLst>
  <p:sldIdLst>
    <p:sldId id="1145" r:id="rId4"/>
    <p:sldId id="1088" r:id="rId5"/>
    <p:sldId id="1138" r:id="rId6"/>
    <p:sldId id="1139" r:id="rId7"/>
    <p:sldId id="1140" r:id="rId8"/>
    <p:sldId id="1141" r:id="rId9"/>
    <p:sldId id="1142" r:id="rId10"/>
    <p:sldId id="1143" r:id="rId11"/>
    <p:sldId id="1144" r:id="rId12"/>
    <p:sldId id="1146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56" d="100"/>
          <a:sy n="56" d="100"/>
        </p:scale>
        <p:origin x="90" y="68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8927" y="51943"/>
            <a:ext cx="6486144" cy="51371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43951" y="6420637"/>
            <a:ext cx="356234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r>
              <a:rPr spc="-10" dirty="0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2186486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2252" y="96520"/>
            <a:ext cx="4079494" cy="602827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414894" y="6360849"/>
            <a:ext cx="247015" cy="26161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tr-TR" spc="-5" smtClean="0"/>
              <a:pPr marL="38100">
                <a:lnSpc>
                  <a:spcPts val="1425"/>
                </a:lnSpc>
              </a:pPr>
              <a:t>‹#›</a:t>
            </a:fld>
            <a:endParaRPr lang="tr-TR" spc="-5" dirty="0"/>
          </a:p>
        </p:txBody>
      </p:sp>
    </p:spTree>
    <p:extLst>
      <p:ext uri="{BB962C8B-B14F-4D97-AF65-F5344CB8AC3E}">
        <p14:creationId xmlns:p14="http://schemas.microsoft.com/office/powerpoint/2010/main" val="78327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8" r:id="rId3"/>
    <p:sldLayoutId id="2147483699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387" y="2139646"/>
            <a:ext cx="7173595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  <a:b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spc="-70" dirty="0">
                <a:solidFill>
                  <a:schemeClr val="tx1"/>
                </a:solidFill>
              </a:rPr>
              <a:t/>
            </a:r>
            <a:br>
              <a:rPr lang="tr-TR" sz="2800" spc="-70" dirty="0">
                <a:solidFill>
                  <a:schemeClr val="tx1"/>
                </a:solidFill>
              </a:rPr>
            </a:br>
            <a:r>
              <a:rPr lang="tr-TR" spc="-70" dirty="0">
                <a:solidFill>
                  <a:schemeClr val="tx1"/>
                </a:solidFill>
              </a:rPr>
              <a:t>METRAJ UYGULAMASI</a:t>
            </a:r>
            <a:endParaRPr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2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2511" y="611836"/>
            <a:ext cx="185991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K</a:t>
            </a:r>
            <a:r>
              <a:rPr sz="2000" spc="-260" dirty="0"/>
              <a:t>A</a:t>
            </a:r>
            <a:r>
              <a:rPr sz="2000" dirty="0"/>
              <a:t>YNA</a:t>
            </a:r>
            <a:r>
              <a:rPr sz="2000" spc="-114" dirty="0"/>
              <a:t>K</a:t>
            </a:r>
            <a:r>
              <a:rPr sz="2000" spc="-5" dirty="0"/>
              <a:t>ÇA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0080" y="1609345"/>
            <a:ext cx="8119110" cy="32143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591" indent="-342892" algn="just">
              <a:spcBef>
                <a:spcPts val="105"/>
              </a:spcBef>
              <a:buFont typeface="Arial"/>
              <a:buChar char="•"/>
              <a:tabLst>
                <a:tab pos="354956" algn="l"/>
                <a:tab pos="355591" algn="l"/>
              </a:tabLst>
            </a:pPr>
            <a:r>
              <a:rPr sz="1600" spc="-30" dirty="0">
                <a:latin typeface="Carlito"/>
                <a:cs typeface="Carlito"/>
              </a:rPr>
              <a:t>Ferry, </a:t>
            </a:r>
            <a:r>
              <a:rPr sz="1600" dirty="0">
                <a:latin typeface="Carlito"/>
                <a:cs typeface="Carlito"/>
              </a:rPr>
              <a:t>M. and </a:t>
            </a:r>
            <a:r>
              <a:rPr sz="1600" spc="-5" dirty="0">
                <a:latin typeface="Carlito"/>
                <a:cs typeface="Carlito"/>
              </a:rPr>
              <a:t>Brandon, </a:t>
            </a:r>
            <a:r>
              <a:rPr sz="1600" spc="-55" dirty="0">
                <a:latin typeface="Carlito"/>
                <a:cs typeface="Carlito"/>
              </a:rPr>
              <a:t>P.S., </a:t>
            </a:r>
            <a:r>
              <a:rPr sz="1600" dirty="0">
                <a:latin typeface="Carlito"/>
                <a:cs typeface="Carlito"/>
              </a:rPr>
              <a:t>1984. </a:t>
            </a:r>
            <a:r>
              <a:rPr sz="1600" spc="-10" dirty="0">
                <a:latin typeface="Carlito"/>
                <a:cs typeface="Carlito"/>
              </a:rPr>
              <a:t>Cost </a:t>
            </a:r>
            <a:r>
              <a:rPr sz="1600" dirty="0">
                <a:latin typeface="Carlito"/>
                <a:cs typeface="Carlito"/>
              </a:rPr>
              <a:t>Planning </a:t>
            </a:r>
            <a:r>
              <a:rPr sz="1600" spc="-5" dirty="0">
                <a:latin typeface="Carlito"/>
                <a:cs typeface="Carlito"/>
              </a:rPr>
              <a:t>of </a:t>
            </a:r>
            <a:r>
              <a:rPr sz="1600" dirty="0">
                <a:latin typeface="Carlito"/>
                <a:cs typeface="Carlito"/>
              </a:rPr>
              <a:t>Buildings,Billing and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dirty="0" smtClean="0">
                <a:latin typeface="Carlito"/>
                <a:cs typeface="Carlito"/>
              </a:rPr>
              <a:t>Sons</a:t>
            </a:r>
            <a:r>
              <a:rPr lang="tr-TR" sz="1600" dirty="0" smtClean="0">
                <a:latin typeface="Carlito"/>
                <a:cs typeface="Carlito"/>
              </a:rPr>
              <a:t> </a:t>
            </a:r>
            <a:r>
              <a:rPr sz="1600" spc="-5" dirty="0" smtClean="0">
                <a:latin typeface="Carlito"/>
                <a:cs typeface="Carlito"/>
              </a:rPr>
              <a:t>Limited</a:t>
            </a:r>
            <a:r>
              <a:rPr sz="1600" spc="-5" dirty="0">
                <a:latin typeface="Carlito"/>
                <a:cs typeface="Carlito"/>
              </a:rPr>
              <a:t>, </a:t>
            </a:r>
            <a:r>
              <a:rPr sz="1600" spc="-35" dirty="0">
                <a:latin typeface="Carlito"/>
                <a:cs typeface="Carlito"/>
              </a:rPr>
              <a:t>Worcester,</a:t>
            </a:r>
            <a:r>
              <a:rPr sz="1600" spc="1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England</a:t>
            </a:r>
          </a:p>
          <a:p>
            <a:pPr marL="355591" indent="-342892" algn="just">
              <a:buFont typeface="Arial"/>
              <a:buChar char="•"/>
              <a:tabLst>
                <a:tab pos="354956" algn="l"/>
                <a:tab pos="355591" algn="l"/>
              </a:tabLst>
            </a:pPr>
            <a:r>
              <a:rPr sz="1600" spc="-30" dirty="0">
                <a:latin typeface="Carlito"/>
                <a:cs typeface="Carlito"/>
              </a:rPr>
              <a:t>Ferry, </a:t>
            </a:r>
            <a:r>
              <a:rPr sz="1600" spc="-20" dirty="0">
                <a:latin typeface="Carlito"/>
                <a:cs typeface="Carlito"/>
              </a:rPr>
              <a:t>D., </a:t>
            </a:r>
            <a:r>
              <a:rPr sz="1600" spc="-5" dirty="0">
                <a:latin typeface="Carlito"/>
                <a:cs typeface="Carlito"/>
              </a:rPr>
              <a:t>Brandon, </a:t>
            </a:r>
            <a:r>
              <a:rPr sz="1600" spc="-90" dirty="0">
                <a:latin typeface="Carlito"/>
                <a:cs typeface="Carlito"/>
              </a:rPr>
              <a:t>P., </a:t>
            </a:r>
            <a:r>
              <a:rPr sz="1600" dirty="0">
                <a:latin typeface="Carlito"/>
                <a:cs typeface="Carlito"/>
              </a:rPr>
              <a:t>1986. </a:t>
            </a:r>
            <a:r>
              <a:rPr sz="1600" spc="-10" dirty="0">
                <a:latin typeface="Carlito"/>
                <a:cs typeface="Carlito"/>
              </a:rPr>
              <a:t>Cost </a:t>
            </a:r>
            <a:r>
              <a:rPr sz="1600" dirty="0">
                <a:latin typeface="Carlito"/>
                <a:cs typeface="Carlito"/>
              </a:rPr>
              <a:t>Planning </a:t>
            </a:r>
            <a:r>
              <a:rPr sz="1600" spc="-5" dirty="0">
                <a:latin typeface="Carlito"/>
                <a:cs typeface="Carlito"/>
              </a:rPr>
              <a:t>of </a:t>
            </a:r>
            <a:r>
              <a:rPr sz="1600" dirty="0">
                <a:latin typeface="Carlito"/>
                <a:cs typeface="Carlito"/>
              </a:rPr>
              <a:t>Buildings, </a:t>
            </a:r>
            <a:r>
              <a:rPr sz="1600" spc="-5" dirty="0">
                <a:latin typeface="Carlito"/>
                <a:cs typeface="Carlito"/>
              </a:rPr>
              <a:t>Collins,</a:t>
            </a:r>
            <a:r>
              <a:rPr sz="1600" spc="3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London</a:t>
            </a:r>
            <a:endParaRPr sz="1600" dirty="0">
              <a:latin typeface="Carlito"/>
              <a:cs typeface="Carlito"/>
            </a:endParaRPr>
          </a:p>
          <a:p>
            <a:pPr marL="355591" indent="-342892" algn="just">
              <a:buFont typeface="Arial"/>
              <a:buChar char="•"/>
              <a:tabLst>
                <a:tab pos="354956" algn="l"/>
                <a:tab pos="355591" algn="l"/>
              </a:tabLst>
            </a:pPr>
            <a:r>
              <a:rPr sz="1600" spc="-5" dirty="0">
                <a:latin typeface="Carlito"/>
                <a:cs typeface="Carlito"/>
              </a:rPr>
              <a:t>Güvemli, </a:t>
            </a:r>
            <a:r>
              <a:rPr sz="1600" spc="-10" dirty="0">
                <a:latin typeface="Carlito"/>
                <a:cs typeface="Carlito"/>
              </a:rPr>
              <a:t>O., </a:t>
            </a:r>
            <a:r>
              <a:rPr sz="1600" dirty="0">
                <a:latin typeface="Carlito"/>
                <a:cs typeface="Carlito"/>
              </a:rPr>
              <a:t>1994. </a:t>
            </a:r>
            <a:r>
              <a:rPr sz="1600" spc="-25" dirty="0">
                <a:latin typeface="Carlito"/>
                <a:cs typeface="Carlito"/>
              </a:rPr>
              <a:t>Yatırım </a:t>
            </a:r>
            <a:r>
              <a:rPr sz="1600" spc="-10" dirty="0">
                <a:latin typeface="Carlito"/>
                <a:cs typeface="Carlito"/>
              </a:rPr>
              <a:t>Projelerinin </a:t>
            </a:r>
            <a:r>
              <a:rPr sz="1600" spc="-5" dirty="0">
                <a:latin typeface="Carlito"/>
                <a:cs typeface="Carlito"/>
              </a:rPr>
              <a:t>Düzenlenmesi </a:t>
            </a:r>
            <a:r>
              <a:rPr sz="1600" spc="-5" dirty="0" err="1">
                <a:latin typeface="Carlito"/>
                <a:cs typeface="Carlito"/>
              </a:rPr>
              <a:t>Değerlendirilmesi</a:t>
            </a:r>
            <a:r>
              <a:rPr sz="1600" spc="75" dirty="0">
                <a:latin typeface="Carlito"/>
                <a:cs typeface="Carlito"/>
              </a:rPr>
              <a:t> </a:t>
            </a:r>
            <a:r>
              <a:rPr sz="1600" spc="-15" dirty="0" err="1" smtClean="0">
                <a:latin typeface="Carlito"/>
                <a:cs typeface="Carlito"/>
              </a:rPr>
              <a:t>ve</a:t>
            </a:r>
            <a:r>
              <a:rPr lang="tr-TR" sz="1600" dirty="0">
                <a:latin typeface="Carlito"/>
                <a:cs typeface="Carlito"/>
              </a:rPr>
              <a:t> </a:t>
            </a:r>
            <a:r>
              <a:rPr sz="1600" spc="-5" dirty="0" err="1" smtClean="0">
                <a:latin typeface="Carlito"/>
                <a:cs typeface="Carlito"/>
              </a:rPr>
              <a:t>İzlenmesi</a:t>
            </a:r>
            <a:r>
              <a:rPr sz="1600" spc="-5" dirty="0">
                <a:latin typeface="Carlito"/>
                <a:cs typeface="Carlito"/>
              </a:rPr>
              <a:t>, Marmara </a:t>
            </a:r>
            <a:r>
              <a:rPr sz="1600" spc="-10" dirty="0">
                <a:latin typeface="Carlito"/>
                <a:cs typeface="Carlito"/>
              </a:rPr>
              <a:t>Üniversitesi </a:t>
            </a:r>
            <a:r>
              <a:rPr sz="1600" dirty="0">
                <a:latin typeface="Carlito"/>
                <a:cs typeface="Carlito"/>
              </a:rPr>
              <a:t>Nihad </a:t>
            </a:r>
            <a:r>
              <a:rPr sz="1600" spc="-15" dirty="0">
                <a:latin typeface="Carlito"/>
                <a:cs typeface="Carlito"/>
              </a:rPr>
              <a:t>Sayar </a:t>
            </a:r>
            <a:r>
              <a:rPr sz="1600" dirty="0">
                <a:latin typeface="Carlito"/>
                <a:cs typeface="Carlito"/>
              </a:rPr>
              <a:t>Eğitim </a:t>
            </a:r>
            <a:r>
              <a:rPr sz="1600" spc="-20" dirty="0">
                <a:latin typeface="Carlito"/>
                <a:cs typeface="Carlito"/>
              </a:rPr>
              <a:t>Vakfı Yayınları, </a:t>
            </a:r>
            <a:r>
              <a:rPr sz="1600" dirty="0">
                <a:latin typeface="Carlito"/>
                <a:cs typeface="Carlito"/>
              </a:rPr>
              <a:t>5.</a:t>
            </a:r>
            <a:r>
              <a:rPr sz="1600" spc="120" dirty="0">
                <a:latin typeface="Carlito"/>
                <a:cs typeface="Carlito"/>
              </a:rPr>
              <a:t> </a:t>
            </a:r>
            <a:r>
              <a:rPr sz="1600" spc="-5" dirty="0" err="1" smtClean="0">
                <a:latin typeface="Carlito"/>
                <a:cs typeface="Carlito"/>
              </a:rPr>
              <a:t>Baskı</a:t>
            </a:r>
            <a:r>
              <a:rPr sz="1600" spc="-5" dirty="0" smtClean="0">
                <a:latin typeface="Carlito"/>
                <a:cs typeface="Carlito"/>
              </a:rPr>
              <a:t>,</a:t>
            </a:r>
            <a:r>
              <a:rPr lang="tr-TR" sz="1600" dirty="0">
                <a:latin typeface="Carlito"/>
                <a:cs typeface="Carlito"/>
              </a:rPr>
              <a:t> </a:t>
            </a:r>
            <a:r>
              <a:rPr sz="1600" spc="-5" dirty="0" smtClean="0">
                <a:latin typeface="Carlito"/>
                <a:cs typeface="Carlito"/>
              </a:rPr>
              <a:t>İstanbul</a:t>
            </a:r>
            <a:r>
              <a:rPr sz="1600" spc="-5" dirty="0">
                <a:latin typeface="Carlito"/>
                <a:cs typeface="Carlito"/>
              </a:rPr>
              <a:t>.</a:t>
            </a:r>
            <a:endParaRPr sz="1600" dirty="0">
              <a:latin typeface="Carlito"/>
              <a:cs typeface="Carlito"/>
            </a:endParaRPr>
          </a:p>
          <a:p>
            <a:pPr marL="355591" marR="791825" indent="-342892" algn="just">
              <a:buFont typeface="Arial"/>
              <a:buChar char="•"/>
              <a:tabLst>
                <a:tab pos="354956" algn="l"/>
                <a:tab pos="355591" algn="l"/>
              </a:tabLst>
            </a:pPr>
            <a:r>
              <a:rPr sz="1600" spc="-15" dirty="0">
                <a:latin typeface="Carlito"/>
                <a:cs typeface="Carlito"/>
              </a:rPr>
              <a:t>Karslı, </a:t>
            </a:r>
            <a:r>
              <a:rPr sz="1600" spc="-20" dirty="0">
                <a:latin typeface="Carlito"/>
                <a:cs typeface="Carlito"/>
              </a:rPr>
              <a:t>D., </a:t>
            </a:r>
            <a:r>
              <a:rPr sz="1600" dirty="0">
                <a:latin typeface="Carlito"/>
                <a:cs typeface="Carlito"/>
              </a:rPr>
              <a:t>1998. </a:t>
            </a:r>
            <a:r>
              <a:rPr sz="1600" spc="-5" dirty="0">
                <a:latin typeface="Carlito"/>
                <a:cs typeface="Carlito"/>
              </a:rPr>
              <a:t>İnşaat Süresini </a:t>
            </a:r>
            <a:r>
              <a:rPr sz="1600" spc="-10" dirty="0">
                <a:latin typeface="Carlito"/>
                <a:cs typeface="Carlito"/>
              </a:rPr>
              <a:t>Etkileyen Faktörler veİnşaat </a:t>
            </a:r>
            <a:r>
              <a:rPr sz="1600" spc="-5" dirty="0">
                <a:latin typeface="Carlito"/>
                <a:cs typeface="Carlito"/>
              </a:rPr>
              <a:t>Süresi </a:t>
            </a:r>
            <a:r>
              <a:rPr sz="1600" spc="-30" dirty="0" err="1">
                <a:latin typeface="Carlito"/>
                <a:cs typeface="Carlito"/>
              </a:rPr>
              <a:t>Tahmin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spc="-5" dirty="0" err="1" smtClean="0">
                <a:latin typeface="Carlito"/>
                <a:cs typeface="Carlito"/>
              </a:rPr>
              <a:t>Modelleri</a:t>
            </a:r>
            <a:r>
              <a:rPr sz="1600" spc="-5" dirty="0">
                <a:latin typeface="Carlito"/>
                <a:cs typeface="Carlito"/>
              </a:rPr>
              <a:t>, </a:t>
            </a:r>
            <a:r>
              <a:rPr sz="1600" spc="-25" dirty="0">
                <a:latin typeface="Carlito"/>
                <a:cs typeface="Carlito"/>
              </a:rPr>
              <a:t>Yüksek </a:t>
            </a:r>
            <a:r>
              <a:rPr sz="1600" spc="-5" dirty="0">
                <a:latin typeface="Carlito"/>
                <a:cs typeface="Carlito"/>
              </a:rPr>
              <a:t>Lisans </a:t>
            </a:r>
            <a:r>
              <a:rPr sz="1600" spc="-45" dirty="0">
                <a:latin typeface="Carlito"/>
                <a:cs typeface="Carlito"/>
              </a:rPr>
              <a:t>Tezi, </a:t>
            </a:r>
            <a:r>
              <a:rPr sz="1600" spc="-70" dirty="0">
                <a:latin typeface="Carlito"/>
                <a:cs typeface="Carlito"/>
              </a:rPr>
              <a:t>İ.T.Ü. </a:t>
            </a:r>
            <a:r>
              <a:rPr sz="1600" spc="-10" dirty="0">
                <a:latin typeface="Carlito"/>
                <a:cs typeface="Carlito"/>
              </a:rPr>
              <a:t>Fen </a:t>
            </a:r>
            <a:r>
              <a:rPr sz="1600" spc="-5" dirty="0">
                <a:latin typeface="Carlito"/>
                <a:cs typeface="Carlito"/>
              </a:rPr>
              <a:t>Bilimleri Enstitüsü,</a:t>
            </a:r>
            <a:r>
              <a:rPr sz="1600" spc="229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İstanbul.</a:t>
            </a:r>
            <a:endParaRPr sz="1600" dirty="0">
              <a:latin typeface="Carlito"/>
              <a:cs typeface="Carlito"/>
            </a:endParaRPr>
          </a:p>
          <a:p>
            <a:pPr marL="355591" indent="-342892" algn="just">
              <a:buFont typeface="Arial"/>
              <a:buChar char="•"/>
              <a:tabLst>
                <a:tab pos="354956" algn="l"/>
                <a:tab pos="355591" algn="l"/>
              </a:tabLst>
            </a:pPr>
            <a:r>
              <a:rPr sz="1600" spc="-35" dirty="0">
                <a:latin typeface="Carlito"/>
                <a:cs typeface="Carlito"/>
              </a:rPr>
              <a:t>Kelly, </a:t>
            </a:r>
            <a:r>
              <a:rPr sz="1600" spc="-10" dirty="0">
                <a:latin typeface="Carlito"/>
                <a:cs typeface="Carlito"/>
              </a:rPr>
              <a:t>J., </a:t>
            </a:r>
            <a:r>
              <a:rPr sz="1600" dirty="0">
                <a:latin typeface="Carlito"/>
                <a:cs typeface="Carlito"/>
              </a:rPr>
              <a:t>1992. </a:t>
            </a:r>
            <a:r>
              <a:rPr sz="1600" spc="-5" dirty="0">
                <a:latin typeface="Carlito"/>
                <a:cs typeface="Carlito"/>
              </a:rPr>
              <a:t>Some Thouhts on </a:t>
            </a:r>
            <a:r>
              <a:rPr sz="1600" spc="-10" dirty="0">
                <a:latin typeface="Carlito"/>
                <a:cs typeface="Carlito"/>
              </a:rPr>
              <a:t>Cost </a:t>
            </a:r>
            <a:r>
              <a:rPr sz="1600" dirty="0">
                <a:latin typeface="Carlito"/>
                <a:cs typeface="Carlito"/>
              </a:rPr>
              <a:t>Modelling, </a:t>
            </a:r>
            <a:r>
              <a:rPr sz="1600" spc="-5" dirty="0">
                <a:latin typeface="Carlito"/>
                <a:cs typeface="Carlito"/>
              </a:rPr>
              <a:t>Harriot </a:t>
            </a:r>
            <a:r>
              <a:rPr sz="1600" spc="-25" dirty="0">
                <a:latin typeface="Carlito"/>
                <a:cs typeface="Carlito"/>
              </a:rPr>
              <a:t>–Watt</a:t>
            </a:r>
            <a:r>
              <a:rPr sz="1600" spc="2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University</a:t>
            </a:r>
            <a:endParaRPr sz="1600" dirty="0">
              <a:latin typeface="Carlito"/>
              <a:cs typeface="Carlito"/>
            </a:endParaRPr>
          </a:p>
          <a:p>
            <a:pPr marL="355591" indent="-342892" algn="just">
              <a:buFont typeface="Arial"/>
              <a:buChar char="•"/>
              <a:tabLst>
                <a:tab pos="354956" algn="l"/>
                <a:tab pos="355591" algn="l"/>
              </a:tabLst>
            </a:pPr>
            <a:r>
              <a:rPr sz="1600" spc="-10" dirty="0">
                <a:latin typeface="Carlito"/>
                <a:cs typeface="Carlito"/>
              </a:rPr>
              <a:t>Kıvanç, </a:t>
            </a:r>
            <a:r>
              <a:rPr sz="1600" spc="-70" dirty="0">
                <a:latin typeface="Carlito"/>
                <a:cs typeface="Carlito"/>
              </a:rPr>
              <a:t>T., </a:t>
            </a:r>
            <a:r>
              <a:rPr sz="1600" dirty="0">
                <a:latin typeface="Carlito"/>
                <a:cs typeface="Carlito"/>
              </a:rPr>
              <a:t>1985. </a:t>
            </a:r>
            <a:r>
              <a:rPr sz="1600" spc="-25" dirty="0">
                <a:latin typeface="Carlito"/>
                <a:cs typeface="Carlito"/>
              </a:rPr>
              <a:t>Yatırım </a:t>
            </a:r>
            <a:r>
              <a:rPr sz="1600" spc="-10" dirty="0">
                <a:latin typeface="Carlito"/>
                <a:cs typeface="Carlito"/>
              </a:rPr>
              <a:t>Projesinin </a:t>
            </a:r>
            <a:r>
              <a:rPr sz="1600" spc="-5" dirty="0">
                <a:latin typeface="Carlito"/>
                <a:cs typeface="Carlito"/>
              </a:rPr>
              <a:t>Hazırlanması </a:t>
            </a:r>
            <a:r>
              <a:rPr sz="1600" spc="-15" dirty="0">
                <a:latin typeface="Carlito"/>
                <a:cs typeface="Carlito"/>
              </a:rPr>
              <a:t>ve </a:t>
            </a:r>
            <a:r>
              <a:rPr sz="1600" spc="-5" dirty="0">
                <a:latin typeface="Carlito"/>
                <a:cs typeface="Carlito"/>
              </a:rPr>
              <a:t>Değerlendirilmesi,</a:t>
            </a:r>
            <a:r>
              <a:rPr sz="1600" spc="175" dirty="0">
                <a:latin typeface="Carlito"/>
                <a:cs typeface="Carlito"/>
              </a:rPr>
              <a:t> </a:t>
            </a:r>
            <a:r>
              <a:rPr sz="1600" spc="-10" dirty="0" err="1" smtClean="0">
                <a:latin typeface="Carlito"/>
                <a:cs typeface="Carlito"/>
              </a:rPr>
              <a:t>Devlet</a:t>
            </a:r>
            <a:r>
              <a:rPr lang="tr-TR" sz="1600" dirty="0">
                <a:latin typeface="Carlito"/>
                <a:cs typeface="Carlito"/>
              </a:rPr>
              <a:t> </a:t>
            </a:r>
            <a:r>
              <a:rPr sz="1600" spc="-25" dirty="0" err="1" smtClean="0">
                <a:latin typeface="Carlito"/>
                <a:cs typeface="Carlito"/>
              </a:rPr>
              <a:t>Yatırım</a:t>
            </a:r>
            <a:r>
              <a:rPr sz="1600" spc="-25" dirty="0" smtClean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Bankası </a:t>
            </a:r>
            <a:r>
              <a:rPr sz="1600" spc="-20" dirty="0">
                <a:latin typeface="Carlito"/>
                <a:cs typeface="Carlito"/>
              </a:rPr>
              <a:t>Yayınları. </a:t>
            </a:r>
            <a:r>
              <a:rPr sz="1600" spc="-10" dirty="0">
                <a:latin typeface="Carlito"/>
                <a:cs typeface="Carlito"/>
              </a:rPr>
              <a:t>Ankara,</a:t>
            </a:r>
            <a:r>
              <a:rPr sz="1600" spc="6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s.99.</a:t>
            </a:r>
            <a:endParaRPr sz="1600" dirty="0">
              <a:latin typeface="Carlito"/>
              <a:cs typeface="Carlito"/>
            </a:endParaRPr>
          </a:p>
          <a:p>
            <a:pPr marL="355591" indent="-342892" algn="just">
              <a:buFont typeface="Arial"/>
              <a:buChar char="•"/>
              <a:tabLst>
                <a:tab pos="354956" algn="l"/>
                <a:tab pos="355591" algn="l"/>
              </a:tabLst>
            </a:pPr>
            <a:r>
              <a:rPr sz="1600" spc="-10" dirty="0">
                <a:latin typeface="Carlito"/>
                <a:cs typeface="Carlito"/>
              </a:rPr>
              <a:t>Kobu, </a:t>
            </a:r>
            <a:r>
              <a:rPr sz="1600" dirty="0">
                <a:latin typeface="Carlito"/>
                <a:cs typeface="Carlito"/>
              </a:rPr>
              <a:t>B., 1987. </a:t>
            </a:r>
            <a:r>
              <a:rPr sz="1600" spc="-10" dirty="0">
                <a:latin typeface="Carlito"/>
                <a:cs typeface="Carlito"/>
              </a:rPr>
              <a:t>Üretim </a:t>
            </a:r>
            <a:r>
              <a:rPr sz="1600" spc="-20" dirty="0">
                <a:latin typeface="Carlito"/>
                <a:cs typeface="Carlito"/>
              </a:rPr>
              <a:t>Yönetimi, </a:t>
            </a:r>
            <a:r>
              <a:rPr sz="1600" spc="-10" dirty="0">
                <a:latin typeface="Carlito"/>
                <a:cs typeface="Carlito"/>
              </a:rPr>
              <a:t>İstanbul Üniversitesi </a:t>
            </a:r>
            <a:r>
              <a:rPr sz="1600" spc="-20" dirty="0">
                <a:latin typeface="Carlito"/>
                <a:cs typeface="Carlito"/>
              </a:rPr>
              <a:t>Yayınları,</a:t>
            </a:r>
            <a:r>
              <a:rPr sz="1600" spc="6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İstanbul.</a:t>
            </a:r>
            <a:endParaRPr sz="1600" dirty="0">
              <a:latin typeface="Carlito"/>
              <a:cs typeface="Carlito"/>
            </a:endParaRPr>
          </a:p>
          <a:p>
            <a:pPr marL="355591" indent="-342892" algn="just">
              <a:buFont typeface="Arial"/>
              <a:buChar char="•"/>
              <a:tabLst>
                <a:tab pos="354956" algn="l"/>
                <a:tab pos="355591" algn="l"/>
              </a:tabLst>
            </a:pPr>
            <a:r>
              <a:rPr sz="1600" spc="-15" dirty="0">
                <a:latin typeface="Carlito"/>
                <a:cs typeface="Carlito"/>
              </a:rPr>
              <a:t>Kreps </a:t>
            </a:r>
            <a:r>
              <a:rPr sz="1600" dirty="0">
                <a:latin typeface="Carlito"/>
                <a:cs typeface="Carlito"/>
              </a:rPr>
              <a:t>R.E., </a:t>
            </a:r>
            <a:r>
              <a:rPr sz="1600" spc="-5" dirty="0">
                <a:latin typeface="Carlito"/>
                <a:cs typeface="Carlito"/>
              </a:rPr>
              <a:t>Slomba </a:t>
            </a:r>
            <a:r>
              <a:rPr sz="1600" spc="-75" dirty="0">
                <a:latin typeface="Carlito"/>
                <a:cs typeface="Carlito"/>
              </a:rPr>
              <a:t>J.W., </a:t>
            </a:r>
            <a:r>
              <a:rPr sz="1600" dirty="0">
                <a:latin typeface="Carlito"/>
                <a:cs typeface="Carlito"/>
              </a:rPr>
              <a:t>1990. </a:t>
            </a:r>
            <a:r>
              <a:rPr sz="1600" spc="-5" dirty="0">
                <a:latin typeface="Carlito"/>
                <a:cs typeface="Carlito"/>
              </a:rPr>
              <a:t>Conceptual Estimating </a:t>
            </a:r>
            <a:r>
              <a:rPr sz="1600" spc="-15" dirty="0">
                <a:latin typeface="Carlito"/>
                <a:cs typeface="Carlito"/>
              </a:rPr>
              <a:t>Systems </a:t>
            </a:r>
            <a:r>
              <a:rPr sz="1600" dirty="0">
                <a:latin typeface="Carlito"/>
                <a:cs typeface="Carlito"/>
              </a:rPr>
              <a:t>and </a:t>
            </a:r>
            <a:r>
              <a:rPr sz="1600" spc="-5" dirty="0">
                <a:latin typeface="Carlito"/>
                <a:cs typeface="Carlito"/>
              </a:rPr>
              <a:t>Their</a:t>
            </a:r>
            <a:r>
              <a:rPr sz="1600" spc="65" dirty="0">
                <a:latin typeface="Carlito"/>
                <a:cs typeface="Carlito"/>
              </a:rPr>
              <a:t> </a:t>
            </a:r>
            <a:r>
              <a:rPr sz="1600" spc="-5" dirty="0" smtClean="0">
                <a:latin typeface="Carlito"/>
                <a:cs typeface="Carlito"/>
              </a:rPr>
              <a:t>Benefits,</a:t>
            </a:r>
            <a:r>
              <a:rPr lang="tr-TR" sz="1600" dirty="0">
                <a:latin typeface="Carlito"/>
                <a:cs typeface="Carlito"/>
              </a:rPr>
              <a:t> </a:t>
            </a:r>
            <a:r>
              <a:rPr sz="1600" dirty="0" smtClean="0">
                <a:latin typeface="Carlito"/>
                <a:cs typeface="Carlito"/>
              </a:rPr>
              <a:t>AACE </a:t>
            </a:r>
            <a:r>
              <a:rPr sz="1600" spc="-5" dirty="0">
                <a:latin typeface="Carlito"/>
                <a:cs typeface="Carlito"/>
              </a:rPr>
              <a:t>International </a:t>
            </a:r>
            <a:r>
              <a:rPr sz="1600" spc="-15" dirty="0">
                <a:latin typeface="Carlito"/>
                <a:cs typeface="Carlito"/>
              </a:rPr>
              <a:t>Transactions, </a:t>
            </a:r>
            <a:r>
              <a:rPr sz="1600" dirty="0">
                <a:latin typeface="Carlito"/>
                <a:cs typeface="Carlito"/>
              </a:rPr>
              <a:t>ABI / INFORM </a:t>
            </a:r>
            <a:r>
              <a:rPr sz="1600" spc="-5" dirty="0">
                <a:latin typeface="Carlito"/>
                <a:cs typeface="Carlito"/>
              </a:rPr>
              <a:t>Global,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5" dirty="0">
                <a:latin typeface="Carlito"/>
                <a:cs typeface="Carlito"/>
              </a:rPr>
              <a:t>68.</a:t>
            </a:r>
            <a:endParaRPr sz="16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2962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691" y="1655648"/>
            <a:ext cx="87033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Ekte</a:t>
            </a:r>
            <a:r>
              <a:rPr sz="2000" spc="3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planı,</a:t>
            </a:r>
            <a:r>
              <a:rPr sz="2000" spc="3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kesitleri,</a:t>
            </a:r>
            <a:r>
              <a:rPr sz="2000" spc="3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detayları</a:t>
            </a:r>
            <a:r>
              <a:rPr sz="2000" spc="3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ve</a:t>
            </a:r>
            <a:r>
              <a:rPr sz="2000" spc="3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iş</a:t>
            </a:r>
            <a:r>
              <a:rPr sz="2000" spc="3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kalemleri</a:t>
            </a:r>
            <a:r>
              <a:rPr sz="2000" spc="3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verilen</a:t>
            </a:r>
            <a:r>
              <a:rPr sz="2000" spc="3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proje</a:t>
            </a:r>
            <a:r>
              <a:rPr sz="2000" spc="3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örneğinin</a:t>
            </a:r>
            <a:r>
              <a:rPr sz="2000" spc="3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mahal</a:t>
            </a:r>
          </a:p>
          <a:p>
            <a:pPr marL="12700"/>
            <a:r>
              <a:rPr sz="2000" spc="-5" dirty="0">
                <a:latin typeface="Arial"/>
                <a:cs typeface="Arial"/>
              </a:rPr>
              <a:t>metrajına dayalı </a:t>
            </a:r>
            <a:r>
              <a:rPr sz="2000" dirty="0">
                <a:latin typeface="Arial"/>
                <a:cs typeface="Arial"/>
              </a:rPr>
              <a:t>maliyet tahminini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yapınız.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0236" y="5627888"/>
            <a:ext cx="16129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0507" y="520573"/>
            <a:ext cx="6486144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  <a:tabLst>
                <a:tab pos="1678939" algn="l"/>
              </a:tabLst>
            </a:pPr>
            <a:r>
              <a:rPr sz="1800" spc="-5" dirty="0"/>
              <a:t>METRAJ	UYGULAMASI</a:t>
            </a:r>
          </a:p>
        </p:txBody>
      </p:sp>
    </p:spTree>
    <p:extLst>
      <p:ext uri="{BB962C8B-B14F-4D97-AF65-F5344CB8AC3E}">
        <p14:creationId xmlns:p14="http://schemas.microsoft.com/office/powerpoint/2010/main" val="60097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66" y="1640668"/>
            <a:ext cx="9110345" cy="3957320"/>
            <a:chOff x="17165" y="783418"/>
            <a:chExt cx="9110345" cy="3957320"/>
          </a:xfrm>
        </p:grpSpPr>
        <p:sp>
          <p:nvSpPr>
            <p:cNvPr id="3" name="object 3"/>
            <p:cNvSpPr/>
            <p:nvPr/>
          </p:nvSpPr>
          <p:spPr>
            <a:xfrm>
              <a:off x="17165" y="783418"/>
              <a:ext cx="4377088" cy="3956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00499" y="928115"/>
              <a:ext cx="5126736" cy="35722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28743" y="2500884"/>
              <a:ext cx="2715768" cy="17861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84374" y="555911"/>
            <a:ext cx="407949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  <a:tabLst>
                <a:tab pos="1678939" algn="l"/>
              </a:tabLst>
            </a:pPr>
            <a:r>
              <a:rPr spc="-5" dirty="0">
                <a:solidFill>
                  <a:schemeClr val="tx1"/>
                </a:solidFill>
              </a:rPr>
              <a:t>METRAJ	UYGULAMASI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414895" y="8075349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3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68641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66" y="1640668"/>
            <a:ext cx="9119235" cy="3957320"/>
            <a:chOff x="17165" y="783418"/>
            <a:chExt cx="9119235" cy="3957320"/>
          </a:xfrm>
        </p:grpSpPr>
        <p:sp>
          <p:nvSpPr>
            <p:cNvPr id="3" name="object 3"/>
            <p:cNvSpPr/>
            <p:nvPr/>
          </p:nvSpPr>
          <p:spPr>
            <a:xfrm>
              <a:off x="17165" y="783418"/>
              <a:ext cx="4377088" cy="3956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00499" y="928115"/>
              <a:ext cx="5135880" cy="35722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57116" y="2429256"/>
              <a:ext cx="3428999" cy="18577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00832" y="591725"/>
            <a:ext cx="407949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  <a:tabLst>
                <a:tab pos="1678939" algn="l"/>
              </a:tabLst>
            </a:pPr>
            <a:r>
              <a:rPr spc="-5" dirty="0">
                <a:solidFill>
                  <a:schemeClr val="tx1"/>
                </a:solidFill>
              </a:rPr>
              <a:t>METRAJ	UYGULAMASI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414895" y="8075349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4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38390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66" y="1640668"/>
            <a:ext cx="9126855" cy="3957320"/>
            <a:chOff x="17165" y="783418"/>
            <a:chExt cx="9126855" cy="3957320"/>
          </a:xfrm>
        </p:grpSpPr>
        <p:sp>
          <p:nvSpPr>
            <p:cNvPr id="3" name="object 3"/>
            <p:cNvSpPr/>
            <p:nvPr/>
          </p:nvSpPr>
          <p:spPr>
            <a:xfrm>
              <a:off x="17165" y="783418"/>
              <a:ext cx="4377088" cy="3956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00499" y="856488"/>
              <a:ext cx="5143500" cy="35722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73012" y="2642616"/>
              <a:ext cx="1927859" cy="1357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3755" y="2642616"/>
              <a:ext cx="2214372" cy="13578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92756" y="599139"/>
            <a:ext cx="407949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  <a:tabLst>
                <a:tab pos="1678939" algn="l"/>
              </a:tabLst>
            </a:pPr>
            <a:r>
              <a:rPr spc="-5" dirty="0">
                <a:solidFill>
                  <a:schemeClr val="tx1"/>
                </a:solidFill>
              </a:rPr>
              <a:t>METRAJ	UYGULAMASI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414895" y="8075349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5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725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66" y="1640668"/>
            <a:ext cx="9070975" cy="3957320"/>
            <a:chOff x="17165" y="783418"/>
            <a:chExt cx="9070975" cy="3957320"/>
          </a:xfrm>
        </p:grpSpPr>
        <p:sp>
          <p:nvSpPr>
            <p:cNvPr id="3" name="object 3"/>
            <p:cNvSpPr/>
            <p:nvPr/>
          </p:nvSpPr>
          <p:spPr>
            <a:xfrm>
              <a:off x="17165" y="783418"/>
              <a:ext cx="4377088" cy="3956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00499" y="928115"/>
              <a:ext cx="5087111" cy="35722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4561" y="576580"/>
            <a:ext cx="407949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  <a:tabLst>
                <a:tab pos="1678939" algn="l"/>
              </a:tabLst>
            </a:pPr>
            <a:r>
              <a:rPr spc="-5" dirty="0">
                <a:solidFill>
                  <a:schemeClr val="tx1"/>
                </a:solidFill>
              </a:rPr>
              <a:t>METRAJ	UYGULAMASI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414895" y="8075349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6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02196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66" y="1640668"/>
            <a:ext cx="9126855" cy="3957320"/>
            <a:chOff x="17165" y="783418"/>
            <a:chExt cx="9126855" cy="3957320"/>
          </a:xfrm>
        </p:grpSpPr>
        <p:sp>
          <p:nvSpPr>
            <p:cNvPr id="3" name="object 3"/>
            <p:cNvSpPr/>
            <p:nvPr/>
          </p:nvSpPr>
          <p:spPr>
            <a:xfrm>
              <a:off x="17165" y="783418"/>
              <a:ext cx="4377088" cy="3956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7828" y="856488"/>
              <a:ext cx="5186172" cy="36134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71421" y="553720"/>
            <a:ext cx="407949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  <a:tabLst>
                <a:tab pos="1678939" algn="l"/>
              </a:tabLst>
            </a:pPr>
            <a:r>
              <a:rPr spc="-5" dirty="0">
                <a:solidFill>
                  <a:schemeClr val="tx1"/>
                </a:solidFill>
              </a:rPr>
              <a:t>METRAJ	UYGULAMASI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414895" y="8075349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7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8132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65" y="1640668"/>
            <a:ext cx="9091930" cy="3957320"/>
            <a:chOff x="17165" y="783418"/>
            <a:chExt cx="9091930" cy="3957320"/>
          </a:xfrm>
        </p:grpSpPr>
        <p:sp>
          <p:nvSpPr>
            <p:cNvPr id="3" name="object 3"/>
            <p:cNvSpPr/>
            <p:nvPr/>
          </p:nvSpPr>
          <p:spPr>
            <a:xfrm>
              <a:off x="17165" y="783418"/>
              <a:ext cx="4377088" cy="3956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00499" y="928115"/>
              <a:ext cx="5108448" cy="35722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15384" y="2642616"/>
              <a:ext cx="2214372" cy="15727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75229" y="340348"/>
            <a:ext cx="407949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  <a:tabLst>
                <a:tab pos="1678939" algn="l"/>
              </a:tabLst>
            </a:pPr>
            <a:r>
              <a:rPr spc="-5" dirty="0">
                <a:solidFill>
                  <a:schemeClr val="tx1"/>
                </a:solidFill>
              </a:rPr>
              <a:t>METRAJ	UYGULAMASI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414895" y="8075349"/>
            <a:ext cx="247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8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12076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4041" y="502792"/>
            <a:ext cx="6486144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  <a:tabLst>
                <a:tab pos="1678939" algn="l"/>
              </a:tabLst>
            </a:pPr>
            <a:r>
              <a:rPr spc="-5" dirty="0"/>
              <a:t>METRAJ	UYGULAMASI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363" y="1698879"/>
            <a:ext cx="8717280" cy="1856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indent="-457834">
              <a:spcBef>
                <a:spcPts val="100"/>
              </a:spcBef>
              <a:buClr>
                <a:srgbClr val="000000"/>
              </a:buClr>
              <a:buChar char="•"/>
              <a:tabLst>
                <a:tab pos="482600" algn="l"/>
                <a:tab pos="483234" algn="l"/>
              </a:tabLst>
            </a:pPr>
            <a:r>
              <a:rPr sz="2400" dirty="0">
                <a:latin typeface="Arial"/>
                <a:cs typeface="Arial"/>
              </a:rPr>
              <a:t>Metraj;</a:t>
            </a:r>
          </a:p>
          <a:p>
            <a:pPr marL="1226185" lvl="1" indent="-457834">
              <a:buClr>
                <a:srgbClr val="000000"/>
              </a:buClr>
              <a:buChar char="•"/>
              <a:tabLst>
                <a:tab pos="1226185" algn="l"/>
                <a:tab pos="1226820" algn="l"/>
              </a:tabLst>
            </a:pPr>
            <a:r>
              <a:rPr sz="2400" dirty="0">
                <a:latin typeface="Arial"/>
                <a:cs typeface="Arial"/>
              </a:rPr>
              <a:t>Pratik </a:t>
            </a:r>
            <a:r>
              <a:rPr sz="2400" spc="-5" dirty="0">
                <a:latin typeface="Arial"/>
                <a:cs typeface="Arial"/>
              </a:rPr>
              <a:t>metraj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değerleri;</a:t>
            </a:r>
            <a:endParaRPr sz="2400" dirty="0">
              <a:latin typeface="Arial"/>
              <a:cs typeface="Arial"/>
            </a:endParaRPr>
          </a:p>
          <a:p>
            <a:pPr marL="1549400" lvl="2" indent="-271780">
              <a:spcBef>
                <a:spcPts val="15"/>
              </a:spcBef>
              <a:buChar char="•"/>
              <a:tabLst>
                <a:tab pos="1549400" algn="l"/>
                <a:tab pos="1550035" algn="l"/>
                <a:tab pos="5360035" algn="l"/>
              </a:tabLst>
            </a:pPr>
            <a:r>
              <a:rPr spc="-5" dirty="0">
                <a:latin typeface="Arial"/>
                <a:cs typeface="Arial"/>
              </a:rPr>
              <a:t>1 m</a:t>
            </a:r>
            <a:r>
              <a:rPr spc="-7" baseline="25462" dirty="0">
                <a:latin typeface="Arial"/>
                <a:cs typeface="Arial"/>
              </a:rPr>
              <a:t>3</a:t>
            </a:r>
            <a:r>
              <a:rPr spc="277" baseline="25462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beton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için	7.00 </a:t>
            </a:r>
            <a:r>
              <a:rPr dirty="0">
                <a:latin typeface="Arial"/>
                <a:cs typeface="Arial"/>
              </a:rPr>
              <a:t>- </a:t>
            </a:r>
            <a:r>
              <a:rPr spc="-5" dirty="0">
                <a:latin typeface="Arial"/>
                <a:cs typeface="Arial"/>
              </a:rPr>
              <a:t>8.00 m</a:t>
            </a:r>
            <a:r>
              <a:rPr spc="-7" baseline="25462" dirty="0">
                <a:latin typeface="Arial"/>
                <a:cs typeface="Arial"/>
              </a:rPr>
              <a:t>2</a:t>
            </a:r>
            <a:r>
              <a:rPr spc="232" baseline="25462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kalıp</a:t>
            </a:r>
            <a:endParaRPr dirty="0">
              <a:latin typeface="Arial"/>
              <a:cs typeface="Arial"/>
            </a:endParaRPr>
          </a:p>
          <a:p>
            <a:pPr marL="1549400" lvl="2" indent="-271780">
              <a:buChar char="•"/>
              <a:tabLst>
                <a:tab pos="1549400" algn="l"/>
                <a:tab pos="1550035" algn="l"/>
              </a:tabLst>
            </a:pPr>
            <a:r>
              <a:rPr spc="-5" dirty="0">
                <a:latin typeface="Arial"/>
                <a:cs typeface="Arial"/>
              </a:rPr>
              <a:t>Beton </a:t>
            </a:r>
            <a:r>
              <a:rPr dirty="0">
                <a:latin typeface="Arial"/>
                <a:cs typeface="Arial"/>
              </a:rPr>
              <a:t>miktarı </a:t>
            </a:r>
            <a:r>
              <a:rPr spc="-5" dirty="0">
                <a:latin typeface="Arial"/>
                <a:cs typeface="Arial"/>
              </a:rPr>
              <a:t>hesaplanarak kalıp </a:t>
            </a:r>
            <a:r>
              <a:rPr dirty="0">
                <a:latin typeface="Arial"/>
                <a:cs typeface="Arial"/>
              </a:rPr>
              <a:t>miktarı </a:t>
            </a:r>
            <a:r>
              <a:rPr spc="-5" dirty="0">
                <a:latin typeface="Arial"/>
                <a:cs typeface="Arial"/>
              </a:rPr>
              <a:t>için ön tahmin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yapılsaydı;</a:t>
            </a:r>
            <a:endParaRPr dirty="0">
              <a:latin typeface="Arial"/>
              <a:cs typeface="Arial"/>
            </a:endParaRPr>
          </a:p>
          <a:p>
            <a:pPr marL="1549400" marR="81280" lvl="2" indent="-271780">
              <a:buChar char="•"/>
              <a:tabLst>
                <a:tab pos="1549400" algn="l"/>
                <a:tab pos="1550035" algn="l"/>
                <a:tab pos="6122035" algn="l"/>
              </a:tabLst>
            </a:pPr>
            <a:r>
              <a:rPr spc="-35" dirty="0">
                <a:latin typeface="Arial"/>
                <a:cs typeface="Arial"/>
              </a:rPr>
              <a:t>Tahmin </a:t>
            </a:r>
            <a:r>
              <a:rPr spc="-5" dirty="0">
                <a:latin typeface="Arial"/>
                <a:cs typeface="Arial"/>
              </a:rPr>
              <a:t>edilen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kalıp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miktarı	= </a:t>
            </a:r>
            <a:r>
              <a:rPr spc="-5" dirty="0">
                <a:latin typeface="Arial"/>
                <a:cs typeface="Arial"/>
              </a:rPr>
              <a:t>150.43 m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– </a:t>
            </a:r>
            <a:r>
              <a:rPr spc="-5" dirty="0">
                <a:latin typeface="Arial"/>
                <a:cs typeface="Arial"/>
              </a:rPr>
              <a:t>171.92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21.490(7 </a:t>
            </a:r>
            <a:r>
              <a:rPr dirty="0">
                <a:latin typeface="Arial"/>
                <a:cs typeface="Arial"/>
              </a:rPr>
              <a:t>–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8)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3097" y="3802634"/>
            <a:ext cx="36556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indent="-271780">
              <a:spcBef>
                <a:spcPts val="100"/>
              </a:spcBef>
              <a:buChar char="•"/>
              <a:tabLst>
                <a:tab pos="283845" algn="l"/>
                <a:tab pos="284480" algn="l"/>
              </a:tabLst>
            </a:pPr>
            <a:r>
              <a:rPr sz="2400" spc="-5" dirty="0">
                <a:latin typeface="Arial"/>
                <a:cs typeface="Arial"/>
              </a:rPr>
              <a:t>Hesaplanan </a:t>
            </a:r>
            <a:r>
              <a:rPr sz="2400" spc="-10" dirty="0">
                <a:latin typeface="Arial"/>
                <a:cs typeface="Arial"/>
              </a:rPr>
              <a:t>kalıp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miktarı</a:t>
            </a:r>
            <a:endParaRPr sz="2400">
              <a:latin typeface="Arial"/>
              <a:cs typeface="Arial"/>
            </a:endParaRPr>
          </a:p>
          <a:p>
            <a:pPr marL="283845" indent="-271780">
              <a:buChar char="•"/>
              <a:tabLst>
                <a:tab pos="283845" algn="l"/>
                <a:tab pos="284480" algn="l"/>
              </a:tabLst>
            </a:pPr>
            <a:r>
              <a:rPr sz="2400" spc="-5" dirty="0">
                <a:latin typeface="Arial"/>
                <a:cs typeface="Arial"/>
              </a:rPr>
              <a:t>Hata payı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121.33/150.43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1858" y="3802634"/>
            <a:ext cx="17240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121.33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spc="-7" baseline="24305" dirty="0">
                <a:latin typeface="Arial"/>
                <a:cs typeface="Arial"/>
              </a:rPr>
              <a:t>2</a:t>
            </a:r>
            <a:endParaRPr sz="2400" baseline="24305">
              <a:latin typeface="Arial"/>
              <a:cs typeface="Arial"/>
            </a:endParaRPr>
          </a:p>
          <a:p>
            <a:pPr marL="38100"/>
            <a:r>
              <a:rPr sz="2400" dirty="0">
                <a:latin typeface="Arial"/>
                <a:cs typeface="Arial"/>
              </a:rPr>
              <a:t>= %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80.66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72628" y="1572005"/>
            <a:ext cx="9144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243951" y="8135137"/>
            <a:ext cx="35623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9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38245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12490</TotalTime>
  <Words>233</Words>
  <Application>Microsoft Office PowerPoint</Application>
  <PresentationFormat>Ekran Gösterisi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Carlito</vt:lpstr>
      <vt:lpstr>ekonomi</vt:lpstr>
      <vt:lpstr>1_Rics</vt:lpstr>
      <vt:lpstr>h.t.</vt:lpstr>
      <vt:lpstr>6. HAFTA  METRAJ UYGULAMASI</vt:lpstr>
      <vt:lpstr>METRAJ UYGULAMASI</vt:lpstr>
      <vt:lpstr>METRAJ UYGULAMASI</vt:lpstr>
      <vt:lpstr>METRAJ UYGULAMASI</vt:lpstr>
      <vt:lpstr>METRAJ UYGULAMASI</vt:lpstr>
      <vt:lpstr>METRAJ UYGULAMASI</vt:lpstr>
      <vt:lpstr>METRAJ UYGULAMASI</vt:lpstr>
      <vt:lpstr>METRAJ UYGULAMASI</vt:lpstr>
      <vt:lpstr>METRAJ UYGULAMASI</vt:lpstr>
      <vt:lpstr>KAYNAKÇA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815</cp:revision>
  <cp:lastPrinted>2016-10-24T07:53:35Z</cp:lastPrinted>
  <dcterms:created xsi:type="dcterms:W3CDTF">2016-09-18T09:35:24Z</dcterms:created>
  <dcterms:modified xsi:type="dcterms:W3CDTF">2020-02-28T06:56:48Z</dcterms:modified>
</cp:coreProperties>
</file>