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428" r:id="rId2"/>
    <p:sldId id="429" r:id="rId3"/>
    <p:sldId id="430" r:id="rId4"/>
    <p:sldId id="431" r:id="rId5"/>
    <p:sldId id="432" r:id="rId6"/>
    <p:sldId id="433" r:id="rId7"/>
    <p:sldId id="434" r:id="rId8"/>
    <p:sldId id="435" r:id="rId9"/>
    <p:sldId id="436" r:id="rId10"/>
    <p:sldId id="437" r:id="rId11"/>
    <p:sldId id="438" r:id="rId12"/>
    <p:sldId id="439" r:id="rId13"/>
    <p:sldId id="440" r:id="rId14"/>
    <p:sldId id="441" r:id="rId15"/>
    <p:sldId id="442" r:id="rId16"/>
    <p:sldId id="443" r:id="rId17"/>
    <p:sldId id="444" r:id="rId18"/>
    <p:sldId id="445" r:id="rId19"/>
    <p:sldId id="446" r:id="rId20"/>
    <p:sldId id="447" r:id="rId21"/>
    <p:sldId id="448" r:id="rId22"/>
    <p:sldId id="449" r:id="rId23"/>
    <p:sldId id="450" r:id="rId24"/>
    <p:sldId id="451" r:id="rId25"/>
    <p:sldId id="453" r:id="rId26"/>
    <p:sldId id="455" r:id="rId27"/>
    <p:sldId id="456" r:id="rId28"/>
    <p:sldId id="457" r:id="rId29"/>
    <p:sldId id="458" r:id="rId30"/>
    <p:sldId id="459" r:id="rId31"/>
    <p:sldId id="460" r:id="rId32"/>
    <p:sldId id="461" r:id="rId33"/>
    <p:sldId id="462" r:id="rId34"/>
    <p:sldId id="463" r:id="rId35"/>
    <p:sldId id="464" r:id="rId36"/>
    <p:sldId id="465" r:id="rId37"/>
    <p:sldId id="466" r:id="rId38"/>
    <p:sldId id="467" r:id="rId39"/>
    <p:sldId id="468" r:id="rId40"/>
    <p:sldId id="469" r:id="rId41"/>
    <p:sldId id="497" r:id="rId4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FC600-B84A-4D90-B612-87B1B4A128ED}"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83D360-5889-4612-BF96-EDEFE81C6A1D}" type="slidenum">
              <a:rPr lang="tr-TR" smtClean="0"/>
              <a:t>‹#›</a:t>
            </a:fld>
            <a:endParaRPr lang="tr-TR"/>
          </a:p>
        </p:txBody>
      </p:sp>
    </p:spTree>
    <p:extLst>
      <p:ext uri="{BB962C8B-B14F-4D97-AF65-F5344CB8AC3E}">
        <p14:creationId xmlns:p14="http://schemas.microsoft.com/office/powerpoint/2010/main" val="2930897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421676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4207335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2126360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246092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732CD86-1B19-4BC4-B4F5-703B9E7E6B5C}" type="datetimeFigureOut">
              <a:rPr lang="tr-TR" smtClean="0"/>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235675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732CD86-1B19-4BC4-B4F5-703B9E7E6B5C}" type="datetimeFigureOut">
              <a:rPr lang="tr-TR" smtClean="0"/>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4211748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732CD86-1B19-4BC4-B4F5-703B9E7E6B5C}" type="datetimeFigureOut">
              <a:rPr lang="tr-TR" smtClean="0"/>
              <a:t>12.05.2019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304283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732CD86-1B19-4BC4-B4F5-703B9E7E6B5C}" type="datetimeFigureOut">
              <a:rPr lang="tr-TR" smtClean="0"/>
              <a:t>12.05.2019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422789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732CD86-1B19-4BC4-B4F5-703B9E7E6B5C}" type="datetimeFigureOut">
              <a:rPr lang="tr-TR" smtClean="0"/>
              <a:t>12.05.2019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249850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732CD86-1B19-4BC4-B4F5-703B9E7E6B5C}" type="datetimeFigureOut">
              <a:rPr lang="tr-TR" smtClean="0"/>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242631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732CD86-1B19-4BC4-B4F5-703B9E7E6B5C}" type="datetimeFigureOut">
              <a:rPr lang="tr-TR" smtClean="0"/>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ED2541-D0BA-4956-A3C1-51348A7DF974}" type="slidenum">
              <a:rPr lang="tr-TR" smtClean="0"/>
              <a:t>‹#›</a:t>
            </a:fld>
            <a:endParaRPr lang="tr-TR"/>
          </a:p>
        </p:txBody>
      </p:sp>
    </p:spTree>
    <p:extLst>
      <p:ext uri="{BB962C8B-B14F-4D97-AF65-F5344CB8AC3E}">
        <p14:creationId xmlns:p14="http://schemas.microsoft.com/office/powerpoint/2010/main" val="1545267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32CD86-1B19-4BC4-B4F5-703B9E7E6B5C}" type="datetimeFigureOut">
              <a:rPr lang="tr-TR" smtClean="0"/>
              <a:t>12.05.2019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ED2541-D0BA-4956-A3C1-51348A7DF974}" type="slidenum">
              <a:rPr lang="tr-TR" smtClean="0"/>
              <a:t>‹#›</a:t>
            </a:fld>
            <a:endParaRPr lang="tr-TR"/>
          </a:p>
        </p:txBody>
      </p:sp>
    </p:spTree>
    <p:extLst>
      <p:ext uri="{BB962C8B-B14F-4D97-AF65-F5344CB8AC3E}">
        <p14:creationId xmlns:p14="http://schemas.microsoft.com/office/powerpoint/2010/main" val="452136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tr-TR" dirty="0">
                <a:latin typeface="Arial" charset="0"/>
                <a:ea typeface="ＭＳ Ｐゴシック" charset="0"/>
                <a:cs typeface="ＭＳ Ｐゴシック" charset="0"/>
              </a:rPr>
              <a:t>Örnek Olay: </a:t>
            </a:r>
            <a:r>
              <a:rPr lang="tr-TR" dirty="0" err="1">
                <a:latin typeface="Arial" charset="0"/>
                <a:ea typeface="ＭＳ Ｐゴシック" charset="0"/>
                <a:cs typeface="ＭＳ Ｐゴシック" charset="0"/>
              </a:rPr>
              <a:t>Union</a:t>
            </a:r>
            <a:r>
              <a:rPr lang="tr-TR" dirty="0">
                <a:latin typeface="Arial" charset="0"/>
                <a:ea typeface="ＭＳ Ｐゴシック" charset="0"/>
                <a:cs typeface="ＭＳ Ｐゴシック" charset="0"/>
              </a:rPr>
              <a:t> </a:t>
            </a:r>
            <a:r>
              <a:rPr lang="tr-TR" dirty="0" err="1">
                <a:latin typeface="Arial" charset="0"/>
                <a:ea typeface="ＭＳ Ｐゴシック" charset="0"/>
                <a:cs typeface="ＭＳ Ｐゴシック" charset="0"/>
              </a:rPr>
              <a:t>Carbide</a:t>
            </a:r>
            <a:endParaRPr lang="tr-TR" dirty="0">
              <a:latin typeface="Arial" charset="0"/>
              <a:ea typeface="ＭＳ Ｐゴシック" charset="0"/>
              <a:cs typeface="ＭＳ Ｐゴシック" charset="0"/>
            </a:endParaRPr>
          </a:p>
        </p:txBody>
      </p:sp>
      <p:sp>
        <p:nvSpPr>
          <p:cNvPr id="3075" name="Rectangle 3"/>
          <p:cNvSpPr>
            <a:spLocks noGrp="1" noChangeArrowheads="1"/>
          </p:cNvSpPr>
          <p:nvPr>
            <p:ph type="subTitle" idx="1"/>
          </p:nvPr>
        </p:nvSpPr>
        <p:spPr/>
        <p:txBody>
          <a:bodyPr/>
          <a:lstStyle/>
          <a:p>
            <a:pPr eaLnBrk="1" hangingPunct="1">
              <a:buFont typeface="Wingdings" charset="0"/>
              <a:buNone/>
            </a:pPr>
            <a:endParaRPr lang="tr-TR" dirty="0">
              <a:latin typeface="Verdana" charset="0"/>
              <a:ea typeface="ＭＳ Ｐゴシック" charset="0"/>
              <a:cs typeface="ＭＳ Ｐゴシック" charset="0"/>
            </a:endParaRPr>
          </a:p>
        </p:txBody>
      </p:sp>
      <p:pic>
        <p:nvPicPr>
          <p:cNvPr id="2" name="Picture 1" descr="bhopal.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260967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a:latin typeface="Arial" charset="0"/>
              <a:ea typeface="ＭＳ Ｐゴシック" charset="0"/>
              <a:cs typeface="ＭＳ Ｐゴシック" charset="0"/>
            </a:endParaRPr>
          </a:p>
        </p:txBody>
      </p:sp>
      <p:sp>
        <p:nvSpPr>
          <p:cNvPr id="12291"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Carbide</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ın ABD merkezi kriz iletişiminde inisiyatifi ele alınca yaklaşım tamamen etnosentrik bir yapı kazanmıştır.</a:t>
            </a:r>
          </a:p>
          <a:p>
            <a:pPr eaLnBrk="1" hangingPunct="1"/>
            <a:r>
              <a:rPr lang="tr-TR">
                <a:latin typeface="Verdana" charset="0"/>
                <a:ea typeface="ＭＳ Ｐゴシック" charset="0"/>
                <a:cs typeface="ＭＳ Ｐゴシック" charset="0"/>
              </a:rPr>
              <a:t>UCIL</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in daha tanıdık olduğu yerel çevresel, sosyal ve kültürel konular geri planda kalmıştır. </a:t>
            </a:r>
          </a:p>
        </p:txBody>
      </p:sp>
    </p:spTree>
    <p:extLst>
      <p:ext uri="{BB962C8B-B14F-4D97-AF65-F5344CB8AC3E}">
        <p14:creationId xmlns:p14="http://schemas.microsoft.com/office/powerpoint/2010/main" val="2186021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Sosyal Özellikler</a:t>
            </a:r>
          </a:p>
        </p:txBody>
      </p:sp>
      <p:sp>
        <p:nvSpPr>
          <p:cNvPr id="13315" name="Rectangle 3"/>
          <p:cNvSpPr>
            <a:spLocks noGrp="1" noChangeArrowheads="1"/>
          </p:cNvSpPr>
          <p:nvPr>
            <p:ph sz="half" idx="1"/>
          </p:nvPr>
        </p:nvSpPr>
        <p:spPr/>
        <p:txBody>
          <a:bodyPr/>
          <a:lstStyle/>
          <a:p>
            <a:pPr eaLnBrk="1" hangingPunct="1"/>
            <a:r>
              <a:rPr lang="tr-TR" dirty="0" err="1">
                <a:latin typeface="Verdana" charset="0"/>
                <a:ea typeface="ＭＳ Ｐゴシック" charset="0"/>
                <a:cs typeface="ＭＳ Ｐゴシック" charset="0"/>
              </a:rPr>
              <a:t>Bhopal</a:t>
            </a:r>
            <a:r>
              <a:rPr lang="tr-TR" dirty="0">
                <a:latin typeface="Verdana" charset="0"/>
                <a:ea typeface="ＭＳ Ｐゴシック" charset="0"/>
                <a:cs typeface="ＭＳ Ｐゴシック" charset="0"/>
              </a:rPr>
              <a:t>, </a:t>
            </a:r>
            <a:r>
              <a:rPr lang="tr-TR" dirty="0" err="1">
                <a:latin typeface="Verdana" charset="0"/>
                <a:ea typeface="ＭＳ Ｐゴシック" charset="0"/>
                <a:cs typeface="ＭＳ Ｐゴシック" charset="0"/>
              </a:rPr>
              <a:t>Madhya</a:t>
            </a:r>
            <a:r>
              <a:rPr lang="tr-TR" dirty="0">
                <a:latin typeface="Verdana" charset="0"/>
                <a:ea typeface="ＭＳ Ｐゴシック" charset="0"/>
                <a:cs typeface="ＭＳ Ｐゴシック" charset="0"/>
              </a:rPr>
              <a:t> </a:t>
            </a:r>
            <a:r>
              <a:rPr lang="tr-TR" dirty="0" err="1">
                <a:latin typeface="Verdana" charset="0"/>
                <a:ea typeface="ＭＳ Ｐゴシック" charset="0"/>
                <a:cs typeface="ＭＳ Ｐゴシック" charset="0"/>
              </a:rPr>
              <a:t>Pradesh</a:t>
            </a:r>
            <a:r>
              <a:rPr lang="tr-TR" dirty="0">
                <a:latin typeface="Verdana" charset="0"/>
                <a:ea typeface="ＭＳ Ｐゴシック" charset="0"/>
                <a:cs typeface="ＭＳ Ｐゴシック" charset="0"/>
              </a:rPr>
              <a:t> eyaletinin başkenti ve bir endüstri kentidir.</a:t>
            </a:r>
          </a:p>
          <a:p>
            <a:pPr eaLnBrk="1" hangingPunct="1"/>
            <a:r>
              <a:rPr lang="en-US" dirty="0">
                <a:latin typeface="Verdana" charset="0"/>
                <a:ea typeface="ＭＳ Ｐゴシック" charset="0"/>
                <a:cs typeface="ＭＳ Ｐゴシック" charset="0"/>
              </a:rPr>
              <a:t>G</a:t>
            </a:r>
            <a:r>
              <a:rPr lang="tr-TR" dirty="0">
                <a:latin typeface="Verdana" charset="0"/>
                <a:ea typeface="ＭＳ Ｐゴシック" charset="0"/>
                <a:cs typeface="ＭＳ Ｐゴシック" charset="0"/>
              </a:rPr>
              <a:t>öç </a:t>
            </a:r>
          </a:p>
          <a:p>
            <a:pPr eaLnBrk="1" hangingPunct="1"/>
            <a:r>
              <a:rPr lang="en-US" dirty="0">
                <a:latin typeface="Verdana" charset="0"/>
                <a:ea typeface="ＭＳ Ｐゴシック" charset="0"/>
                <a:cs typeface="ＭＳ Ｐゴシック" charset="0"/>
              </a:rPr>
              <a:t>U</a:t>
            </a:r>
            <a:r>
              <a:rPr lang="tr-TR" dirty="0" err="1">
                <a:latin typeface="Verdana" charset="0"/>
                <a:ea typeface="ＭＳ Ｐゴシック" charset="0"/>
                <a:cs typeface="ＭＳ Ｐゴシック" charset="0"/>
              </a:rPr>
              <a:t>cuz</a:t>
            </a:r>
            <a:r>
              <a:rPr lang="tr-TR" dirty="0">
                <a:latin typeface="Verdana" charset="0"/>
                <a:ea typeface="ＭＳ Ｐゴシック" charset="0"/>
                <a:cs typeface="ＭＳ Ｐゴシック" charset="0"/>
              </a:rPr>
              <a:t> işgücü</a:t>
            </a:r>
          </a:p>
          <a:p>
            <a:pPr eaLnBrk="1" hangingPunct="1"/>
            <a:r>
              <a:rPr lang="en-US" dirty="0">
                <a:latin typeface="Verdana" charset="0"/>
                <a:ea typeface="ＭＳ Ｐゴシック" charset="0"/>
                <a:cs typeface="ＭＳ Ｐゴシック" charset="0"/>
              </a:rPr>
              <a:t>K</a:t>
            </a:r>
            <a:r>
              <a:rPr lang="tr-TR" dirty="0" err="1">
                <a:latin typeface="Verdana" charset="0"/>
                <a:ea typeface="ＭＳ Ｐゴシック" charset="0"/>
                <a:cs typeface="ＭＳ Ｐゴシック" charset="0"/>
              </a:rPr>
              <a:t>ötü</a:t>
            </a:r>
            <a:r>
              <a:rPr lang="tr-TR" dirty="0">
                <a:latin typeface="Verdana" charset="0"/>
                <a:ea typeface="ＭＳ Ｐゴシック" charset="0"/>
                <a:cs typeface="ＭＳ Ｐゴシック" charset="0"/>
              </a:rPr>
              <a:t> yaşam koşulları</a:t>
            </a:r>
          </a:p>
        </p:txBody>
      </p:sp>
      <p:pic>
        <p:nvPicPr>
          <p:cNvPr id="3" name="Content Placeholder 2" descr="fabrika.jpg"/>
          <p:cNvPicPr>
            <a:picLocks noGrp="1" noChangeAspect="1"/>
          </p:cNvPicPr>
          <p:nvPr>
            <p:ph sz="half" idx="2"/>
          </p:nvPr>
        </p:nvPicPr>
        <p:blipFill>
          <a:blip r:embed="rId2">
            <a:extLst>
              <a:ext uri="{28A0092B-C50C-407E-A947-70E740481C1C}">
                <a14:useLocalDpi xmlns:a14="http://schemas.microsoft.com/office/drawing/2010/main" val="0"/>
              </a:ext>
            </a:extLst>
          </a:blip>
          <a:srcRect t="-9998" b="-9998"/>
          <a:stretch>
            <a:fillRect/>
          </a:stretch>
        </p:blipFill>
        <p:spPr/>
      </p:pic>
    </p:spTree>
    <p:extLst>
      <p:ext uri="{BB962C8B-B14F-4D97-AF65-F5344CB8AC3E}">
        <p14:creationId xmlns:p14="http://schemas.microsoft.com/office/powerpoint/2010/main" val="2360346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Tarihsel Koşullar</a:t>
            </a:r>
          </a:p>
        </p:txBody>
      </p:sp>
      <p:sp>
        <p:nvSpPr>
          <p:cNvPr id="14339" name="Rectangle 3"/>
          <p:cNvSpPr>
            <a:spLocks noGrp="1" noChangeArrowheads="1"/>
          </p:cNvSpPr>
          <p:nvPr>
            <p:ph type="body" idx="1"/>
          </p:nvPr>
        </p:nvSpPr>
        <p:spPr/>
        <p:txBody>
          <a:bodyPr/>
          <a:lstStyle/>
          <a:p>
            <a:pPr eaLnBrk="1" hangingPunct="1">
              <a:lnSpc>
                <a:spcPct val="90000"/>
              </a:lnSpc>
            </a:pPr>
            <a:r>
              <a:rPr lang="tr-TR" sz="2500">
                <a:latin typeface="Verdana" charset="0"/>
                <a:ea typeface="ＭＳ Ｐゴシック" charset="0"/>
                <a:cs typeface="ＭＳ Ｐゴシック" charset="0"/>
              </a:rPr>
              <a:t>Bhopal</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da Carbide şirketinin bir çok uluslu şirket olarak dünyanın bir süpergücünü temsil ediyor olmasının hiçbir anlamı yoktu. </a:t>
            </a:r>
          </a:p>
          <a:p>
            <a:pPr eaLnBrk="1" hangingPunct="1">
              <a:lnSpc>
                <a:spcPct val="90000"/>
              </a:lnSpc>
            </a:pPr>
            <a:r>
              <a:rPr lang="tr-TR" sz="2500">
                <a:latin typeface="Verdana" charset="0"/>
                <a:ea typeface="ＭＳ Ｐゴシック" charset="0"/>
                <a:cs typeface="ＭＳ Ｐゴシック" charset="0"/>
              </a:rPr>
              <a:t>İngilizlerden bağımsızlıklarını kazandıkları 1947 senesinden bu yana yabancı yatırımlar o kadar da hoş karşılanmıyorlardı. </a:t>
            </a:r>
          </a:p>
        </p:txBody>
      </p:sp>
    </p:spTree>
    <p:extLst>
      <p:ext uri="{BB962C8B-B14F-4D97-AF65-F5344CB8AC3E}">
        <p14:creationId xmlns:p14="http://schemas.microsoft.com/office/powerpoint/2010/main" val="567539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Örgütsel İmaj</a:t>
            </a:r>
          </a:p>
        </p:txBody>
      </p:sp>
      <p:sp>
        <p:nvSpPr>
          <p:cNvPr id="15363" name="Rectangle 3"/>
          <p:cNvSpPr>
            <a:spLocks noGrp="1" noChangeArrowheads="1"/>
          </p:cNvSpPr>
          <p:nvPr>
            <p:ph type="body" idx="1"/>
          </p:nvPr>
        </p:nvSpPr>
        <p:spPr/>
        <p:txBody>
          <a:bodyPr/>
          <a:lstStyle/>
          <a:p>
            <a:pPr eaLnBrk="1" hangingPunct="1">
              <a:lnSpc>
                <a:spcPct val="90000"/>
              </a:lnSpc>
            </a:pPr>
            <a:r>
              <a:rPr lang="tr-TR">
                <a:latin typeface="Verdana" charset="0"/>
                <a:ea typeface="ＭＳ Ｐゴシック" charset="0"/>
                <a:cs typeface="ＭＳ Ｐゴシック" charset="0"/>
              </a:rPr>
              <a:t>Carbide</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ın Hindistan</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da sertleşen piyasa koşulları karşısında benimsediği politikalar nedeniyle zedelenmiş bir imajı vardı. </a:t>
            </a:r>
          </a:p>
        </p:txBody>
      </p:sp>
    </p:spTree>
    <p:extLst>
      <p:ext uri="{BB962C8B-B14F-4D97-AF65-F5344CB8AC3E}">
        <p14:creationId xmlns:p14="http://schemas.microsoft.com/office/powerpoint/2010/main" val="110222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Hükümetle İlişkiler</a:t>
            </a:r>
          </a:p>
        </p:txBody>
      </p:sp>
      <p:sp>
        <p:nvSpPr>
          <p:cNvPr id="16387" name="Rectangle 3"/>
          <p:cNvSpPr>
            <a:spLocks noGrp="1" noChangeArrowheads="1"/>
          </p:cNvSpPr>
          <p:nvPr>
            <p:ph type="body" idx="1"/>
          </p:nvPr>
        </p:nvSpPr>
        <p:spPr>
          <a:xfrm>
            <a:off x="1826685" y="1827214"/>
            <a:ext cx="9755716" cy="4344987"/>
          </a:xfrm>
        </p:spPr>
        <p:txBody>
          <a:bodyPr/>
          <a:lstStyle/>
          <a:p>
            <a:pPr eaLnBrk="1" hangingPunct="1"/>
            <a:r>
              <a:rPr lang="tr-TR">
                <a:latin typeface="Verdana" charset="0"/>
                <a:ea typeface="ＭＳ Ｐゴシック" charset="0"/>
                <a:cs typeface="ＭＳ Ｐゴシック" charset="0"/>
              </a:rPr>
              <a:t>Çok uluslu şirketler için küresel düzeyde kamu dendiği zaman akla ilk gelen kategori hükümet kuruluşlarıdır.</a:t>
            </a:r>
          </a:p>
          <a:p>
            <a:pPr eaLnBrk="1" hangingPunct="1"/>
            <a:r>
              <a:rPr lang="tr-TR">
                <a:latin typeface="Verdana" charset="0"/>
                <a:ea typeface="ＭＳ Ｐゴシック" charset="0"/>
                <a:cs typeface="ＭＳ Ｐゴシック" charset="0"/>
              </a:rPr>
              <a:t>Benzer şekilde Hindistan</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da da felaketten önce UCIL gerek yerel ve gerekse merkezi hükümetle iyi ilişkiler içindeydi. </a:t>
            </a:r>
          </a:p>
          <a:p>
            <a:pPr eaLnBrk="1" hangingPunct="1"/>
            <a:r>
              <a:rPr lang="tr-TR">
                <a:latin typeface="Verdana" charset="0"/>
                <a:ea typeface="ＭＳ Ｐゴシック" charset="0"/>
                <a:cs typeface="ＭＳ Ｐゴシック" charset="0"/>
              </a:rPr>
              <a:t>Kriz iyi giden ilişkileri değiştirdi. </a:t>
            </a:r>
          </a:p>
        </p:txBody>
      </p:sp>
    </p:spTree>
    <p:extLst>
      <p:ext uri="{BB962C8B-B14F-4D97-AF65-F5344CB8AC3E}">
        <p14:creationId xmlns:p14="http://schemas.microsoft.com/office/powerpoint/2010/main" val="839230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Şirket</a:t>
            </a:r>
          </a:p>
        </p:txBody>
      </p:sp>
      <p:sp>
        <p:nvSpPr>
          <p:cNvPr id="17411" name="Rectangle 3"/>
          <p:cNvSpPr>
            <a:spLocks noGrp="1" noChangeArrowheads="1"/>
          </p:cNvSpPr>
          <p:nvPr>
            <p:ph sz="half" idx="1"/>
          </p:nvPr>
        </p:nvSpPr>
        <p:spPr/>
        <p:txBody>
          <a:bodyPr>
            <a:normAutofit lnSpcReduction="10000"/>
          </a:bodyPr>
          <a:lstStyle/>
          <a:p>
            <a:pPr lvl="1" eaLnBrk="1" hangingPunct="1"/>
            <a:r>
              <a:rPr lang="tr-TR">
                <a:latin typeface="Verdana" charset="0"/>
                <a:ea typeface="ＭＳ Ｐゴシック" charset="0"/>
              </a:rPr>
              <a:t>Felaket gerçekleştiği zaman Union Carbide Amerika</a:t>
            </a:r>
            <a:r>
              <a:rPr lang="ja-JP" altLang="tr-TR">
                <a:latin typeface="Verdana" charset="0"/>
                <a:ea typeface="ＭＳ Ｐゴシック" charset="0"/>
              </a:rPr>
              <a:t>’</a:t>
            </a:r>
            <a:r>
              <a:rPr lang="tr-TR">
                <a:latin typeface="Verdana" charset="0"/>
                <a:ea typeface="ＭＳ Ｐゴシック" charset="0"/>
              </a:rPr>
              <a:t>daki en büyük yedinci kimya şirketiydi ve yıllık cirosu 10 milyar  dolardı. </a:t>
            </a:r>
          </a:p>
          <a:p>
            <a:pPr lvl="1" eaLnBrk="1" hangingPunct="1"/>
            <a:r>
              <a:rPr lang="tr-TR">
                <a:latin typeface="Verdana" charset="0"/>
                <a:ea typeface="ＭＳ Ｐゴシック" charset="0"/>
              </a:rPr>
              <a:t>Bir kimya firması olarak her ne kadar dünya çapında geçerli güvenlik ve çevre standartlarından bahsetse de bu, genellikle insani sebeplerden değil yasal  zorlamalardan kaynaklanıyordu</a:t>
            </a:r>
          </a:p>
        </p:txBody>
      </p:sp>
      <p:pic>
        <p:nvPicPr>
          <p:cNvPr id="3" name="Content Placeholder 2" descr="apple.jpg"/>
          <p:cNvPicPr>
            <a:picLocks noGrp="1" noChangeAspect="1"/>
          </p:cNvPicPr>
          <p:nvPr>
            <p:ph sz="half" idx="2"/>
          </p:nvPr>
        </p:nvPicPr>
        <p:blipFill>
          <a:blip r:embed="rId2">
            <a:extLst>
              <a:ext uri="{28A0092B-C50C-407E-A947-70E740481C1C}">
                <a14:useLocalDpi xmlns:a14="http://schemas.microsoft.com/office/drawing/2010/main" val="0"/>
              </a:ext>
            </a:extLst>
          </a:blip>
          <a:srcRect l="-32504" r="-32504"/>
          <a:stretch>
            <a:fillRect/>
          </a:stretch>
        </p:blipFill>
        <p:spPr/>
      </p:pic>
    </p:spTree>
    <p:extLst>
      <p:ext uri="{BB962C8B-B14F-4D97-AF65-F5344CB8AC3E}">
        <p14:creationId xmlns:p14="http://schemas.microsoft.com/office/powerpoint/2010/main" val="1051854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atin typeface="Arial" charset="0"/>
                <a:ea typeface="ＭＳ Ｐゴシック" charset="0"/>
                <a:cs typeface="ＭＳ Ｐゴシック" charset="0"/>
              </a:rPr>
              <a:t>Yerelde Carbide</a:t>
            </a:r>
          </a:p>
        </p:txBody>
      </p:sp>
      <p:sp>
        <p:nvSpPr>
          <p:cNvPr id="18435"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Carbide</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ın sözcüsüne göre Hindistan</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daki şirket bağımsız bir birim olarak işliyordu. Günlük operasyonel kararlar yerel yönetime bırakılmıştı bununla birlikte büyük kararlar ABD</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deki merkezin onayıyla alınabiliyordu.</a:t>
            </a:r>
          </a:p>
          <a:p>
            <a:pPr eaLnBrk="1" hangingPunct="1"/>
            <a:r>
              <a:rPr lang="tr-TR">
                <a:latin typeface="Verdana" charset="0"/>
                <a:ea typeface="ＭＳ Ｐゴシック" charset="0"/>
                <a:cs typeface="ＭＳ Ｐゴシック" charset="0"/>
              </a:rPr>
              <a:t>Hindistan ile ABD arasında çifte standart. </a:t>
            </a:r>
          </a:p>
          <a:p>
            <a:pPr eaLnBrk="1" hangingPunct="1"/>
            <a:endParaRPr lang="tr-TR">
              <a:latin typeface="Verdana" charset="0"/>
              <a:ea typeface="ＭＳ Ｐゴシック" charset="0"/>
              <a:cs typeface="ＭＳ Ｐゴシック" charset="0"/>
            </a:endParaRPr>
          </a:p>
        </p:txBody>
      </p:sp>
    </p:spTree>
    <p:extLst>
      <p:ext uri="{BB962C8B-B14F-4D97-AF65-F5344CB8AC3E}">
        <p14:creationId xmlns:p14="http://schemas.microsoft.com/office/powerpoint/2010/main" val="2027893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Medya</a:t>
            </a:r>
          </a:p>
        </p:txBody>
      </p:sp>
      <p:sp>
        <p:nvSpPr>
          <p:cNvPr id="19459" name="Rectangle 3"/>
          <p:cNvSpPr>
            <a:spLocks noGrp="1" noChangeArrowheads="1"/>
          </p:cNvSpPr>
          <p:nvPr>
            <p:ph sz="half" idx="1"/>
          </p:nvPr>
        </p:nvSpPr>
        <p:spPr/>
        <p:txBody>
          <a:bodyPr>
            <a:normAutofit fontScale="92500" lnSpcReduction="10000"/>
          </a:bodyPr>
          <a:lstStyle/>
          <a:p>
            <a:pPr eaLnBrk="1" hangingPunct="1"/>
            <a:r>
              <a:rPr lang="tr-TR">
                <a:latin typeface="Verdana" charset="0"/>
                <a:ea typeface="ＭＳ Ｐゴシック" charset="0"/>
                <a:cs typeface="ＭＳ Ｐゴシック" charset="0"/>
              </a:rPr>
              <a:t>Çeşitli örgüt dışı kamularla iletişime geçmek için Carbide yoğun olarak kitle iletişim araçlarını kullanmak yoluna gitmiştir. </a:t>
            </a:r>
          </a:p>
          <a:p>
            <a:pPr eaLnBrk="1" hangingPunct="1"/>
            <a:r>
              <a:rPr lang="tr-TR">
                <a:latin typeface="Verdana" charset="0"/>
                <a:ea typeface="ＭＳ Ｐゴシック" charset="0"/>
                <a:cs typeface="ＭＳ Ｐゴシック" charset="0"/>
              </a:rPr>
              <a:t>Şirketin ABD, Danbury</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deki merkezinden düzenli basın toplantıları düzenlenmiş ve basın bültenleri dağıtılmıştır. Kimya endüstrisini hedef alan endüstriyel yayınlardan faydalanılmıştır. </a:t>
            </a:r>
          </a:p>
        </p:txBody>
      </p:sp>
      <p:pic>
        <p:nvPicPr>
          <p:cNvPr id="3" name="Content Placeholder 2" descr="nyt.gif"/>
          <p:cNvPicPr>
            <a:picLocks noGrp="1" noChangeAspect="1"/>
          </p:cNvPicPr>
          <p:nvPr>
            <p:ph sz="half" idx="2"/>
          </p:nvPr>
        </p:nvPicPr>
        <p:blipFill>
          <a:blip r:embed="rId2">
            <a:extLst>
              <a:ext uri="{28A0092B-C50C-407E-A947-70E740481C1C}">
                <a14:useLocalDpi xmlns:a14="http://schemas.microsoft.com/office/drawing/2010/main" val="0"/>
              </a:ext>
            </a:extLst>
          </a:blip>
          <a:srcRect l="-45417" r="-45417"/>
          <a:stretch>
            <a:fillRect/>
          </a:stretch>
        </p:blipFill>
        <p:spPr/>
      </p:pic>
    </p:spTree>
    <p:extLst>
      <p:ext uri="{BB962C8B-B14F-4D97-AF65-F5344CB8AC3E}">
        <p14:creationId xmlns:p14="http://schemas.microsoft.com/office/powerpoint/2010/main" val="2247105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atin typeface="Arial" charset="0"/>
                <a:ea typeface="ＭＳ Ｐゴシック" charset="0"/>
                <a:cs typeface="ＭＳ Ｐゴシック" charset="0"/>
              </a:rPr>
              <a:t>Çalışanlar</a:t>
            </a:r>
          </a:p>
        </p:txBody>
      </p:sp>
      <p:sp>
        <p:nvSpPr>
          <p:cNvPr id="20483"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Carbide çalışanları için örgüt içi yayınlar, elektronik medya ve kişisel görüşmeler kullanılmıştır. Bunlara örnek olarak haber bültenleri, kurum içi yayınlar, ve özellikle konuya ilişkin hazırlanmış video kasetler gösterilebilir. </a:t>
            </a:r>
          </a:p>
          <a:p>
            <a:pPr>
              <a:buFont typeface="Wingdings" charset="0"/>
              <a:buNone/>
            </a:pPr>
            <a:endParaRPr lang="tr-TR">
              <a:latin typeface="Verdana" charset="0"/>
              <a:ea typeface="ＭＳ Ｐゴシック" charset="0"/>
              <a:cs typeface="ＭＳ Ｐゴシック" charset="0"/>
            </a:endParaRPr>
          </a:p>
        </p:txBody>
      </p:sp>
    </p:spTree>
    <p:extLst>
      <p:ext uri="{BB962C8B-B14F-4D97-AF65-F5344CB8AC3E}">
        <p14:creationId xmlns:p14="http://schemas.microsoft.com/office/powerpoint/2010/main" val="858993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Amaçlar</a:t>
            </a:r>
          </a:p>
        </p:txBody>
      </p:sp>
      <p:sp>
        <p:nvSpPr>
          <p:cNvPr id="21507" name="Rectangle 3"/>
          <p:cNvSpPr>
            <a:spLocks noGrp="1" noChangeArrowheads="1"/>
          </p:cNvSpPr>
          <p:nvPr>
            <p:ph type="body" idx="1"/>
          </p:nvPr>
        </p:nvSpPr>
        <p:spPr/>
        <p:txBody>
          <a:bodyPr/>
          <a:lstStyle/>
          <a:p>
            <a:pPr eaLnBrk="1" hangingPunct="1"/>
            <a:r>
              <a:rPr lang="tr-TR" sz="2800">
                <a:latin typeface="Verdana" charset="0"/>
                <a:ea typeface="ＭＳ Ｐゴシック" charset="0"/>
                <a:cs typeface="ＭＳ Ｐゴシック" charset="0"/>
              </a:rPr>
              <a:t>Kriz sırasında ve sonrasında temel amaç olumsuz etkilerin yayılmasını engellemeye ve şirket imajını düzeltmeye ilişkindi. Carbide buna yönelik olarak kısa ve uzun dönemli amaçlar belirledi. </a:t>
            </a:r>
          </a:p>
        </p:txBody>
      </p:sp>
    </p:spTree>
    <p:extLst>
      <p:ext uri="{BB962C8B-B14F-4D97-AF65-F5344CB8AC3E}">
        <p14:creationId xmlns:p14="http://schemas.microsoft.com/office/powerpoint/2010/main" val="894274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099" name="Rectangle 3"/>
          <p:cNvSpPr>
            <a:spLocks noGrp="1" noChangeArrowheads="1"/>
          </p:cNvSpPr>
          <p:nvPr>
            <p:ph sz="half" idx="1"/>
          </p:nvPr>
        </p:nvSpPr>
        <p:spPr/>
        <p:txBody>
          <a:bodyPr/>
          <a:lstStyle/>
          <a:p>
            <a:pPr eaLnBrk="1" hangingPunct="1"/>
            <a:r>
              <a:rPr lang="tr-TR">
                <a:latin typeface="Verdana" charset="0"/>
                <a:ea typeface="ＭＳ Ｐゴシック" charset="0"/>
                <a:cs typeface="ＭＳ Ｐゴシック" charset="0"/>
              </a:rPr>
              <a:t>4 Aralık 1984 gece yarısı Amerika kaynaklı çok uluslu bir şirket olan Union Carbide</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ın Hindistan</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daki yan kuruluşu UCIL</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in tanklarından Bhopal kentine metil izosiyanat adlı zehirli bir kimyasal madde sızdı. </a:t>
            </a:r>
          </a:p>
        </p:txBody>
      </p:sp>
      <p:pic>
        <p:nvPicPr>
          <p:cNvPr id="4" name="Content Placeholder 3" descr="carbide.png"/>
          <p:cNvPicPr>
            <a:picLocks noGrp="1" noChangeAspect="1"/>
          </p:cNvPicPr>
          <p:nvPr>
            <p:ph sz="half" idx="2"/>
          </p:nvPr>
        </p:nvPicPr>
        <p:blipFill>
          <a:blip r:embed="rId2">
            <a:extLst>
              <a:ext uri="{28A0092B-C50C-407E-A947-70E740481C1C}">
                <a14:useLocalDpi xmlns:a14="http://schemas.microsoft.com/office/drawing/2010/main" val="0"/>
              </a:ext>
            </a:extLst>
          </a:blip>
          <a:srcRect t="-16297" b="-16297"/>
          <a:stretch>
            <a:fillRect/>
          </a:stretch>
        </p:blipFill>
        <p:spPr/>
      </p:pic>
    </p:spTree>
    <p:extLst>
      <p:ext uri="{BB962C8B-B14F-4D97-AF65-F5344CB8AC3E}">
        <p14:creationId xmlns:p14="http://schemas.microsoft.com/office/powerpoint/2010/main" val="3407294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Kısa Dönemli Amaçlar</a:t>
            </a:r>
          </a:p>
        </p:txBody>
      </p:sp>
      <p:sp>
        <p:nvSpPr>
          <p:cNvPr id="22531" name="Rectangle 3"/>
          <p:cNvSpPr>
            <a:spLocks noGrp="1" noChangeArrowheads="1"/>
          </p:cNvSpPr>
          <p:nvPr>
            <p:ph type="body" idx="1"/>
          </p:nvPr>
        </p:nvSpPr>
        <p:spPr/>
        <p:txBody>
          <a:bodyPr/>
          <a:lstStyle/>
          <a:p>
            <a:pPr eaLnBrk="1" hangingPunct="1">
              <a:lnSpc>
                <a:spcPct val="90000"/>
              </a:lnSpc>
            </a:pPr>
            <a:r>
              <a:rPr lang="tr-TR" sz="2200">
                <a:latin typeface="Verdana" charset="0"/>
                <a:ea typeface="ＭＳ Ｐゴシック" charset="0"/>
                <a:cs typeface="ＭＳ Ｐゴシック" charset="0"/>
              </a:rPr>
              <a:t>Felaket yerindeki tehlikeyi etkisiz kılmak</a:t>
            </a:r>
          </a:p>
          <a:p>
            <a:pPr eaLnBrk="1" hangingPunct="1">
              <a:lnSpc>
                <a:spcPct val="90000"/>
              </a:lnSpc>
            </a:pPr>
            <a:r>
              <a:rPr lang="tr-TR" sz="2200">
                <a:latin typeface="Verdana" charset="0"/>
                <a:ea typeface="ＭＳ Ｐゴシック" charset="0"/>
                <a:cs typeface="ＭＳ Ｐゴシック" charset="0"/>
              </a:rPr>
              <a:t>Başka Carbide fabrikalarında benzer krizlerin olmasını önlemeye yönelik önlemler almak</a:t>
            </a:r>
          </a:p>
          <a:p>
            <a:pPr eaLnBrk="1" hangingPunct="1">
              <a:lnSpc>
                <a:spcPct val="90000"/>
              </a:lnSpc>
            </a:pPr>
            <a:r>
              <a:rPr lang="tr-TR" sz="2200">
                <a:latin typeface="Verdana" charset="0"/>
                <a:ea typeface="ＭＳ Ｐゴシック" charset="0"/>
                <a:cs typeface="ＭＳ Ｐゴシック" charset="0"/>
              </a:rPr>
              <a:t>Kurbanlara acil medikal yardım sağlamak</a:t>
            </a:r>
          </a:p>
          <a:p>
            <a:pPr eaLnBrk="1" hangingPunct="1">
              <a:lnSpc>
                <a:spcPct val="90000"/>
              </a:lnSpc>
            </a:pPr>
            <a:r>
              <a:rPr lang="tr-TR" sz="2200">
                <a:latin typeface="Verdana" charset="0"/>
                <a:ea typeface="ＭＳ Ｐゴシック" charset="0"/>
                <a:cs typeface="ＭＳ Ｐゴシック" charset="0"/>
              </a:rPr>
              <a:t>Öksüzlere maddi destek sağlamak</a:t>
            </a:r>
          </a:p>
          <a:p>
            <a:pPr eaLnBrk="1" hangingPunct="1">
              <a:lnSpc>
                <a:spcPct val="90000"/>
              </a:lnSpc>
            </a:pPr>
            <a:r>
              <a:rPr lang="tr-TR" sz="2200">
                <a:latin typeface="Verdana" charset="0"/>
                <a:ea typeface="ＭＳ Ｐゴシック" charset="0"/>
                <a:cs typeface="ＭＳ Ｐゴシック" charset="0"/>
              </a:rPr>
              <a:t>Paydaşlara güven vermek ve tüm kriz iletişimi aktivitelerini kontrol altına almak</a:t>
            </a:r>
          </a:p>
          <a:p>
            <a:pPr eaLnBrk="1" hangingPunct="1">
              <a:lnSpc>
                <a:spcPct val="90000"/>
              </a:lnSpc>
            </a:pPr>
            <a:r>
              <a:rPr lang="tr-TR" sz="2200">
                <a:latin typeface="Verdana" charset="0"/>
                <a:ea typeface="ＭＳ Ｐゴシック" charset="0"/>
                <a:cs typeface="ＭＳ Ｐゴシック" charset="0"/>
              </a:rPr>
              <a:t>Hindistan</a:t>
            </a:r>
            <a:r>
              <a:rPr lang="ja-JP" altLang="tr-TR" sz="2200">
                <a:latin typeface="Verdana" charset="0"/>
                <a:ea typeface="ＭＳ Ｐゴシック" charset="0"/>
                <a:cs typeface="ＭＳ Ｐゴシック" charset="0"/>
              </a:rPr>
              <a:t>’</a:t>
            </a:r>
            <a:r>
              <a:rPr lang="tr-TR" sz="2200">
                <a:latin typeface="Verdana" charset="0"/>
                <a:ea typeface="ＭＳ Ｐゴシック" charset="0"/>
                <a:cs typeface="ＭＳ Ｐゴシック" charset="0"/>
              </a:rPr>
              <a:t>daki medyayla ilişkilere ilişkin herhangi bir kısa dönem amacı olmaması dikkat çekicidir. </a:t>
            </a:r>
          </a:p>
        </p:txBody>
      </p:sp>
    </p:spTree>
    <p:extLst>
      <p:ext uri="{BB962C8B-B14F-4D97-AF65-F5344CB8AC3E}">
        <p14:creationId xmlns:p14="http://schemas.microsoft.com/office/powerpoint/2010/main" val="1367937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Uzun Dönemli Amaçlar</a:t>
            </a:r>
          </a:p>
        </p:txBody>
      </p:sp>
      <p:sp>
        <p:nvSpPr>
          <p:cNvPr id="23555" name="Rectangle 3"/>
          <p:cNvSpPr>
            <a:spLocks noGrp="1" noChangeArrowheads="1"/>
          </p:cNvSpPr>
          <p:nvPr>
            <p:ph type="body" idx="1"/>
          </p:nvPr>
        </p:nvSpPr>
        <p:spPr/>
        <p:txBody>
          <a:bodyPr/>
          <a:lstStyle/>
          <a:p>
            <a:pPr eaLnBrk="1" hangingPunct="1">
              <a:lnSpc>
                <a:spcPct val="90000"/>
              </a:lnSpc>
            </a:pPr>
            <a:r>
              <a:rPr lang="tr-TR" sz="2500">
                <a:latin typeface="Verdana" charset="0"/>
                <a:ea typeface="ＭＳ Ｐゴシック" charset="0"/>
                <a:cs typeface="ＭＳ Ｐゴシック" charset="0"/>
              </a:rPr>
              <a:t>Kurbanlara mesleki eğitim olanaklarının sağlanması</a:t>
            </a:r>
          </a:p>
          <a:p>
            <a:pPr eaLnBrk="1" hangingPunct="1">
              <a:lnSpc>
                <a:spcPct val="90000"/>
              </a:lnSpc>
            </a:pPr>
            <a:r>
              <a:rPr lang="tr-TR" sz="2500">
                <a:latin typeface="Verdana" charset="0"/>
                <a:ea typeface="ＭＳ Ｐゴシック" charset="0"/>
                <a:cs typeface="ＭＳ Ｐゴシック" charset="0"/>
              </a:rPr>
              <a:t>Kırsal programlara katkı sunma</a:t>
            </a:r>
          </a:p>
          <a:p>
            <a:pPr eaLnBrk="1" hangingPunct="1">
              <a:lnSpc>
                <a:spcPct val="90000"/>
              </a:lnSpc>
            </a:pPr>
            <a:r>
              <a:rPr lang="tr-TR" sz="2500">
                <a:latin typeface="Verdana" charset="0"/>
                <a:ea typeface="ＭＳ Ｐゴシック" charset="0"/>
                <a:cs typeface="ＭＳ Ｐゴシック" charset="0"/>
              </a:rPr>
              <a:t>İmajı ve güvenilirliği yeniden inşa etmeye yönelik çabalar</a:t>
            </a:r>
          </a:p>
          <a:p>
            <a:pPr eaLnBrk="1" hangingPunct="1">
              <a:lnSpc>
                <a:spcPct val="90000"/>
              </a:lnSpc>
            </a:pPr>
            <a:r>
              <a:rPr lang="tr-TR" sz="2500">
                <a:latin typeface="Verdana" charset="0"/>
                <a:ea typeface="ＭＳ Ｐゴシック" charset="0"/>
                <a:cs typeface="ＭＳ Ｐゴシック" charset="0"/>
              </a:rPr>
              <a:t>Bu amaçlar içerisinde kurbanlara ilişkin çoklu yaklaşımların olmaması dikkat çekicidir ve bu hata imajın yeniden yapılandırılmasının önünde en büyük engel olmuştur. </a:t>
            </a:r>
          </a:p>
        </p:txBody>
      </p:sp>
    </p:spTree>
    <p:extLst>
      <p:ext uri="{BB962C8B-B14F-4D97-AF65-F5344CB8AC3E}">
        <p14:creationId xmlns:p14="http://schemas.microsoft.com/office/powerpoint/2010/main" val="3835080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sz="3200">
                <a:latin typeface="Arial" charset="0"/>
                <a:ea typeface="ＭＳ Ｐゴシック" charset="0"/>
                <a:cs typeface="ＭＳ Ｐゴシック" charset="0"/>
              </a:rPr>
              <a:t>Stratejiler</a:t>
            </a:r>
            <a:br>
              <a:rPr lang="tr-TR" sz="3200">
                <a:latin typeface="Arial" charset="0"/>
                <a:ea typeface="ＭＳ Ｐゴシック" charset="0"/>
                <a:cs typeface="ＭＳ Ｐゴシック" charset="0"/>
              </a:rPr>
            </a:br>
            <a:r>
              <a:rPr lang="tr-TR" sz="3200">
                <a:latin typeface="Arial" charset="0"/>
                <a:ea typeface="ＭＳ Ｐゴシック" charset="0"/>
                <a:cs typeface="ＭＳ Ｐゴシック" charset="0"/>
              </a:rPr>
              <a:t>a) Eylem Stratejileri</a:t>
            </a:r>
          </a:p>
        </p:txBody>
      </p:sp>
      <p:sp>
        <p:nvSpPr>
          <p:cNvPr id="24579"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Carbide resmi olarak kendisi için öncelikli olan teknik, insani, yasal konuları açıkladı. Ancak, zaman içerisinde yasal konulara öncelik verilirken iletişime ilişkin ya da insani konular hiçbir zaman gündeme gelmedi. </a:t>
            </a:r>
          </a:p>
        </p:txBody>
      </p:sp>
    </p:spTree>
    <p:extLst>
      <p:ext uri="{BB962C8B-B14F-4D97-AF65-F5344CB8AC3E}">
        <p14:creationId xmlns:p14="http://schemas.microsoft.com/office/powerpoint/2010/main" val="3381802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Uyum ve Değişim Stratejileri</a:t>
            </a:r>
          </a:p>
        </p:txBody>
      </p:sp>
      <p:sp>
        <p:nvSpPr>
          <p:cNvPr id="25603" name="Rectangle 3"/>
          <p:cNvSpPr>
            <a:spLocks noGrp="1" noChangeArrowheads="1"/>
          </p:cNvSpPr>
          <p:nvPr>
            <p:ph sz="half" idx="1"/>
          </p:nvPr>
        </p:nvSpPr>
        <p:spPr/>
        <p:txBody>
          <a:bodyPr>
            <a:normAutofit fontScale="92500" lnSpcReduction="10000"/>
          </a:bodyPr>
          <a:lstStyle/>
          <a:p>
            <a:pPr eaLnBrk="1" hangingPunct="1"/>
            <a:r>
              <a:rPr lang="tr-TR" sz="2500">
                <a:latin typeface="Verdana" charset="0"/>
                <a:ea typeface="ＭＳ Ｐゴシック" charset="0"/>
                <a:cs typeface="ＭＳ Ｐゴシック" charset="0"/>
              </a:rPr>
              <a:t>Carbide yöneticisi Warren Anderson</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ın başında olduğu bir kriz birimi kuruldu. </a:t>
            </a:r>
          </a:p>
          <a:p>
            <a:pPr eaLnBrk="1" hangingPunct="1"/>
            <a:r>
              <a:rPr lang="tr-TR" sz="2500">
                <a:latin typeface="Verdana" charset="0"/>
                <a:ea typeface="ＭＳ Ｐゴシック" charset="0"/>
                <a:cs typeface="ＭＳ Ｐゴシック" charset="0"/>
              </a:rPr>
              <a:t>Medya ile ilişkilerin merkezileştirilmesine karar verildi. </a:t>
            </a:r>
          </a:p>
          <a:p>
            <a:pPr eaLnBrk="1" hangingPunct="1"/>
            <a:r>
              <a:rPr lang="tr-TR" sz="2500">
                <a:latin typeface="Verdana" charset="0"/>
                <a:ea typeface="ＭＳ Ｐゴシック" charset="0"/>
                <a:cs typeface="ＭＳ Ｐゴシック" charset="0"/>
              </a:rPr>
              <a:t>Danbury, ABD, tüm enformasyon akışının kontrol edileceği medya bağlantı merkezi olarak belirlendi. Hindistan</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daki fabrika yöneticilerinin medya ile doğrudan iletişime geçmeleri yasaklandı. </a:t>
            </a:r>
          </a:p>
          <a:p>
            <a:pPr eaLnBrk="1" hangingPunct="1"/>
            <a:endParaRPr lang="tr-TR">
              <a:latin typeface="Verdana" charset="0"/>
              <a:ea typeface="ＭＳ Ｐゴシック" charset="0"/>
              <a:cs typeface="ＭＳ Ｐゴシック" charset="0"/>
            </a:endParaRPr>
          </a:p>
        </p:txBody>
      </p:sp>
      <p:pic>
        <p:nvPicPr>
          <p:cNvPr id="3" name="Content Placeholder 2" descr="warren.jpg"/>
          <p:cNvPicPr>
            <a:picLocks noGrp="1" noChangeAspect="1"/>
          </p:cNvPicPr>
          <p:nvPr>
            <p:ph sz="half" idx="2"/>
          </p:nvPr>
        </p:nvPicPr>
        <p:blipFill>
          <a:blip r:embed="rId2">
            <a:extLst>
              <a:ext uri="{28A0092B-C50C-407E-A947-70E740481C1C}">
                <a14:useLocalDpi xmlns:a14="http://schemas.microsoft.com/office/drawing/2010/main" val="0"/>
              </a:ext>
            </a:extLst>
          </a:blip>
          <a:srcRect t="-17213" b="-17213"/>
          <a:stretch>
            <a:fillRect/>
          </a:stretch>
        </p:blipFill>
        <p:spPr/>
      </p:pic>
    </p:spTree>
    <p:extLst>
      <p:ext uri="{BB962C8B-B14F-4D97-AF65-F5344CB8AC3E}">
        <p14:creationId xmlns:p14="http://schemas.microsoft.com/office/powerpoint/2010/main" val="3389454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endParaRPr lang="en-US">
              <a:latin typeface="Arial" charset="0"/>
              <a:ea typeface="ＭＳ Ｐゴシック" charset="0"/>
              <a:cs typeface="ＭＳ Ｐゴシック" charset="0"/>
            </a:endParaRPr>
          </a:p>
        </p:txBody>
      </p:sp>
      <p:sp>
        <p:nvSpPr>
          <p:cNvPr id="26627" name="Rectangle 3"/>
          <p:cNvSpPr>
            <a:spLocks noGrp="1" noChangeArrowheads="1"/>
          </p:cNvSpPr>
          <p:nvPr>
            <p:ph type="body" idx="1"/>
          </p:nvPr>
        </p:nvSpPr>
        <p:spPr/>
        <p:txBody>
          <a:bodyPr/>
          <a:lstStyle/>
          <a:p>
            <a:pPr eaLnBrk="1" hangingPunct="1"/>
            <a:r>
              <a:rPr lang="tr-TR" dirty="0" err="1">
                <a:latin typeface="Verdana" charset="0"/>
                <a:ea typeface="ＭＳ Ｐゴシック" charset="0"/>
                <a:cs typeface="ＭＳ Ｐゴシック" charset="0"/>
              </a:rPr>
              <a:t>Carbide</a:t>
            </a:r>
            <a:r>
              <a:rPr lang="tr-TR" dirty="0">
                <a:latin typeface="Verdana" charset="0"/>
                <a:ea typeface="ＭＳ Ｐゴシック" charset="0"/>
                <a:cs typeface="ＭＳ Ｐゴシック" charset="0"/>
              </a:rPr>
              <a:t> kurbanlar için üzüntüsünü kamuoyu ile paylaştı, fakat felaketin tüm sorumluluğunu üstlenmekten bunun beraberinde getirebileceği yasal yükümlülükler nedeniyle kaçındı. </a:t>
            </a:r>
            <a:endParaRPr lang="tr-TR" dirty="0" smtClean="0">
              <a:latin typeface="Verdana" charset="0"/>
              <a:ea typeface="ＭＳ Ｐゴシック" charset="0"/>
              <a:cs typeface="ＭＳ Ｐゴシック" charset="0"/>
            </a:endParaRPr>
          </a:p>
          <a:p>
            <a:r>
              <a:rPr lang="tr-TR" dirty="0">
                <a:latin typeface="Verdana" charset="0"/>
                <a:ea typeface="ＭＳ Ｐゴシック" charset="0"/>
                <a:cs typeface="ＭＳ Ｐゴシック" charset="0"/>
              </a:rPr>
              <a:t>Şirketin yasal stratejisi sorumluluğu sınırlamak ve kendini tüm cezalara karşı mümkün olan en üst düzeyde korumak oldu. </a:t>
            </a:r>
          </a:p>
          <a:p>
            <a:r>
              <a:rPr lang="tr-TR" dirty="0">
                <a:latin typeface="Verdana" charset="0"/>
                <a:ea typeface="ＭＳ Ｐゴシック" charset="0"/>
                <a:cs typeface="ＭＳ Ｐゴシック" charset="0"/>
              </a:rPr>
              <a:t>Gerekirse hükümetle mahkemelik olmak bir yol olarak açıklandı. </a:t>
            </a:r>
          </a:p>
          <a:p>
            <a:pPr marL="0" indent="0" eaLnBrk="1" hangingPunct="1">
              <a:buNone/>
            </a:pPr>
            <a:endParaRPr lang="tr-TR" dirty="0">
              <a:latin typeface="Verdana" charset="0"/>
              <a:ea typeface="ＭＳ Ｐゴシック" charset="0"/>
              <a:cs typeface="ＭＳ Ｐゴシック" charset="0"/>
            </a:endParaRPr>
          </a:p>
        </p:txBody>
      </p:sp>
    </p:spTree>
    <p:extLst>
      <p:ext uri="{BB962C8B-B14F-4D97-AF65-F5344CB8AC3E}">
        <p14:creationId xmlns:p14="http://schemas.microsoft.com/office/powerpoint/2010/main" val="11242559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endParaRPr lang="en-US">
              <a:latin typeface="Arial" charset="0"/>
              <a:ea typeface="ＭＳ Ｐゴシック" charset="0"/>
              <a:cs typeface="ＭＳ Ｐゴシック" charset="0"/>
            </a:endParaRPr>
          </a:p>
        </p:txBody>
      </p:sp>
      <p:sp>
        <p:nvSpPr>
          <p:cNvPr id="28675" name="Rectangle 3"/>
          <p:cNvSpPr>
            <a:spLocks noGrp="1" noChangeArrowheads="1"/>
          </p:cNvSpPr>
          <p:nvPr>
            <p:ph type="body" idx="1"/>
          </p:nvPr>
        </p:nvSpPr>
        <p:spPr/>
        <p:txBody>
          <a:bodyPr/>
          <a:lstStyle/>
          <a:p>
            <a:pPr eaLnBrk="1" hangingPunct="1"/>
            <a:r>
              <a:rPr lang="tr-TR" dirty="0" err="1">
                <a:latin typeface="Verdana" charset="0"/>
                <a:ea typeface="ＭＳ Ｐゴシック" charset="0"/>
                <a:cs typeface="ＭＳ Ｐゴシック" charset="0"/>
              </a:rPr>
              <a:t>Carbide</a:t>
            </a:r>
            <a:r>
              <a:rPr lang="tr-TR" dirty="0">
                <a:latin typeface="Verdana" charset="0"/>
                <a:ea typeface="ＭＳ Ｐゴシック" charset="0"/>
                <a:cs typeface="ＭＳ Ｐゴシック" charset="0"/>
              </a:rPr>
              <a:t> kurbanlarla ve aileleriyle üzüntülerini paylaştı ve gücü ölçüsünde yaraları sarmak için elinden geleni yapacağını ifade etti. </a:t>
            </a:r>
            <a:endParaRPr lang="tr-TR" dirty="0" smtClean="0">
              <a:latin typeface="Verdana" charset="0"/>
              <a:ea typeface="ＭＳ Ｐゴシック" charset="0"/>
              <a:cs typeface="ＭＳ Ｐゴシック" charset="0"/>
            </a:endParaRPr>
          </a:p>
          <a:p>
            <a:r>
              <a:rPr lang="tr-TR" dirty="0">
                <a:latin typeface="Verdana" charset="0"/>
                <a:ea typeface="ＭＳ Ｐゴシック" charset="0"/>
                <a:cs typeface="ＭＳ Ｐゴシック" charset="0"/>
              </a:rPr>
              <a:t>Büyük şok yaşayan örgüt çalışanlarına yönelik olarak örgüt içi iletişim stratejileri oluşturulmuş. Onlarla bilgi paylaşılmıştır. </a:t>
            </a:r>
          </a:p>
          <a:p>
            <a:pPr marL="0" indent="0" eaLnBrk="1" hangingPunct="1">
              <a:buNone/>
            </a:pPr>
            <a:endParaRPr lang="tr-TR" dirty="0">
              <a:latin typeface="Verdana" charset="0"/>
              <a:ea typeface="ＭＳ Ｐゴシック" charset="0"/>
              <a:cs typeface="ＭＳ Ｐゴシック" charset="0"/>
            </a:endParaRPr>
          </a:p>
        </p:txBody>
      </p:sp>
    </p:spTree>
    <p:extLst>
      <p:ext uri="{BB962C8B-B14F-4D97-AF65-F5344CB8AC3E}">
        <p14:creationId xmlns:p14="http://schemas.microsoft.com/office/powerpoint/2010/main" val="31018769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İletişim Stratejileri</a:t>
            </a:r>
          </a:p>
        </p:txBody>
      </p:sp>
      <p:sp>
        <p:nvSpPr>
          <p:cNvPr id="30723" name="Rectangle 3"/>
          <p:cNvSpPr>
            <a:spLocks noGrp="1" noChangeArrowheads="1"/>
          </p:cNvSpPr>
          <p:nvPr>
            <p:ph type="body" idx="1"/>
          </p:nvPr>
        </p:nvSpPr>
        <p:spPr/>
        <p:txBody>
          <a:bodyPr/>
          <a:lstStyle/>
          <a:p>
            <a:pPr eaLnBrk="1" hangingPunct="1">
              <a:lnSpc>
                <a:spcPct val="90000"/>
              </a:lnSpc>
            </a:pPr>
            <a:r>
              <a:rPr lang="tr-TR" sz="2800">
                <a:latin typeface="Verdana" charset="0"/>
                <a:ea typeface="ＭＳ Ｐゴシック" charset="0"/>
                <a:cs typeface="ＭＳ Ｐゴシック" charset="0"/>
              </a:rPr>
              <a:t>Carbide</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ın kriz iletişimi stratejileri büyük ölçüde reaktif ve güçlendirmeye yöneliktir. </a:t>
            </a:r>
          </a:p>
          <a:p>
            <a:pPr eaLnBrk="1" hangingPunct="1">
              <a:lnSpc>
                <a:spcPct val="90000"/>
              </a:lnSpc>
            </a:pPr>
            <a:endParaRPr lang="tr-TR" sz="2100">
              <a:latin typeface="Verdana" charset="0"/>
              <a:ea typeface="ＭＳ Ｐゴシック" charset="0"/>
              <a:cs typeface="ＭＳ Ｐゴシック" charset="0"/>
            </a:endParaRPr>
          </a:p>
        </p:txBody>
      </p:sp>
    </p:spTree>
    <p:extLst>
      <p:ext uri="{BB962C8B-B14F-4D97-AF65-F5344CB8AC3E}">
        <p14:creationId xmlns:p14="http://schemas.microsoft.com/office/powerpoint/2010/main" val="13167558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Hükümete Yönelik…</a:t>
            </a:r>
          </a:p>
        </p:txBody>
      </p:sp>
      <p:sp>
        <p:nvSpPr>
          <p:cNvPr id="31747" name="Rectangle 3"/>
          <p:cNvSpPr>
            <a:spLocks noGrp="1" noChangeArrowheads="1"/>
          </p:cNvSpPr>
          <p:nvPr>
            <p:ph type="body" idx="1"/>
          </p:nvPr>
        </p:nvSpPr>
        <p:spPr>
          <a:xfrm>
            <a:off x="1826685" y="1827213"/>
            <a:ext cx="9857316" cy="4497387"/>
          </a:xfrm>
        </p:spPr>
        <p:txBody>
          <a:bodyPr/>
          <a:lstStyle/>
          <a:p>
            <a:pPr eaLnBrk="1" hangingPunct="1">
              <a:lnSpc>
                <a:spcPct val="80000"/>
              </a:lnSpc>
            </a:pPr>
            <a:r>
              <a:rPr lang="tr-TR" sz="2800">
                <a:latin typeface="Verdana" charset="0"/>
                <a:ea typeface="ＭＳ Ｐゴシック" charset="0"/>
                <a:cs typeface="ＭＳ Ｐゴシック" charset="0"/>
              </a:rPr>
              <a:t>Carbidge</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in Hint hükümeti ve düzenleyici kuruluşlarla iletişim stratejisi ilişkilerinin değişmesine bağlı olarak değişti. </a:t>
            </a:r>
          </a:p>
          <a:p>
            <a:pPr eaLnBrk="1" hangingPunct="1">
              <a:lnSpc>
                <a:spcPct val="80000"/>
              </a:lnSpc>
            </a:pPr>
            <a:r>
              <a:rPr lang="tr-TR" sz="2800">
                <a:latin typeface="Verdana" charset="0"/>
                <a:ea typeface="ＭＳ Ｐゴシック" charset="0"/>
                <a:cs typeface="ＭＳ Ｐゴシック" charset="0"/>
              </a:rPr>
              <a:t>Felaketten önce ilişki samimi ve danışıklıydı.  Felaketten hemen sonra Carbide, tedaviye ilişkin konularda yardımcı olacağını ifade etmiştir. Ancak, Hint hükümetinin düzenleyici bir rolden kurbanları temsil eden bir role bürününce ilişki de  </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taraf</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 olmaya doğru dönüşmüştür. </a:t>
            </a:r>
          </a:p>
        </p:txBody>
      </p:sp>
    </p:spTree>
    <p:extLst>
      <p:ext uri="{BB962C8B-B14F-4D97-AF65-F5344CB8AC3E}">
        <p14:creationId xmlns:p14="http://schemas.microsoft.com/office/powerpoint/2010/main" val="2480066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Çalışanlara Yönelik…</a:t>
            </a:r>
          </a:p>
        </p:txBody>
      </p:sp>
      <p:sp>
        <p:nvSpPr>
          <p:cNvPr id="32771"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Carbide çalışanlarına yönelik iletişim stratejileri kurumun güvenli, istikrarlı ve ilgili bir yer olduğu imajından geçerek moral vermeye çalıştı. </a:t>
            </a:r>
          </a:p>
        </p:txBody>
      </p:sp>
    </p:spTree>
    <p:extLst>
      <p:ext uri="{BB962C8B-B14F-4D97-AF65-F5344CB8AC3E}">
        <p14:creationId xmlns:p14="http://schemas.microsoft.com/office/powerpoint/2010/main" val="572031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Müşteriler İçin…</a:t>
            </a:r>
          </a:p>
        </p:txBody>
      </p:sp>
      <p:sp>
        <p:nvSpPr>
          <p:cNvPr id="33795" name="Rectangle 3"/>
          <p:cNvSpPr>
            <a:spLocks noGrp="1" noChangeArrowheads="1"/>
          </p:cNvSpPr>
          <p:nvPr>
            <p:ph type="body" idx="1"/>
          </p:nvPr>
        </p:nvSpPr>
        <p:spPr/>
        <p:txBody>
          <a:bodyPr/>
          <a:lstStyle/>
          <a:p>
            <a:pPr eaLnBrk="1" hangingPunct="1">
              <a:lnSpc>
                <a:spcPct val="80000"/>
              </a:lnSpc>
            </a:pPr>
            <a:r>
              <a:rPr lang="tr-TR" sz="2800">
                <a:latin typeface="Verdana" charset="0"/>
                <a:ea typeface="ＭＳ Ｐゴシック" charset="0"/>
                <a:cs typeface="ＭＳ Ｐゴシック" charset="0"/>
              </a:rPr>
              <a:t>Carbide ürünlerinin temel müşterileri endüstriyel müşterilerdi ve krizden doğrudan etkilendiler. Örneğin, Fransa ve Brezilya</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nın da içinde olduğu çeşitli ülkeler şirketin güvenlikle ilgili konularda yeterince ilgili olup olmadığı konusunda endişeye kapıldılar. Bununla birlikte şirket bu genel tüketiciler için özel bir iletişim stratejisi belirlememiştir. Çünkü şirketin birçok ürünü başka markalarla piyasaya sunuluyordu ve insanlar Carbide</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la kurulması gereken ilişkiyi kuramadılar. </a:t>
            </a:r>
          </a:p>
        </p:txBody>
      </p:sp>
    </p:spTree>
    <p:extLst>
      <p:ext uri="{BB962C8B-B14F-4D97-AF65-F5344CB8AC3E}">
        <p14:creationId xmlns:p14="http://schemas.microsoft.com/office/powerpoint/2010/main" val="1236857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123" name="Rectangle 3"/>
          <p:cNvSpPr>
            <a:spLocks noGrp="1" noChangeArrowheads="1"/>
          </p:cNvSpPr>
          <p:nvPr>
            <p:ph sz="half" idx="1"/>
          </p:nvPr>
        </p:nvSpPr>
        <p:spPr/>
        <p:txBody>
          <a:bodyPr/>
          <a:lstStyle/>
          <a:p>
            <a:pPr eaLnBrk="1" hangingPunct="1"/>
            <a:r>
              <a:rPr lang="tr-TR" dirty="0">
                <a:latin typeface="Verdana" charset="0"/>
                <a:ea typeface="ＭＳ Ｐゴシック" charset="0"/>
                <a:cs typeface="ＭＳ Ｐゴシック" charset="0"/>
              </a:rPr>
              <a:t>Bu öldürücü gaz </a:t>
            </a:r>
            <a:r>
              <a:rPr lang="tr-TR" dirty="0" smtClean="0">
                <a:latin typeface="Verdana" charset="0"/>
                <a:ea typeface="ＭＳ Ｐゴシック" charset="0"/>
                <a:cs typeface="ＭＳ Ｐゴシック" charset="0"/>
              </a:rPr>
              <a:t>insan </a:t>
            </a:r>
            <a:r>
              <a:rPr lang="tr-TR" dirty="0">
                <a:latin typeface="Verdana" charset="0"/>
                <a:ea typeface="ＭＳ Ｐゴシック" charset="0"/>
                <a:cs typeface="ＭＳ Ｐゴシック" charset="0"/>
              </a:rPr>
              <a:t>ve hayvan ölümlerine neden oldu. </a:t>
            </a:r>
            <a:endParaRPr lang="tr-TR" dirty="0" smtClean="0">
              <a:latin typeface="Verdana" charset="0"/>
              <a:ea typeface="ＭＳ Ｐゴシック" charset="0"/>
              <a:cs typeface="ＭＳ Ｐゴシック" charset="0"/>
            </a:endParaRPr>
          </a:p>
          <a:p>
            <a:pPr eaLnBrk="1" hangingPunct="1"/>
            <a:r>
              <a:rPr lang="tr-TR" dirty="0" smtClean="0">
                <a:latin typeface="Verdana" charset="0"/>
                <a:ea typeface="ＭＳ Ｐゴシック" charset="0"/>
                <a:cs typeface="ＭＳ Ｐゴシック" charset="0"/>
              </a:rPr>
              <a:t>İlk </a:t>
            </a:r>
            <a:r>
              <a:rPr lang="tr-TR" dirty="0">
                <a:latin typeface="Verdana" charset="0"/>
                <a:ea typeface="ＭＳ Ｐゴシック" charset="0"/>
                <a:cs typeface="ＭＳ Ｐゴシック" charset="0"/>
              </a:rPr>
              <a:t>anda ölenlerin sayısı 2000 olarak açıklandıysa da daha sonra rakam 4000</a:t>
            </a:r>
            <a:r>
              <a:rPr lang="ja-JP" altLang="tr-TR" dirty="0">
                <a:latin typeface="Verdana" charset="0"/>
                <a:ea typeface="ＭＳ Ｐゴシック" charset="0"/>
                <a:cs typeface="ＭＳ Ｐゴシック" charset="0"/>
              </a:rPr>
              <a:t>’</a:t>
            </a:r>
            <a:r>
              <a:rPr lang="tr-TR" dirty="0">
                <a:latin typeface="Verdana" charset="0"/>
                <a:ea typeface="ＭＳ Ｐゴシック" charset="0"/>
                <a:cs typeface="ＭＳ Ｐゴシック" charset="0"/>
              </a:rPr>
              <a:t>i buldu. </a:t>
            </a:r>
          </a:p>
        </p:txBody>
      </p:sp>
      <p:pic>
        <p:nvPicPr>
          <p:cNvPr id="4" name="Content Placeholder 3" descr="Bhopal-gas-trag31061.jpg"/>
          <p:cNvPicPr>
            <a:picLocks noGrp="1" noChangeAspect="1"/>
          </p:cNvPicPr>
          <p:nvPr>
            <p:ph sz="half" idx="2"/>
          </p:nvPr>
        </p:nvPicPr>
        <p:blipFill>
          <a:blip r:embed="rId2">
            <a:extLst>
              <a:ext uri="{28A0092B-C50C-407E-A947-70E740481C1C}">
                <a14:useLocalDpi xmlns:a14="http://schemas.microsoft.com/office/drawing/2010/main" val="0"/>
              </a:ext>
            </a:extLst>
          </a:blip>
          <a:srcRect t="-19656" b="-19656"/>
          <a:stretch>
            <a:fillRect/>
          </a:stretch>
        </p:blipFill>
        <p:spPr/>
      </p:pic>
    </p:spTree>
    <p:extLst>
      <p:ext uri="{BB962C8B-B14F-4D97-AF65-F5344CB8AC3E}">
        <p14:creationId xmlns:p14="http://schemas.microsoft.com/office/powerpoint/2010/main" val="80160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Kimya Endüstrisi İçin…</a:t>
            </a:r>
          </a:p>
        </p:txBody>
      </p:sp>
      <p:sp>
        <p:nvSpPr>
          <p:cNvPr id="34819" name="Rectangle 3"/>
          <p:cNvSpPr>
            <a:spLocks noGrp="1" noChangeArrowheads="1"/>
          </p:cNvSpPr>
          <p:nvPr>
            <p:ph type="body" idx="1"/>
          </p:nvPr>
        </p:nvSpPr>
        <p:spPr/>
        <p:txBody>
          <a:bodyPr/>
          <a:lstStyle/>
          <a:p>
            <a:pPr eaLnBrk="1" hangingPunct="1">
              <a:lnSpc>
                <a:spcPct val="90000"/>
              </a:lnSpc>
            </a:pPr>
            <a:r>
              <a:rPr lang="tr-TR" sz="2800">
                <a:latin typeface="Verdana" charset="0"/>
                <a:ea typeface="ＭＳ Ｐゴシック" charset="0"/>
                <a:cs typeface="ＭＳ Ｐゴシック" charset="0"/>
              </a:rPr>
              <a:t>Carbide  kimya endüstrisi söz konusu olduğunda bir üstünlük stratejisi benimseme yoluna gitti. </a:t>
            </a:r>
          </a:p>
        </p:txBody>
      </p:sp>
    </p:spTree>
    <p:extLst>
      <p:ext uri="{BB962C8B-B14F-4D97-AF65-F5344CB8AC3E}">
        <p14:creationId xmlns:p14="http://schemas.microsoft.com/office/powerpoint/2010/main" val="2306864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Genel Kamu İçin…</a:t>
            </a:r>
          </a:p>
        </p:txBody>
      </p:sp>
      <p:sp>
        <p:nvSpPr>
          <p:cNvPr id="35843" name="Rectangle 3"/>
          <p:cNvSpPr>
            <a:spLocks noGrp="1" noChangeArrowheads="1"/>
          </p:cNvSpPr>
          <p:nvPr>
            <p:ph sz="half" idx="1"/>
          </p:nvPr>
        </p:nvSpPr>
        <p:spPr/>
        <p:txBody>
          <a:bodyPr/>
          <a:lstStyle/>
          <a:p>
            <a:pPr eaLnBrk="1" hangingPunct="1"/>
            <a:r>
              <a:rPr lang="tr-TR" sz="2500">
                <a:latin typeface="Verdana" charset="0"/>
                <a:ea typeface="ＭＳ Ｐゴシック" charset="0"/>
                <a:cs typeface="ＭＳ Ｐゴシック" charset="0"/>
              </a:rPr>
              <a:t>Genelde kamu, bu krizden önce Cardibe adlı bir şirketten bihaberdi. Bilenler de onun pek çok ülkede iş yapan çok uluslu bir şirket olduğunu biliyorlardı. Ancak felaketin medyada kendisine çok geniş yer bulması insanların zihninde Carbide</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ı felaketle ilişkilendirmesi sonucunu beraberinde getirmiştir. </a:t>
            </a:r>
          </a:p>
        </p:txBody>
      </p:sp>
      <p:pic>
        <p:nvPicPr>
          <p:cNvPr id="3" name="Content Placeholder 2" descr="chemical.jpg"/>
          <p:cNvPicPr>
            <a:picLocks noGrp="1" noChangeAspect="1"/>
          </p:cNvPicPr>
          <p:nvPr>
            <p:ph sz="half" idx="2"/>
          </p:nvPr>
        </p:nvPicPr>
        <p:blipFill>
          <a:blip r:embed="rId2">
            <a:extLst>
              <a:ext uri="{28A0092B-C50C-407E-A947-70E740481C1C}">
                <a14:useLocalDpi xmlns:a14="http://schemas.microsoft.com/office/drawing/2010/main" val="0"/>
              </a:ext>
            </a:extLst>
          </a:blip>
          <a:srcRect l="-34113" r="-34113"/>
          <a:stretch>
            <a:fillRect/>
          </a:stretch>
        </p:blipFill>
        <p:spPr/>
      </p:pic>
    </p:spTree>
    <p:extLst>
      <p:ext uri="{BB962C8B-B14F-4D97-AF65-F5344CB8AC3E}">
        <p14:creationId xmlns:p14="http://schemas.microsoft.com/office/powerpoint/2010/main" val="2607087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Yerel İçin…</a:t>
            </a:r>
          </a:p>
        </p:txBody>
      </p:sp>
      <p:sp>
        <p:nvSpPr>
          <p:cNvPr id="36867" name="Rectangle 3"/>
          <p:cNvSpPr>
            <a:spLocks noGrp="1" noChangeArrowheads="1"/>
          </p:cNvSpPr>
          <p:nvPr>
            <p:ph type="body" idx="1"/>
          </p:nvPr>
        </p:nvSpPr>
        <p:spPr/>
        <p:txBody>
          <a:bodyPr/>
          <a:lstStyle/>
          <a:p>
            <a:pPr eaLnBrk="1" hangingPunct="1">
              <a:lnSpc>
                <a:spcPct val="80000"/>
              </a:lnSpc>
            </a:pPr>
            <a:r>
              <a:rPr lang="tr-TR" sz="2800">
                <a:latin typeface="Verdana" charset="0"/>
                <a:ea typeface="ＭＳ Ｐゴシック" charset="0"/>
                <a:cs typeface="ＭＳ Ｐゴシック" charset="0"/>
              </a:rPr>
              <a:t>Felaketten etkilenen kurbanlar ilk etapta medikal ihtiyaçlara odaklanmıştır. Asıl strateji ise  felaketi nötr hale getirmek ve mümkün olduğunca hızlı bir şekilde yardım dağıtmak olmuştur.  </a:t>
            </a:r>
          </a:p>
          <a:p>
            <a:pPr eaLnBrk="1" hangingPunct="1">
              <a:lnSpc>
                <a:spcPct val="80000"/>
              </a:lnSpc>
            </a:pPr>
            <a:r>
              <a:rPr lang="tr-TR" sz="2800">
                <a:latin typeface="Verdana" charset="0"/>
                <a:ea typeface="ＭＳ Ｐゴシック" charset="0"/>
                <a:cs typeface="ＭＳ Ｐゴシック" charset="0"/>
              </a:rPr>
              <a:t>Bununla birlikte  Carbide, yerel medya ile iletişime geçmek için bir iletişim stratejisi belirlememiş ve hatta Hint medyasıyla arasına bir mesafe koymayı tercih etmiştir</a:t>
            </a:r>
            <a:r>
              <a:rPr lang="tr-TR" sz="1700">
                <a:latin typeface="Verdana" charset="0"/>
                <a:ea typeface="ＭＳ Ｐゴシック" charset="0"/>
                <a:cs typeface="ＭＳ Ｐゴシック" charset="0"/>
              </a:rPr>
              <a:t>. </a:t>
            </a:r>
          </a:p>
        </p:txBody>
      </p:sp>
    </p:spTree>
    <p:extLst>
      <p:ext uri="{BB962C8B-B14F-4D97-AF65-F5344CB8AC3E}">
        <p14:creationId xmlns:p14="http://schemas.microsoft.com/office/powerpoint/2010/main" val="10372109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İletişim  Taktikleri</a:t>
            </a:r>
            <a:br>
              <a:rPr lang="tr-TR">
                <a:latin typeface="Arial" charset="0"/>
                <a:ea typeface="ＭＳ Ｐゴシック" charset="0"/>
                <a:cs typeface="ＭＳ Ｐゴシック" charset="0"/>
              </a:rPr>
            </a:br>
            <a:r>
              <a:rPr lang="tr-TR">
                <a:latin typeface="Arial" charset="0"/>
                <a:ea typeface="ＭＳ Ｐゴシック" charset="0"/>
                <a:cs typeface="ＭＳ Ｐゴシック" charset="0"/>
              </a:rPr>
              <a:t>Amerikan Hükümetine Yönelik…</a:t>
            </a:r>
          </a:p>
        </p:txBody>
      </p:sp>
      <p:sp>
        <p:nvSpPr>
          <p:cNvPr id="37891" name="Rectangle 3"/>
          <p:cNvSpPr>
            <a:spLocks noGrp="1" noChangeArrowheads="1"/>
          </p:cNvSpPr>
          <p:nvPr>
            <p:ph type="body" idx="1"/>
          </p:nvPr>
        </p:nvSpPr>
        <p:spPr/>
        <p:txBody>
          <a:bodyPr/>
          <a:lstStyle/>
          <a:p>
            <a:pPr eaLnBrk="1" hangingPunct="1">
              <a:lnSpc>
                <a:spcPct val="90000"/>
              </a:lnSpc>
            </a:pPr>
            <a:r>
              <a:rPr lang="tr-TR" sz="2500">
                <a:latin typeface="Verdana" charset="0"/>
                <a:ea typeface="ＭＳ Ｐゴシック" charset="0"/>
                <a:cs typeface="ＭＳ Ｐゴシック" charset="0"/>
              </a:rPr>
              <a:t>Carbide ABD hükümetini ve düzenleyici kuruluşları küresel işlemlerinde teknolojik güvenliğe maksimum özeni gösterdiği konusunda ikna etmeyi taktik olarak belirlemiştir. Bunun yanında stratejinin bir diğer parçası Hindistan</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daki fabrikayla ABD</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deki fabrikalar arasında bir fark ortaya koymak ve oradaki felaketin suçunu yerele atmak olmuştur. </a:t>
            </a:r>
          </a:p>
        </p:txBody>
      </p:sp>
    </p:spTree>
    <p:extLst>
      <p:ext uri="{BB962C8B-B14F-4D97-AF65-F5344CB8AC3E}">
        <p14:creationId xmlns:p14="http://schemas.microsoft.com/office/powerpoint/2010/main" val="2593410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Hint Hükümeti</a:t>
            </a:r>
            <a:r>
              <a:rPr lang="ja-JP" altLang="tr-TR">
                <a:latin typeface="Arial" charset="0"/>
                <a:ea typeface="ＭＳ Ｐゴシック" charset="0"/>
                <a:cs typeface="ＭＳ Ｐゴシック" charset="0"/>
              </a:rPr>
              <a:t>’</a:t>
            </a:r>
            <a:r>
              <a:rPr lang="tr-TR">
                <a:latin typeface="Arial" charset="0"/>
                <a:ea typeface="ＭＳ Ｐゴシック" charset="0"/>
                <a:cs typeface="ＭＳ Ｐゴシック" charset="0"/>
              </a:rPr>
              <a:t>ne Yönelik Olarak…</a:t>
            </a:r>
          </a:p>
        </p:txBody>
      </p:sp>
      <p:sp>
        <p:nvSpPr>
          <p:cNvPr id="38915" name="Rectangle 3"/>
          <p:cNvSpPr>
            <a:spLocks noGrp="1" noChangeArrowheads="1"/>
          </p:cNvSpPr>
          <p:nvPr>
            <p:ph type="body" idx="1"/>
          </p:nvPr>
        </p:nvSpPr>
        <p:spPr/>
        <p:txBody>
          <a:bodyPr/>
          <a:lstStyle/>
          <a:p>
            <a:pPr eaLnBrk="1" hangingPunct="1">
              <a:lnSpc>
                <a:spcPct val="80000"/>
              </a:lnSpc>
            </a:pPr>
            <a:r>
              <a:rPr lang="tr-TR" sz="3200">
                <a:latin typeface="Verdana" charset="0"/>
                <a:ea typeface="ＭＳ Ｐゴシック" charset="0"/>
                <a:cs typeface="ＭＳ Ｐゴシック" charset="0"/>
              </a:rPr>
              <a:t>Carbide</a:t>
            </a:r>
            <a:r>
              <a:rPr lang="ja-JP" altLang="tr-TR" sz="3200">
                <a:latin typeface="Verdana" charset="0"/>
                <a:ea typeface="ＭＳ Ｐゴシック" charset="0"/>
                <a:cs typeface="ＭＳ Ｐゴシック" charset="0"/>
              </a:rPr>
              <a:t>’</a:t>
            </a:r>
            <a:r>
              <a:rPr lang="tr-TR" sz="3200">
                <a:latin typeface="Verdana" charset="0"/>
                <a:ea typeface="ＭＳ Ｐゴシック" charset="0"/>
                <a:cs typeface="ＭＳ Ｐゴシック" charset="0"/>
              </a:rPr>
              <a:t>in kamuya yönelik mesajları Hint hükümetini ortaklık yapmamak ve oportünist olmak konusunda suçlama odaklıdır. Carbide, hükümeti kendi çalışanlarıyla bilgi paylaşmaya yanaşmamakla suçlamıştır. </a:t>
            </a:r>
          </a:p>
        </p:txBody>
      </p:sp>
    </p:spTree>
    <p:extLst>
      <p:ext uri="{BB962C8B-B14F-4D97-AF65-F5344CB8AC3E}">
        <p14:creationId xmlns:p14="http://schemas.microsoft.com/office/powerpoint/2010/main" val="3287111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Amerikan ve Küresel Paysahiplerine Yönelik…</a:t>
            </a:r>
          </a:p>
        </p:txBody>
      </p:sp>
      <p:sp>
        <p:nvSpPr>
          <p:cNvPr id="39939" name="Rectangle 3"/>
          <p:cNvSpPr>
            <a:spLocks noGrp="1" noChangeArrowheads="1"/>
          </p:cNvSpPr>
          <p:nvPr>
            <p:ph type="body" idx="1"/>
          </p:nvPr>
        </p:nvSpPr>
        <p:spPr/>
        <p:txBody>
          <a:bodyPr/>
          <a:lstStyle/>
          <a:p>
            <a:pPr eaLnBrk="1" hangingPunct="1">
              <a:lnSpc>
                <a:spcPct val="80000"/>
              </a:lnSpc>
            </a:pPr>
            <a:r>
              <a:rPr lang="tr-TR" sz="2800">
                <a:latin typeface="Verdana" charset="0"/>
                <a:ea typeface="ＭＳ Ｐゴシック" charset="0"/>
                <a:cs typeface="ＭＳ Ｐゴシック" charset="0"/>
              </a:rPr>
              <a:t>Şirketin yıllık raporlarında zararın kontrol altında olduğuna ilişkin mesajlar verilmiştir. </a:t>
            </a:r>
          </a:p>
        </p:txBody>
      </p:sp>
    </p:spTree>
    <p:extLst>
      <p:ext uri="{BB962C8B-B14F-4D97-AF65-F5344CB8AC3E}">
        <p14:creationId xmlns:p14="http://schemas.microsoft.com/office/powerpoint/2010/main" val="35770916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Amerikalı Çalışanlara Yönelik…</a:t>
            </a:r>
          </a:p>
        </p:txBody>
      </p:sp>
      <p:sp>
        <p:nvSpPr>
          <p:cNvPr id="40963" name="Rectangle 3"/>
          <p:cNvSpPr>
            <a:spLocks noGrp="1" noChangeArrowheads="1"/>
          </p:cNvSpPr>
          <p:nvPr>
            <p:ph type="body" idx="1"/>
          </p:nvPr>
        </p:nvSpPr>
        <p:spPr/>
        <p:txBody>
          <a:bodyPr/>
          <a:lstStyle/>
          <a:p>
            <a:pPr eaLnBrk="1" hangingPunct="1">
              <a:lnSpc>
                <a:spcPct val="80000"/>
              </a:lnSpc>
            </a:pPr>
            <a:r>
              <a:rPr lang="tr-TR" sz="2400">
                <a:latin typeface="Verdana" charset="0"/>
                <a:ea typeface="ＭＳ Ｐゴシック" charset="0"/>
                <a:cs typeface="ＭＳ Ｐゴシック" charset="0"/>
              </a:rPr>
              <a:t>Örgüt içi iletişim mesajları güvenliğe ilişkin kaygıları gidermeye yönelik olarak yapılandırılmıştır.  Bhopal yerel bir sorun olarak sunulmuştur. </a:t>
            </a:r>
          </a:p>
          <a:p>
            <a:pPr eaLnBrk="1" hangingPunct="1">
              <a:lnSpc>
                <a:spcPct val="80000"/>
              </a:lnSpc>
            </a:pPr>
            <a:endParaRPr lang="tr-TR" sz="2400">
              <a:latin typeface="Verdana" charset="0"/>
              <a:ea typeface="ＭＳ Ｐゴシック" charset="0"/>
              <a:cs typeface="ＭＳ Ｐゴシック" charset="0"/>
            </a:endParaRPr>
          </a:p>
          <a:p>
            <a:pPr eaLnBrk="1" hangingPunct="1">
              <a:lnSpc>
                <a:spcPct val="80000"/>
              </a:lnSpc>
            </a:pPr>
            <a:r>
              <a:rPr lang="tr-TR" sz="2400">
                <a:latin typeface="Verdana" charset="0"/>
                <a:ea typeface="ＭＳ Ｐゴシック" charset="0"/>
                <a:cs typeface="ＭＳ Ｐゴシック" charset="0"/>
              </a:rPr>
              <a:t>Kurumun UC World adlı örgüt içi dergi 1985 Şubatındaki sayısının kapağını Bhopal</a:t>
            </a:r>
            <a:r>
              <a:rPr lang="ja-JP" altLang="tr-TR" sz="2400">
                <a:latin typeface="Verdana" charset="0"/>
                <a:ea typeface="ＭＳ Ｐゴシック" charset="0"/>
                <a:cs typeface="ＭＳ Ｐゴシック" charset="0"/>
              </a:rPr>
              <a:t>’</a:t>
            </a:r>
            <a:r>
              <a:rPr lang="tr-TR" sz="2400">
                <a:latin typeface="Verdana" charset="0"/>
                <a:ea typeface="ＭＳ Ｐゴシック" charset="0"/>
                <a:cs typeface="ＭＳ Ｐゴシック" charset="0"/>
              </a:rPr>
              <a:t>a ayırdı. </a:t>
            </a:r>
          </a:p>
          <a:p>
            <a:pPr eaLnBrk="1" hangingPunct="1">
              <a:lnSpc>
                <a:spcPct val="80000"/>
              </a:lnSpc>
            </a:pPr>
            <a:r>
              <a:rPr lang="ja-JP" altLang="tr-TR" sz="2400">
                <a:latin typeface="Verdana" charset="0"/>
                <a:ea typeface="ＭＳ Ｐゴシック" charset="0"/>
                <a:cs typeface="ＭＳ Ｐゴシック" charset="0"/>
              </a:rPr>
              <a:t>“</a:t>
            </a:r>
            <a:r>
              <a:rPr lang="tr-TR" sz="2400">
                <a:latin typeface="Verdana" charset="0"/>
                <a:ea typeface="ＭＳ Ｐゴシック" charset="0"/>
                <a:cs typeface="ＭＳ Ｐゴシック" charset="0"/>
              </a:rPr>
              <a:t>What is Going On</a:t>
            </a:r>
            <a:r>
              <a:rPr lang="ja-JP" altLang="tr-TR" sz="2400">
                <a:latin typeface="Verdana" charset="0"/>
                <a:ea typeface="ＭＳ Ｐゴシック" charset="0"/>
                <a:cs typeface="ＭＳ Ｐゴシック" charset="0"/>
              </a:rPr>
              <a:t>”</a:t>
            </a:r>
            <a:r>
              <a:rPr lang="tr-TR" sz="2400">
                <a:latin typeface="Verdana" charset="0"/>
                <a:ea typeface="ＭＳ Ｐゴシック" charset="0"/>
                <a:cs typeface="ＭＳ Ｐゴシック" charset="0"/>
              </a:rPr>
              <a:t> adlı video kasetler şirket kafeteryalarında gösterildi</a:t>
            </a:r>
          </a:p>
          <a:p>
            <a:pPr eaLnBrk="1" hangingPunct="1">
              <a:lnSpc>
                <a:spcPct val="80000"/>
              </a:lnSpc>
            </a:pPr>
            <a:endParaRPr lang="tr-TR" sz="2400">
              <a:latin typeface="Verdana" charset="0"/>
              <a:ea typeface="ＭＳ Ｐゴシック" charset="0"/>
              <a:cs typeface="ＭＳ Ｐゴシック" charset="0"/>
            </a:endParaRPr>
          </a:p>
          <a:p>
            <a:pPr eaLnBrk="1" hangingPunct="1">
              <a:lnSpc>
                <a:spcPct val="80000"/>
              </a:lnSpc>
            </a:pPr>
            <a:r>
              <a:rPr lang="tr-TR" sz="2400">
                <a:latin typeface="Verdana" charset="0"/>
                <a:ea typeface="ＭＳ Ｐゴシック" charset="0"/>
                <a:cs typeface="ＭＳ Ｐゴシック" charset="0"/>
              </a:rPr>
              <a:t>Daha sonra yönetici Warren Anderson  çalışanlarla ilgilerini göstermek için Amerika</a:t>
            </a:r>
            <a:r>
              <a:rPr lang="ja-JP" altLang="tr-TR" sz="2400">
                <a:latin typeface="Verdana" charset="0"/>
                <a:ea typeface="ＭＳ Ｐゴシック" charset="0"/>
                <a:cs typeface="ＭＳ Ｐゴシック" charset="0"/>
              </a:rPr>
              <a:t>’</a:t>
            </a:r>
            <a:r>
              <a:rPr lang="tr-TR" sz="2400">
                <a:latin typeface="Verdana" charset="0"/>
                <a:ea typeface="ＭＳ Ｐゴシック" charset="0"/>
                <a:cs typeface="ＭＳ Ｐゴシック" charset="0"/>
              </a:rPr>
              <a:t>daki fabrikalarını ziyaret etmiştir. </a:t>
            </a:r>
          </a:p>
        </p:txBody>
      </p:sp>
    </p:spTree>
    <p:extLst>
      <p:ext uri="{BB962C8B-B14F-4D97-AF65-F5344CB8AC3E}">
        <p14:creationId xmlns:p14="http://schemas.microsoft.com/office/powerpoint/2010/main" val="34094962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Hintli Çalışanlara Yönelik Olarak…</a:t>
            </a:r>
          </a:p>
        </p:txBody>
      </p:sp>
      <p:sp>
        <p:nvSpPr>
          <p:cNvPr id="41987" name="Rectangle 3"/>
          <p:cNvSpPr>
            <a:spLocks noGrp="1" noChangeArrowheads="1"/>
          </p:cNvSpPr>
          <p:nvPr>
            <p:ph type="body" idx="1"/>
          </p:nvPr>
        </p:nvSpPr>
        <p:spPr/>
        <p:txBody>
          <a:bodyPr/>
          <a:lstStyle/>
          <a:p>
            <a:pPr eaLnBrk="1" hangingPunct="1">
              <a:lnSpc>
                <a:spcPct val="80000"/>
              </a:lnSpc>
            </a:pPr>
            <a:r>
              <a:rPr lang="tr-TR" sz="3200">
                <a:latin typeface="Verdana" charset="0"/>
                <a:ea typeface="ＭＳ Ｐゴシック" charset="0"/>
                <a:cs typeface="ＭＳ Ｐゴシック" charset="0"/>
              </a:rPr>
              <a:t>Hindistan</a:t>
            </a:r>
            <a:r>
              <a:rPr lang="ja-JP" altLang="tr-TR" sz="3200">
                <a:latin typeface="Verdana" charset="0"/>
                <a:ea typeface="ＭＳ Ｐゴシック" charset="0"/>
                <a:cs typeface="ＭＳ Ｐゴシック" charset="0"/>
              </a:rPr>
              <a:t>’</a:t>
            </a:r>
            <a:r>
              <a:rPr lang="tr-TR" sz="3200">
                <a:latin typeface="Verdana" charset="0"/>
                <a:ea typeface="ＭＳ Ｐゴシック" charset="0"/>
                <a:cs typeface="ＭＳ Ｐゴシック" charset="0"/>
              </a:rPr>
              <a:t>da UCIL, kendi kurum içi dergisinde krize ilişkin </a:t>
            </a:r>
            <a:r>
              <a:rPr lang="ja-JP" altLang="tr-TR" sz="3200">
                <a:latin typeface="Verdana" charset="0"/>
                <a:ea typeface="ＭＳ Ｐゴシック" charset="0"/>
                <a:cs typeface="ＭＳ Ｐゴシック" charset="0"/>
              </a:rPr>
              <a:t>“</a:t>
            </a:r>
            <a:r>
              <a:rPr lang="tr-TR" sz="3200">
                <a:latin typeface="Verdana" charset="0"/>
                <a:ea typeface="ＭＳ Ｐゴシック" charset="0"/>
                <a:cs typeface="ＭＳ Ｐゴシック" charset="0"/>
              </a:rPr>
              <a:t>gerçek</a:t>
            </a:r>
            <a:r>
              <a:rPr lang="ja-JP" altLang="tr-TR" sz="3200">
                <a:latin typeface="Verdana" charset="0"/>
                <a:ea typeface="ＭＳ Ｐゴシック" charset="0"/>
                <a:cs typeface="ＭＳ Ｐゴシック" charset="0"/>
              </a:rPr>
              <a:t>”</a:t>
            </a:r>
            <a:r>
              <a:rPr lang="tr-TR" sz="3200">
                <a:latin typeface="Verdana" charset="0"/>
                <a:ea typeface="ＭＳ Ｐゴシック" charset="0"/>
                <a:cs typeface="ＭＳ Ｐゴシック" charset="0"/>
              </a:rPr>
              <a:t>leri ve </a:t>
            </a:r>
            <a:r>
              <a:rPr lang="ja-JP" altLang="tr-TR" sz="3200">
                <a:latin typeface="Verdana" charset="0"/>
                <a:ea typeface="ＭＳ Ｐゴシック" charset="0"/>
                <a:cs typeface="ＭＳ Ｐゴシック" charset="0"/>
              </a:rPr>
              <a:t>“</a:t>
            </a:r>
            <a:r>
              <a:rPr lang="tr-TR" sz="3200">
                <a:latin typeface="Verdana" charset="0"/>
                <a:ea typeface="ＭＳ Ｐゴシック" charset="0"/>
                <a:cs typeface="ＭＳ Ｐゴシック" charset="0"/>
              </a:rPr>
              <a:t>şirketin yaptıklarını</a:t>
            </a:r>
            <a:r>
              <a:rPr lang="ja-JP" altLang="tr-TR" sz="3200">
                <a:latin typeface="Verdana" charset="0"/>
                <a:ea typeface="ＭＳ Ｐゴシック" charset="0"/>
                <a:cs typeface="ＭＳ Ｐゴシック" charset="0"/>
              </a:rPr>
              <a:t>”</a:t>
            </a:r>
            <a:r>
              <a:rPr lang="tr-TR" sz="3200">
                <a:latin typeface="Verdana" charset="0"/>
                <a:ea typeface="ＭＳ Ｐゴシック" charset="0"/>
                <a:cs typeface="ＭＳ Ｐゴシック" charset="0"/>
              </a:rPr>
              <a:t> anlatan özel bir sayı yayınlamıştır. Bu yazıyı diğer sayılarda da konuya ilişkin şirketin olumlu eylemlerini yayınlayan makaleler kendisine yer buldu. </a:t>
            </a:r>
          </a:p>
        </p:txBody>
      </p:sp>
    </p:spTree>
    <p:extLst>
      <p:ext uri="{BB962C8B-B14F-4D97-AF65-F5344CB8AC3E}">
        <p14:creationId xmlns:p14="http://schemas.microsoft.com/office/powerpoint/2010/main" val="35708478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Sonuçlar</a:t>
            </a:r>
          </a:p>
        </p:txBody>
      </p:sp>
      <p:sp>
        <p:nvSpPr>
          <p:cNvPr id="43011" name="Rectangle 3"/>
          <p:cNvSpPr>
            <a:spLocks noGrp="1" noChangeArrowheads="1"/>
          </p:cNvSpPr>
          <p:nvPr>
            <p:ph type="body" idx="1"/>
          </p:nvPr>
        </p:nvSpPr>
        <p:spPr/>
        <p:txBody>
          <a:bodyPr/>
          <a:lstStyle/>
          <a:p>
            <a:pPr eaLnBrk="1" hangingPunct="1">
              <a:lnSpc>
                <a:spcPct val="90000"/>
              </a:lnSpc>
            </a:pPr>
            <a:r>
              <a:rPr lang="tr-TR" sz="2800">
                <a:latin typeface="Verdana" charset="0"/>
                <a:ea typeface="ＭＳ Ｐゴシック" charset="0"/>
                <a:cs typeface="ＭＳ Ｐゴシック" charset="0"/>
              </a:rPr>
              <a:t>Carbide çalışanları, kendi kriz yönetimlerinin belirttikleri amaçlara ulaşmakta başarılı olduğunu ifade etseler de aslında herhangi bir ölçme söz konusu değildir. </a:t>
            </a:r>
          </a:p>
        </p:txBody>
      </p:sp>
    </p:spTree>
    <p:extLst>
      <p:ext uri="{BB962C8B-B14F-4D97-AF65-F5344CB8AC3E}">
        <p14:creationId xmlns:p14="http://schemas.microsoft.com/office/powerpoint/2010/main" val="37486929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tr-TR" sz="3200">
                <a:latin typeface="Arial" charset="0"/>
                <a:ea typeface="ＭＳ Ｐゴシック" charset="0"/>
                <a:cs typeface="ＭＳ Ｐゴシック" charset="0"/>
              </a:rPr>
              <a:t>Krizin Çeşitli Aşamalarında Yapılan Hatalar</a:t>
            </a:r>
          </a:p>
        </p:txBody>
      </p:sp>
      <p:sp>
        <p:nvSpPr>
          <p:cNvPr id="44035" name="Rectangle 3"/>
          <p:cNvSpPr>
            <a:spLocks noGrp="1" noChangeArrowheads="1"/>
          </p:cNvSpPr>
          <p:nvPr>
            <p:ph type="body" idx="1"/>
          </p:nvPr>
        </p:nvSpPr>
        <p:spPr>
          <a:xfrm>
            <a:off x="1775884" y="1773238"/>
            <a:ext cx="9751483" cy="4114800"/>
          </a:xfrm>
        </p:spPr>
        <p:txBody>
          <a:bodyPr/>
          <a:lstStyle/>
          <a:p>
            <a:pPr eaLnBrk="1" hangingPunct="1">
              <a:lnSpc>
                <a:spcPct val="80000"/>
              </a:lnSpc>
            </a:pPr>
            <a:r>
              <a:rPr lang="tr-TR" sz="2800">
                <a:latin typeface="Arial" charset="0"/>
                <a:ea typeface="ＭＳ Ｐゴシック" charset="0"/>
                <a:cs typeface="ＭＳ Ｐゴシック" charset="0"/>
              </a:rPr>
              <a:t>Kriz öncesinde fabrikanın yakınında yaşayan insanlar olası bir kazaya ilişkin bilgilendirilmemişlerdir. Benzer şekilde yerel otoriteler de acil durum prosedürlerinden habersizdirler. </a:t>
            </a:r>
          </a:p>
          <a:p>
            <a:pPr eaLnBrk="1" hangingPunct="1">
              <a:lnSpc>
                <a:spcPct val="80000"/>
              </a:lnSpc>
            </a:pPr>
            <a:r>
              <a:rPr lang="tr-TR" sz="2800">
                <a:latin typeface="Arial" charset="0"/>
                <a:ea typeface="ＭＳ Ｐゴシック" charset="0"/>
                <a:cs typeface="ＭＳ Ｐゴシック" charset="0"/>
              </a:rPr>
              <a:t>Çalışanlara gerekli eğitim verilmemiş, hatta İngilizce acil durum prosedürleri Hintçeye bile çevrilmemiştir.</a:t>
            </a:r>
            <a:r>
              <a:rPr lang="tr-TR" sz="1200">
                <a:latin typeface="Arial" charset="0"/>
                <a:ea typeface="ＭＳ Ｐゴシック" charset="0"/>
                <a:cs typeface="ＭＳ Ｐゴシック" charset="0"/>
              </a:rPr>
              <a:t> </a:t>
            </a:r>
            <a:endParaRPr lang="tr-TR" sz="1200">
              <a:latin typeface="Verdana" charset="0"/>
              <a:ea typeface="ＭＳ Ｐゴシック" charset="0"/>
              <a:cs typeface="ＭＳ Ｐゴシック" charset="0"/>
            </a:endParaRPr>
          </a:p>
        </p:txBody>
      </p:sp>
    </p:spTree>
    <p:extLst>
      <p:ext uri="{BB962C8B-B14F-4D97-AF65-F5344CB8AC3E}">
        <p14:creationId xmlns:p14="http://schemas.microsoft.com/office/powerpoint/2010/main" val="1008654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US">
              <a:latin typeface="Arial" charset="0"/>
              <a:ea typeface="ＭＳ Ｐゴシック" charset="0"/>
              <a:cs typeface="ＭＳ Ｐゴシック" charset="0"/>
            </a:endParaRPr>
          </a:p>
        </p:txBody>
      </p:sp>
      <p:sp>
        <p:nvSpPr>
          <p:cNvPr id="6147"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Çok uluslu şirketlerin çoğunluğu kriz durumunda ilk olarak durumu mümkün olduğunca kontrol altına almaya çalışılırlar. </a:t>
            </a:r>
          </a:p>
          <a:p>
            <a:pPr eaLnBrk="1" hangingPunct="1"/>
            <a:r>
              <a:rPr lang="tr-TR">
                <a:latin typeface="Verdana" charset="0"/>
                <a:ea typeface="ＭＳ Ｐゴシック" charset="0"/>
                <a:cs typeface="ＭＳ Ｐゴシック" charset="0"/>
              </a:rPr>
              <a:t>Union Carbide</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ın da kriz sonrasında yapmaya çalıştığı da bu olmuştur. </a:t>
            </a:r>
          </a:p>
        </p:txBody>
      </p:sp>
    </p:spTree>
    <p:extLst>
      <p:ext uri="{BB962C8B-B14F-4D97-AF65-F5344CB8AC3E}">
        <p14:creationId xmlns:p14="http://schemas.microsoft.com/office/powerpoint/2010/main" val="10759183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endParaRPr lang="en-US">
              <a:latin typeface="Arial" charset="0"/>
              <a:ea typeface="ＭＳ Ｐゴシック" charset="0"/>
              <a:cs typeface="ＭＳ Ｐゴシック" charset="0"/>
            </a:endParaRPr>
          </a:p>
        </p:txBody>
      </p:sp>
      <p:sp>
        <p:nvSpPr>
          <p:cNvPr id="45059" name="Rectangle 3"/>
          <p:cNvSpPr>
            <a:spLocks noGrp="1" noChangeArrowheads="1"/>
          </p:cNvSpPr>
          <p:nvPr>
            <p:ph type="body" idx="1"/>
          </p:nvPr>
        </p:nvSpPr>
        <p:spPr/>
        <p:txBody>
          <a:bodyPr/>
          <a:lstStyle/>
          <a:p>
            <a:pPr eaLnBrk="1" hangingPunct="1"/>
            <a:r>
              <a:rPr lang="tr-TR" sz="2800">
                <a:latin typeface="Verdana" charset="0"/>
                <a:ea typeface="ＭＳ Ｐゴシック" charset="0"/>
                <a:cs typeface="ＭＳ Ｐゴシック" charset="0"/>
              </a:rPr>
              <a:t>Herhangi bir kriz ileşitim planı hazırlanmamıştır. </a:t>
            </a:r>
          </a:p>
          <a:p>
            <a:pPr eaLnBrk="1" hangingPunct="1"/>
            <a:r>
              <a:rPr lang="tr-TR" sz="2800">
                <a:latin typeface="Verdana" charset="0"/>
                <a:ea typeface="ＭＳ Ｐゴシック" charset="0"/>
                <a:cs typeface="ＭＳ Ｐゴシック" charset="0"/>
              </a:rPr>
              <a:t>Kriz sırasında Carbide, UCIL ve Hintli otoriteler arasında ciddi iletişim kopukluğu yaşanmıştır. </a:t>
            </a:r>
          </a:p>
          <a:p>
            <a:pPr eaLnBrk="1" hangingPunct="1"/>
            <a:r>
              <a:rPr lang="tr-TR" sz="2800">
                <a:latin typeface="Verdana" charset="0"/>
                <a:ea typeface="ＭＳ Ｐゴシック" charset="0"/>
                <a:cs typeface="ＭＳ Ｐゴシック" charset="0"/>
              </a:rPr>
              <a:t>Kriz sonrasında Carbide</a:t>
            </a:r>
            <a:r>
              <a:rPr lang="ja-JP" altLang="tr-TR" sz="2800">
                <a:latin typeface="Verdana" charset="0"/>
                <a:ea typeface="ＭＳ Ｐゴシック" charset="0"/>
                <a:cs typeface="ＭＳ Ｐゴシック" charset="0"/>
              </a:rPr>
              <a:t>’</a:t>
            </a:r>
            <a:r>
              <a:rPr lang="tr-TR" sz="2800">
                <a:latin typeface="Verdana" charset="0"/>
                <a:ea typeface="ＭＳ Ｐゴシック" charset="0"/>
                <a:cs typeface="ＭＳ Ｐゴシック" charset="0"/>
              </a:rPr>
              <a:t>ın iletişim stratejisi basına belirsiz mesajlar yollamak ve sadece paydaşlarına güven vermek odaklı olmuştur. </a:t>
            </a:r>
            <a:endParaRPr lang="tr-TR">
              <a:latin typeface="Verdana" charset="0"/>
              <a:ea typeface="ＭＳ Ｐゴシック" charset="0"/>
              <a:cs typeface="ＭＳ Ｐゴシック" charset="0"/>
            </a:endParaRPr>
          </a:p>
        </p:txBody>
      </p:sp>
    </p:spTree>
    <p:extLst>
      <p:ext uri="{BB962C8B-B14F-4D97-AF65-F5344CB8AC3E}">
        <p14:creationId xmlns:p14="http://schemas.microsoft.com/office/powerpoint/2010/main" val="19927010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a:t>
            </a:r>
            <a:endParaRPr lang="tr-TR" dirty="0"/>
          </a:p>
        </p:txBody>
      </p:sp>
      <p:sp>
        <p:nvSpPr>
          <p:cNvPr id="3" name="İçerik Yer Tutucusu 2"/>
          <p:cNvSpPr>
            <a:spLocks noGrp="1"/>
          </p:cNvSpPr>
          <p:nvPr>
            <p:ph sz="half" idx="1"/>
          </p:nvPr>
        </p:nvSpPr>
        <p:spPr/>
        <p:txBody>
          <a:bodyPr>
            <a:normAutofit fontScale="92500" lnSpcReduction="10000"/>
          </a:bodyPr>
          <a:lstStyle/>
          <a:p>
            <a:r>
              <a:rPr lang="en-US" dirty="0" err="1"/>
              <a:t>Ghettopoly</a:t>
            </a:r>
            <a:r>
              <a:rPr lang="en-US" dirty="0"/>
              <a:t> </a:t>
            </a:r>
            <a:r>
              <a:rPr lang="en-US" dirty="0" smtClean="0"/>
              <a:t>– </a:t>
            </a:r>
            <a:r>
              <a:rPr lang="tr-TR" dirty="0" err="1" smtClean="0"/>
              <a:t>Monoply’den</a:t>
            </a:r>
            <a:r>
              <a:rPr lang="tr-TR" dirty="0" smtClean="0"/>
              <a:t> esinlenmiş bir oyun</a:t>
            </a:r>
            <a:r>
              <a:rPr lang="en-US" dirty="0" smtClean="0"/>
              <a:t>- </a:t>
            </a:r>
            <a:r>
              <a:rPr lang="tr-TR" dirty="0" smtClean="0"/>
              <a:t>2003 senesinde Urban </a:t>
            </a:r>
            <a:r>
              <a:rPr lang="tr-TR" dirty="0" err="1" smtClean="0"/>
              <a:t>Outfitter</a:t>
            </a:r>
            <a:r>
              <a:rPr lang="tr-TR" dirty="0" smtClean="0"/>
              <a:t> markası tarafından çıkarıldı. </a:t>
            </a:r>
          </a:p>
          <a:p>
            <a:r>
              <a:rPr lang="tr-TR" dirty="0" smtClean="0"/>
              <a:t>Oyun Afrika Kökenli Amerikalılar tarafından çok büyük tepkiyle karşılandı ve marka ırkçılık ve ayrımcılıkla suçlandı. </a:t>
            </a:r>
          </a:p>
          <a:p>
            <a:r>
              <a:rPr lang="tr-TR" dirty="0" smtClean="0"/>
              <a:t>Bu kriz sonrası hedef kitleleriniz kimler olurdu ve bu hedef kitlelere yönelik olarak nasıl iletişim strateji ve </a:t>
            </a:r>
            <a:r>
              <a:rPr lang="tr-TR" smtClean="0"/>
              <a:t>taktikleri izlerdiniz?</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2032849"/>
            <a:ext cx="5181600" cy="3936889"/>
          </a:xfrm>
        </p:spPr>
      </p:pic>
    </p:spTree>
    <p:extLst>
      <p:ext uri="{BB962C8B-B14F-4D97-AF65-F5344CB8AC3E}">
        <p14:creationId xmlns:p14="http://schemas.microsoft.com/office/powerpoint/2010/main" val="184417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Krizin Geçmişi</a:t>
            </a:r>
          </a:p>
        </p:txBody>
      </p:sp>
      <p:sp>
        <p:nvSpPr>
          <p:cNvPr id="7171" name="Rectangle 3"/>
          <p:cNvSpPr>
            <a:spLocks noGrp="1" noChangeArrowheads="1"/>
          </p:cNvSpPr>
          <p:nvPr>
            <p:ph type="body" idx="1"/>
          </p:nvPr>
        </p:nvSpPr>
        <p:spPr/>
        <p:txBody>
          <a:bodyPr/>
          <a:lstStyle/>
          <a:p>
            <a:pPr eaLnBrk="1" hangingPunct="1"/>
            <a:r>
              <a:rPr lang="tr-TR" sz="2500">
                <a:latin typeface="Verdana" charset="0"/>
                <a:ea typeface="ＭＳ Ｐゴシック" charset="0"/>
                <a:cs typeface="ＭＳ Ｐゴシック" charset="0"/>
              </a:rPr>
              <a:t>Gaz sızmasına benzer başka felaketler firmanın dünya üzerindeki başka tesislerinde de önceden yaşanmıştır.</a:t>
            </a:r>
          </a:p>
          <a:p>
            <a:pPr eaLnBrk="1" hangingPunct="1"/>
            <a:r>
              <a:rPr lang="tr-TR" sz="2500">
                <a:latin typeface="Verdana" charset="0"/>
                <a:ea typeface="ＭＳ Ｐゴシック" charset="0"/>
                <a:cs typeface="ＭＳ Ｐゴシック" charset="0"/>
              </a:rPr>
              <a:t>Ancak, bu felaketlerin hiç biri yeterli kamuoyu ilgisini görmemiş ve Carbide</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ın ününü zedelememiş  ve politikalarını değiştirmesine neden olmamıştır. </a:t>
            </a:r>
          </a:p>
          <a:p>
            <a:pPr eaLnBrk="1" hangingPunct="1"/>
            <a:r>
              <a:rPr lang="tr-TR" sz="2500">
                <a:latin typeface="Verdana" charset="0"/>
                <a:ea typeface="ＭＳ Ｐゴシック" charset="0"/>
                <a:cs typeface="ＭＳ Ｐゴシック" charset="0"/>
              </a:rPr>
              <a:t>Bhopal ise farklı sonuçlar doğurmuştur. </a:t>
            </a:r>
          </a:p>
          <a:p>
            <a:pPr eaLnBrk="1" hangingPunct="1"/>
            <a:endParaRPr lang="tr-TR" sz="2500">
              <a:latin typeface="Verdana" charset="0"/>
              <a:ea typeface="ＭＳ Ｐゴシック" charset="0"/>
              <a:cs typeface="ＭＳ Ｐゴシック" charset="0"/>
            </a:endParaRPr>
          </a:p>
        </p:txBody>
      </p:sp>
    </p:spTree>
    <p:extLst>
      <p:ext uri="{BB962C8B-B14F-4D97-AF65-F5344CB8AC3E}">
        <p14:creationId xmlns:p14="http://schemas.microsoft.com/office/powerpoint/2010/main" val="287629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İlk Tepki…</a:t>
            </a:r>
          </a:p>
        </p:txBody>
      </p:sp>
      <p:sp>
        <p:nvSpPr>
          <p:cNvPr id="8195"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İlk olarak Carbide, felaketle, olası nedenlerine ve bu felaketin olası yerel ve küresel etkilerine ilişkin bilgi toplamaya yönelik acil bir araştırma yapmıştır.</a:t>
            </a:r>
          </a:p>
          <a:p>
            <a:pPr eaLnBrk="1" hangingPunct="1"/>
            <a:r>
              <a:rPr lang="tr-TR">
                <a:latin typeface="Verdana" charset="0"/>
                <a:ea typeface="ＭＳ Ｐゴシック" charset="0"/>
                <a:cs typeface="ＭＳ Ｐゴシック" charset="0"/>
              </a:rPr>
              <a:t> İlk raporlar şirketin ABD, Danbury</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deki merkezine ancak on iki saat geçtikten sonra ulaşabilmiştir. </a:t>
            </a:r>
          </a:p>
        </p:txBody>
      </p:sp>
    </p:spTree>
    <p:extLst>
      <p:ext uri="{BB962C8B-B14F-4D97-AF65-F5344CB8AC3E}">
        <p14:creationId xmlns:p14="http://schemas.microsoft.com/office/powerpoint/2010/main" val="76961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a:latin typeface="Arial" charset="0"/>
              <a:ea typeface="ＭＳ Ｐゴシック" charset="0"/>
              <a:cs typeface="ＭＳ Ｐゴシック" charset="0"/>
            </a:endParaRPr>
          </a:p>
        </p:txBody>
      </p:sp>
      <p:sp>
        <p:nvSpPr>
          <p:cNvPr id="9219" name="Rectangle 3"/>
          <p:cNvSpPr>
            <a:spLocks noGrp="1" noChangeArrowheads="1"/>
          </p:cNvSpPr>
          <p:nvPr>
            <p:ph type="body" idx="1"/>
          </p:nvPr>
        </p:nvSpPr>
        <p:spPr/>
        <p:txBody>
          <a:bodyPr/>
          <a:lstStyle/>
          <a:p>
            <a:pPr eaLnBrk="1" hangingPunct="1"/>
            <a:r>
              <a:rPr lang="tr-TR">
                <a:latin typeface="Verdana" charset="0"/>
                <a:ea typeface="ＭＳ Ｐゴシック" charset="0"/>
                <a:cs typeface="ＭＳ Ｐゴシック" charset="0"/>
              </a:rPr>
              <a:t>Carbide</a:t>
            </a:r>
            <a:r>
              <a:rPr lang="ja-JP" altLang="tr-TR">
                <a:latin typeface="Verdana" charset="0"/>
                <a:ea typeface="ＭＳ Ｐゴシック" charset="0"/>
                <a:cs typeface="ＭＳ Ｐゴシック" charset="0"/>
              </a:rPr>
              <a:t>’</a:t>
            </a:r>
            <a:r>
              <a:rPr lang="tr-TR">
                <a:latin typeface="Verdana" charset="0"/>
                <a:ea typeface="ＭＳ Ｐゴシック" charset="0"/>
                <a:cs typeface="ＭＳ Ｐゴシック" charset="0"/>
              </a:rPr>
              <a:t>ın konuya ilişkin bilgi eksikliği sızıntıyı izleyen ilk günlerde iletişimin yönetimindeki temel belirleyici faktörlerdendir.</a:t>
            </a:r>
          </a:p>
          <a:p>
            <a:pPr eaLnBrk="1" hangingPunct="1"/>
            <a:r>
              <a:rPr lang="tr-TR">
                <a:latin typeface="Verdana" charset="0"/>
                <a:ea typeface="ＭＳ Ｐゴシック" charset="0"/>
                <a:cs typeface="ＭＳ Ｐゴシック" charset="0"/>
              </a:rPr>
              <a:t>Basına yapılan açıklamalar muğlaktır ve bu, varolan durumun saklanması olarak algılanmış, kurumun ilk andan itibaren güvenilirliğini zedelemiştir. </a:t>
            </a:r>
          </a:p>
        </p:txBody>
      </p:sp>
    </p:spTree>
    <p:extLst>
      <p:ext uri="{BB962C8B-B14F-4D97-AF65-F5344CB8AC3E}">
        <p14:creationId xmlns:p14="http://schemas.microsoft.com/office/powerpoint/2010/main" val="3398992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atin typeface="Arial" charset="0"/>
                <a:ea typeface="ＭＳ Ｐゴシック" charset="0"/>
                <a:cs typeface="ＭＳ Ｐゴシック" charset="0"/>
              </a:rPr>
              <a:t>Medyada Temsil</a:t>
            </a:r>
          </a:p>
        </p:txBody>
      </p:sp>
      <p:sp>
        <p:nvSpPr>
          <p:cNvPr id="10243" name="Rectangle 3"/>
          <p:cNvSpPr>
            <a:spLocks noGrp="1" noChangeArrowheads="1"/>
          </p:cNvSpPr>
          <p:nvPr>
            <p:ph sz="half" idx="1"/>
          </p:nvPr>
        </p:nvSpPr>
        <p:spPr/>
        <p:txBody>
          <a:bodyPr/>
          <a:lstStyle/>
          <a:p>
            <a:pPr eaLnBrk="1" hangingPunct="1"/>
            <a:r>
              <a:rPr lang="tr-TR" sz="2500">
                <a:latin typeface="Verdana" charset="0"/>
                <a:ea typeface="ＭＳ Ｐゴシック" charset="0"/>
                <a:cs typeface="ＭＳ Ｐゴシック" charset="0"/>
              </a:rPr>
              <a:t>Bhopal</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da yaşanan krizin Carbide</a:t>
            </a:r>
            <a:r>
              <a:rPr lang="ja-JP" altLang="tr-TR" sz="2500">
                <a:latin typeface="Verdana" charset="0"/>
                <a:ea typeface="ＭＳ Ｐゴシック" charset="0"/>
                <a:cs typeface="ＭＳ Ｐゴシック" charset="0"/>
              </a:rPr>
              <a:t>’</a:t>
            </a:r>
            <a:r>
              <a:rPr lang="tr-TR" sz="2500">
                <a:latin typeface="Verdana" charset="0"/>
                <a:ea typeface="ＭＳ Ｐゴシック" charset="0"/>
                <a:cs typeface="ＭＳ Ｐゴシック" charset="0"/>
              </a:rPr>
              <a:t>ın küresel imajı üzerinde tahrip edici bir etkisi olmuştur. </a:t>
            </a:r>
          </a:p>
          <a:p>
            <a:pPr eaLnBrk="1" hangingPunct="1"/>
            <a:r>
              <a:rPr lang="tr-TR" sz="2500">
                <a:latin typeface="Verdana" charset="0"/>
                <a:ea typeface="ＭＳ Ｐゴシック" charset="0"/>
                <a:cs typeface="ＭＳ Ｐゴシック" charset="0"/>
              </a:rPr>
              <a:t>Özellikle küresel medya durumu olay yerinden görüntülerle ve olay yerinden hikayelerle aktarma yoluna gitmiştir. </a:t>
            </a:r>
          </a:p>
        </p:txBody>
      </p:sp>
      <p:pic>
        <p:nvPicPr>
          <p:cNvPr id="5" name="Content Placeholder 4" descr="time magazine.jpg"/>
          <p:cNvPicPr>
            <a:picLocks noGrp="1" noChangeAspect="1"/>
          </p:cNvPicPr>
          <p:nvPr>
            <p:ph sz="half" idx="2"/>
          </p:nvPr>
        </p:nvPicPr>
        <p:blipFill>
          <a:blip r:embed="rId2">
            <a:extLst>
              <a:ext uri="{28A0092B-C50C-407E-A947-70E740481C1C}">
                <a14:useLocalDpi xmlns:a14="http://schemas.microsoft.com/office/drawing/2010/main" val="0"/>
              </a:ext>
            </a:extLst>
          </a:blip>
          <a:srcRect l="-28444" r="-28444"/>
          <a:stretch>
            <a:fillRect/>
          </a:stretch>
        </p:blipFill>
        <p:spPr/>
      </p:pic>
    </p:spTree>
    <p:extLst>
      <p:ext uri="{BB962C8B-B14F-4D97-AF65-F5344CB8AC3E}">
        <p14:creationId xmlns:p14="http://schemas.microsoft.com/office/powerpoint/2010/main" val="2752986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a:latin typeface="Arial" charset="0"/>
                <a:ea typeface="ＭＳ Ｐゴシック" charset="0"/>
                <a:cs typeface="ＭＳ Ｐゴシック" charset="0"/>
              </a:rPr>
              <a:t>Kültürel Etmenler</a:t>
            </a:r>
          </a:p>
        </p:txBody>
      </p:sp>
      <p:sp>
        <p:nvSpPr>
          <p:cNvPr id="11267" name="Rectangle 3"/>
          <p:cNvSpPr>
            <a:spLocks noGrp="1" noChangeArrowheads="1"/>
          </p:cNvSpPr>
          <p:nvPr>
            <p:ph type="body" idx="1"/>
          </p:nvPr>
        </p:nvSpPr>
        <p:spPr/>
        <p:txBody>
          <a:bodyPr/>
          <a:lstStyle/>
          <a:p>
            <a:pPr eaLnBrk="1" hangingPunct="1"/>
            <a:r>
              <a:rPr lang="tr-TR">
                <a:latin typeface="Arial" charset="0"/>
                <a:ea typeface="ＭＳ Ｐゴシック" charset="0"/>
                <a:cs typeface="ＭＳ Ｐゴシック" charset="0"/>
              </a:rPr>
              <a:t>U</a:t>
            </a:r>
            <a:r>
              <a:rPr lang="tr-TR">
                <a:latin typeface="Verdana" charset="0"/>
                <a:ea typeface="ＭＳ Ｐゴシック" charset="0"/>
                <a:cs typeface="ＭＳ Ｐゴシック" charset="0"/>
              </a:rPr>
              <a:t>luslararası ya da çok kültürlü halkla ilişkilere ihtiyaç duyan şirketlerin çoğu etnosentrik olma eğilimi göstermektedirler. Bunun anlamı şirketin ana merkezinin olduğu ülkenin kültürünün yerel koşullara empoze edilmesidir.</a:t>
            </a:r>
          </a:p>
        </p:txBody>
      </p:sp>
    </p:spTree>
    <p:extLst>
      <p:ext uri="{BB962C8B-B14F-4D97-AF65-F5344CB8AC3E}">
        <p14:creationId xmlns:p14="http://schemas.microsoft.com/office/powerpoint/2010/main" val="22715036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319</TotalTime>
  <Words>1558</Words>
  <Application>Microsoft Office PowerPoint</Application>
  <PresentationFormat>Geniş ekran</PresentationFormat>
  <Paragraphs>115</Paragraphs>
  <Slides>41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41</vt:i4>
      </vt:variant>
    </vt:vector>
  </HeadingPairs>
  <TitlesOfParts>
    <vt:vector size="48" baseType="lpstr">
      <vt:lpstr>ＭＳ Ｐゴシック</vt:lpstr>
      <vt:lpstr>Arial</vt:lpstr>
      <vt:lpstr>Calibri</vt:lpstr>
      <vt:lpstr>Calibri Light</vt:lpstr>
      <vt:lpstr>Verdana</vt:lpstr>
      <vt:lpstr>Wingdings</vt:lpstr>
      <vt:lpstr>Office Teması</vt:lpstr>
      <vt:lpstr>Örnek Olay: Union Carbide</vt:lpstr>
      <vt:lpstr>PowerPoint Sunusu</vt:lpstr>
      <vt:lpstr>PowerPoint Sunusu</vt:lpstr>
      <vt:lpstr>PowerPoint Sunusu</vt:lpstr>
      <vt:lpstr>Krizin Geçmişi</vt:lpstr>
      <vt:lpstr>İlk Tepki…</vt:lpstr>
      <vt:lpstr>PowerPoint Sunusu</vt:lpstr>
      <vt:lpstr>Medyada Temsil</vt:lpstr>
      <vt:lpstr>Kültürel Etmenler</vt:lpstr>
      <vt:lpstr>PowerPoint Sunusu</vt:lpstr>
      <vt:lpstr>Sosyal Özellikler</vt:lpstr>
      <vt:lpstr>Tarihsel Koşullar</vt:lpstr>
      <vt:lpstr>Örgütsel İmaj</vt:lpstr>
      <vt:lpstr>Hükümetle İlişkiler</vt:lpstr>
      <vt:lpstr>Şirket</vt:lpstr>
      <vt:lpstr>Yerelde Carbide</vt:lpstr>
      <vt:lpstr>Medya</vt:lpstr>
      <vt:lpstr>Çalışanlar</vt:lpstr>
      <vt:lpstr>Amaçlar</vt:lpstr>
      <vt:lpstr>Kısa Dönemli Amaçlar</vt:lpstr>
      <vt:lpstr>Uzun Dönemli Amaçlar</vt:lpstr>
      <vt:lpstr>Stratejiler a) Eylem Stratejileri</vt:lpstr>
      <vt:lpstr>Uyum ve Değişim Stratejileri</vt:lpstr>
      <vt:lpstr>PowerPoint Sunusu</vt:lpstr>
      <vt:lpstr>PowerPoint Sunusu</vt:lpstr>
      <vt:lpstr>İletişim Stratejileri</vt:lpstr>
      <vt:lpstr>Hükümete Yönelik…</vt:lpstr>
      <vt:lpstr>Çalışanlara Yönelik…</vt:lpstr>
      <vt:lpstr>Müşteriler İçin…</vt:lpstr>
      <vt:lpstr>Kimya Endüstrisi İçin…</vt:lpstr>
      <vt:lpstr>Genel Kamu İçin…</vt:lpstr>
      <vt:lpstr>Yerel İçin…</vt:lpstr>
      <vt:lpstr>İletişim  Taktikleri Amerikan Hükümetine Yönelik…</vt:lpstr>
      <vt:lpstr>Hint Hükümeti’ne Yönelik Olarak…</vt:lpstr>
      <vt:lpstr>Amerikan ve Küresel Paysahiplerine Yönelik…</vt:lpstr>
      <vt:lpstr>Amerikalı Çalışanlara Yönelik…</vt:lpstr>
      <vt:lpstr>Hintli Çalışanlara Yönelik Olarak…</vt:lpstr>
      <vt:lpstr>Sonuçlar</vt:lpstr>
      <vt:lpstr>Krizin Çeşitli Aşamalarında Yapılan Hatalar</vt:lpstr>
      <vt:lpstr>PowerPoint Sunusu</vt:lpstr>
      <vt:lpstr>Uygulama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Kriz Yönetimi ve Kriz İletişimi</dc:title>
  <dc:creator>PINAR ÖZDEMİR</dc:creator>
  <cp:lastModifiedBy>ilef</cp:lastModifiedBy>
  <cp:revision>30</cp:revision>
  <dcterms:created xsi:type="dcterms:W3CDTF">2016-10-25T12:00:50Z</dcterms:created>
  <dcterms:modified xsi:type="dcterms:W3CDTF">2019-05-12T11:52:05Z</dcterms:modified>
</cp:coreProperties>
</file>