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96" r:id="rId3"/>
    <p:sldId id="257" r:id="rId4"/>
    <p:sldId id="260" r:id="rId5"/>
    <p:sldId id="266" r:id="rId6"/>
    <p:sldId id="265"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7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4660"/>
  </p:normalViewPr>
  <p:slideViewPr>
    <p:cSldViewPr snapToGrid="0">
      <p:cViewPr varScale="1">
        <p:scale>
          <a:sx n="58" d="100"/>
          <a:sy n="58" d="100"/>
        </p:scale>
        <p:origin x="84" y="5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1527521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286309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2825987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905634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592751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D45B624-8DDE-41BC-A3C3-12BB6EACA574}" type="datetimeFigureOut">
              <a:rPr lang="tr-TR" smtClean="0"/>
              <a:t>21.09.2016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103765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D45B624-8DDE-41BC-A3C3-12BB6EACA574}" type="datetimeFigureOut">
              <a:rPr lang="tr-TR" smtClean="0"/>
              <a:t>21.09.2016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273852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D45B624-8DDE-41BC-A3C3-12BB6EACA574}" type="datetimeFigureOut">
              <a:rPr lang="tr-TR" smtClean="0"/>
              <a:t>21.09.2016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2686622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D45B624-8DDE-41BC-A3C3-12BB6EACA574}" type="datetimeFigureOut">
              <a:rPr lang="tr-TR" smtClean="0"/>
              <a:t>21.09.2016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1530233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D45B624-8DDE-41BC-A3C3-12BB6EACA574}" type="datetimeFigureOut">
              <a:rPr lang="tr-TR" smtClean="0"/>
              <a:t>21.09.2016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3098864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D45B624-8DDE-41BC-A3C3-12BB6EACA574}" type="datetimeFigureOut">
              <a:rPr lang="tr-TR" smtClean="0"/>
              <a:t>21.09.2016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3017629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45B624-8DDE-41BC-A3C3-12BB6EACA574}" type="datetimeFigureOut">
              <a:rPr lang="tr-TR" smtClean="0"/>
              <a:t>21.09.2016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63987D-4F65-419F-8645-1092BC0581AE}" type="slidenum">
              <a:rPr lang="tr-TR" smtClean="0"/>
              <a:t>‹#›</a:t>
            </a:fld>
            <a:endParaRPr lang="tr-TR"/>
          </a:p>
        </p:txBody>
      </p:sp>
    </p:spTree>
    <p:extLst>
      <p:ext uri="{BB962C8B-B14F-4D97-AF65-F5344CB8AC3E}">
        <p14:creationId xmlns:p14="http://schemas.microsoft.com/office/powerpoint/2010/main" val="1424606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3998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243912" y="727653"/>
            <a:ext cx="9638272" cy="5567450"/>
          </a:xfrm>
          <a:prstGeom prst="rect">
            <a:avLst/>
          </a:prstGeom>
        </p:spPr>
      </p:pic>
    </p:spTree>
    <p:extLst>
      <p:ext uri="{BB962C8B-B14F-4D97-AF65-F5344CB8AC3E}">
        <p14:creationId xmlns:p14="http://schemas.microsoft.com/office/powerpoint/2010/main" val="241449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1232" y="2028617"/>
            <a:ext cx="11829536" cy="2785378"/>
          </a:xfrm>
          <a:prstGeom prst="rect">
            <a:avLst/>
          </a:prstGeom>
        </p:spPr>
        <p:txBody>
          <a:bodyPr wrap="square">
            <a:spAutoFit/>
          </a:bodyPr>
          <a:lstStyle/>
          <a:p>
            <a:r>
              <a:rPr lang="en-US" sz="2500" b="1"/>
              <a:t>Çalışma belleğinin nöral substratı</a:t>
            </a:r>
            <a:endParaRPr lang="tr-TR" sz="2500" b="1"/>
          </a:p>
          <a:p>
            <a:r>
              <a:rPr lang="en-US" sz="2500"/>
              <a:t>Bu alandaki araştırma iki özellik üzerinde yoğunlaşmıştır: Spesifik lezyonlu bireyler ve görüntüleme teknolojisine başvuran normal bireyler. Genellikle sonuçlar, anlatma veya içsel konuşma alanı konuşma veya Brodmann 44 alanı ile daha fazla ilişkili iken (Paulesu, Frith ve Frackowiak, 1993), fonolojik döngünün temporoparietal bağlantı noktasının bir kısmında meydana gelen depolama ile sol yarımkürede lokalize olduğunu gösteren </a:t>
            </a:r>
            <a:r>
              <a:rPr lang="en-US" sz="2500" smtClean="0"/>
              <a:t>üçlübileşenli </a:t>
            </a:r>
            <a:r>
              <a:rPr lang="en-US" sz="2500"/>
              <a:t>bir modelini daha çok desteklemektedir, (Brodmann alanı 40). </a:t>
            </a:r>
            <a:endParaRPr lang="tr-TR" sz="2500"/>
          </a:p>
        </p:txBody>
      </p:sp>
    </p:spTree>
    <p:extLst>
      <p:ext uri="{BB962C8B-B14F-4D97-AF65-F5344CB8AC3E}">
        <p14:creationId xmlns:p14="http://schemas.microsoft.com/office/powerpoint/2010/main" val="4204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3958135"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UZUN </a:t>
            </a:r>
            <a:r>
              <a:rPr lang="tr-TR" sz="3000" b="1">
                <a:solidFill>
                  <a:srgbClr val="00B050"/>
                </a:solidFill>
              </a:rPr>
              <a:t>SÜRELİ BELLEK</a:t>
            </a:r>
            <a:endParaRPr lang="tr-TR" sz="3000" b="1" dirty="0">
              <a:solidFill>
                <a:srgbClr val="00B050"/>
              </a:solidFill>
            </a:endParaRPr>
          </a:p>
        </p:txBody>
      </p:sp>
      <p:pic>
        <p:nvPicPr>
          <p:cNvPr id="3" name="Resim 2"/>
          <p:cNvPicPr>
            <a:picLocks noChangeAspect="1"/>
          </p:cNvPicPr>
          <p:nvPr/>
        </p:nvPicPr>
        <p:blipFill>
          <a:blip r:embed="rId2"/>
          <a:stretch>
            <a:fillRect/>
          </a:stretch>
        </p:blipFill>
        <p:spPr>
          <a:xfrm>
            <a:off x="741406" y="1464297"/>
            <a:ext cx="10758616" cy="4604910"/>
          </a:xfrm>
          <a:prstGeom prst="rect">
            <a:avLst/>
          </a:prstGeom>
        </p:spPr>
      </p:pic>
    </p:spTree>
    <p:extLst>
      <p:ext uri="{BB962C8B-B14F-4D97-AF65-F5344CB8AC3E}">
        <p14:creationId xmlns:p14="http://schemas.microsoft.com/office/powerpoint/2010/main" val="375947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59945"/>
            <a:ext cx="12192000" cy="630942"/>
          </a:xfrm>
          <a:prstGeom prst="rect">
            <a:avLst/>
          </a:prstGeom>
        </p:spPr>
        <p:txBody>
          <a:bodyPr wrap="square">
            <a:spAutoFit/>
          </a:bodyPr>
          <a:lstStyle/>
          <a:p>
            <a:r>
              <a:rPr lang="en-US" sz="3500" b="1">
                <a:solidFill>
                  <a:srgbClr val="FF0000"/>
                </a:solidFill>
              </a:rPr>
              <a:t>PEKİŞTİRME</a:t>
            </a:r>
            <a:endParaRPr lang="tr-TR" sz="3500">
              <a:solidFill>
                <a:srgbClr val="FF0000"/>
              </a:solidFill>
            </a:endParaRPr>
          </a:p>
        </p:txBody>
      </p:sp>
      <p:sp>
        <p:nvSpPr>
          <p:cNvPr id="3" name="Dikdörtgen 2"/>
          <p:cNvSpPr/>
          <p:nvPr/>
        </p:nvSpPr>
        <p:spPr>
          <a:xfrm>
            <a:off x="197708" y="1090887"/>
            <a:ext cx="4066241"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KLASİK </a:t>
            </a:r>
            <a:r>
              <a:rPr lang="tr-TR" sz="3000" b="1">
                <a:solidFill>
                  <a:srgbClr val="00B050"/>
                </a:solidFill>
              </a:rPr>
              <a:t>KOŞULLANMA</a:t>
            </a:r>
            <a:endParaRPr lang="tr-TR" sz="3000" b="1" dirty="0">
              <a:solidFill>
                <a:srgbClr val="00B050"/>
              </a:solidFill>
            </a:endParaRPr>
          </a:p>
        </p:txBody>
      </p:sp>
      <p:pic>
        <p:nvPicPr>
          <p:cNvPr id="4" name="Resim 3"/>
          <p:cNvPicPr>
            <a:picLocks noChangeAspect="1"/>
          </p:cNvPicPr>
          <p:nvPr/>
        </p:nvPicPr>
        <p:blipFill>
          <a:blip r:embed="rId2"/>
          <a:stretch>
            <a:fillRect/>
          </a:stretch>
        </p:blipFill>
        <p:spPr>
          <a:xfrm>
            <a:off x="757881" y="1892010"/>
            <a:ext cx="10626812" cy="4111946"/>
          </a:xfrm>
          <a:prstGeom prst="rect">
            <a:avLst/>
          </a:prstGeom>
        </p:spPr>
      </p:pic>
    </p:spTree>
    <p:extLst>
      <p:ext uri="{BB962C8B-B14F-4D97-AF65-F5344CB8AC3E}">
        <p14:creationId xmlns:p14="http://schemas.microsoft.com/office/powerpoint/2010/main" val="67649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532238" y="773252"/>
            <a:ext cx="9127524" cy="5525680"/>
          </a:xfrm>
          <a:prstGeom prst="rect">
            <a:avLst/>
          </a:prstGeom>
        </p:spPr>
      </p:pic>
    </p:spTree>
    <p:extLst>
      <p:ext uri="{BB962C8B-B14F-4D97-AF65-F5344CB8AC3E}">
        <p14:creationId xmlns:p14="http://schemas.microsoft.com/office/powerpoint/2010/main" val="397940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6806992"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ARAÇSAL </a:t>
            </a:r>
            <a:r>
              <a:rPr lang="tr-TR" sz="3000" b="1">
                <a:solidFill>
                  <a:srgbClr val="00B050"/>
                </a:solidFill>
              </a:rPr>
              <a:t>VEYA EDİMSEL KOŞULLANMA</a:t>
            </a:r>
            <a:endParaRPr lang="tr-TR" sz="3000" b="1" dirty="0">
              <a:solidFill>
                <a:srgbClr val="00B050"/>
              </a:solidFill>
            </a:endParaRPr>
          </a:p>
        </p:txBody>
      </p:sp>
      <p:sp>
        <p:nvSpPr>
          <p:cNvPr id="3" name="Dikdörtgen 2"/>
          <p:cNvSpPr/>
          <p:nvPr/>
        </p:nvSpPr>
        <p:spPr>
          <a:xfrm>
            <a:off x="271849" y="2274838"/>
            <a:ext cx="11648302" cy="2400657"/>
          </a:xfrm>
          <a:prstGeom prst="rect">
            <a:avLst/>
          </a:prstGeom>
        </p:spPr>
        <p:txBody>
          <a:bodyPr wrap="square">
            <a:spAutoFit/>
          </a:bodyPr>
          <a:lstStyle/>
          <a:p>
            <a:pPr algn="ctr"/>
            <a:r>
              <a:rPr lang="en-US" sz="2500"/>
              <a:t>Klasik koşullanmanın aksine, edimsel koşullanma “gönüllü davranışı” veya edimsel </a:t>
            </a:r>
            <a:r>
              <a:rPr lang="en-US" sz="2500" smtClean="0"/>
              <a:t>davranışı </a:t>
            </a:r>
            <a:r>
              <a:rPr lang="en-US" sz="2500"/>
              <a:t>değiştirmeyi ihtiva eder. Skinner (1953), davranışsal değişiklikleri içeren öğrenme fikrine bağlı olarak edimsel koşullanma kavramını geliştirmiştir. Bir kişinin çevresindeki olaylara veya uyarıcılara tepkisinin, onların davranışsal değişimini yansıttığına inanmıştır. Edimsel koşullanma işlemi, bununla ilişkili olarak birkaç temel kavrama sahiptir. </a:t>
            </a:r>
            <a:endParaRPr lang="tr-TR" sz="2500"/>
          </a:p>
        </p:txBody>
      </p:sp>
    </p:spTree>
    <p:extLst>
      <p:ext uri="{BB962C8B-B14F-4D97-AF65-F5344CB8AC3E}">
        <p14:creationId xmlns:p14="http://schemas.microsoft.com/office/powerpoint/2010/main" val="21862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7229287"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PEKİŞTİRMENİN </a:t>
            </a:r>
            <a:r>
              <a:rPr lang="tr-TR" sz="3000" b="1">
                <a:solidFill>
                  <a:srgbClr val="00B050"/>
                </a:solidFill>
              </a:rPr>
              <a:t>NÖRAL MEKANİZMALARI</a:t>
            </a:r>
            <a:endParaRPr lang="tr-TR" sz="3000" b="1" dirty="0">
              <a:solidFill>
                <a:srgbClr val="00B050"/>
              </a:solidFill>
            </a:endParaRPr>
          </a:p>
        </p:txBody>
      </p:sp>
      <p:sp>
        <p:nvSpPr>
          <p:cNvPr id="3" name="Dikdörtgen 2"/>
          <p:cNvSpPr/>
          <p:nvPr/>
        </p:nvSpPr>
        <p:spPr>
          <a:xfrm>
            <a:off x="197708" y="2681370"/>
            <a:ext cx="11796584" cy="1631216"/>
          </a:xfrm>
          <a:prstGeom prst="rect">
            <a:avLst/>
          </a:prstGeom>
        </p:spPr>
        <p:txBody>
          <a:bodyPr wrap="square">
            <a:spAutoFit/>
          </a:bodyPr>
          <a:lstStyle/>
          <a:p>
            <a:pPr algn="ctr"/>
            <a:r>
              <a:rPr lang="en-US" sz="2500"/>
              <a:t>Pekiştirmeyi uyarıcı birçok beyin bölgesini gösteren çalışmalar bulunmasına rağmen (Olds ve Forbes, 1981) özel dikkat gerektiren birkaç bölge vardır. Bunlardan birisi, orta beyinde anteriyor bazal ön beyine, anteriyor-posteriyor ekseni boyunca uzanan, lateral </a:t>
            </a:r>
            <a:r>
              <a:rPr lang="en-US" sz="2500" smtClean="0"/>
              <a:t>hipotalamus</a:t>
            </a:r>
            <a:r>
              <a:rPr lang="tr-TR" sz="2500" smtClean="0"/>
              <a:t> </a:t>
            </a:r>
            <a:r>
              <a:rPr lang="en-US" sz="2500" smtClean="0"/>
              <a:t>boyunca </a:t>
            </a:r>
            <a:r>
              <a:rPr lang="en-US" sz="2500"/>
              <a:t>geçen medial ön beyin demeti olarak adlandırılır. </a:t>
            </a:r>
            <a:endParaRPr lang="tr-TR" sz="2500"/>
          </a:p>
        </p:txBody>
      </p:sp>
    </p:spTree>
    <p:extLst>
      <p:ext uri="{BB962C8B-B14F-4D97-AF65-F5344CB8AC3E}">
        <p14:creationId xmlns:p14="http://schemas.microsoft.com/office/powerpoint/2010/main" val="331941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3388876"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HEBBIAN </a:t>
            </a:r>
            <a:r>
              <a:rPr lang="tr-TR" sz="3000" b="1">
                <a:solidFill>
                  <a:srgbClr val="00B050"/>
                </a:solidFill>
              </a:rPr>
              <a:t>TEORİSİ</a:t>
            </a:r>
            <a:endParaRPr lang="tr-TR" sz="3000" b="1" dirty="0">
              <a:solidFill>
                <a:srgbClr val="00B050"/>
              </a:solidFill>
            </a:endParaRPr>
          </a:p>
        </p:txBody>
      </p:sp>
      <p:sp>
        <p:nvSpPr>
          <p:cNvPr id="3" name="Dikdörtgen 2"/>
          <p:cNvSpPr/>
          <p:nvPr/>
        </p:nvSpPr>
        <p:spPr>
          <a:xfrm>
            <a:off x="230659" y="2136339"/>
            <a:ext cx="11730682" cy="2400657"/>
          </a:xfrm>
          <a:prstGeom prst="rect">
            <a:avLst/>
          </a:prstGeom>
        </p:spPr>
        <p:txBody>
          <a:bodyPr wrap="square">
            <a:spAutoFit/>
          </a:bodyPr>
          <a:lstStyle/>
          <a:p>
            <a:pPr algn="ctr"/>
            <a:r>
              <a:rPr lang="en-US" sz="2500"/>
              <a:t>Donald Hebb’in (1949) teorisine göre, sinaptik plastisite, presinaptik hücrenin sabit ve postsinaptik hücrenin tekrarlanan uyarımı ile sonuçlanan sinaptik etkinlikteki artış için gerekli bir mekanizmadır. Başka bir şekilde ifade edildiğinde, bir nöron aktif ve </a:t>
            </a:r>
            <a:r>
              <a:rPr lang="en-US" sz="2500" smtClean="0"/>
              <a:t>tekrarlanan </a:t>
            </a:r>
            <a:r>
              <a:rPr lang="en-US" sz="2500"/>
              <a:t>ateşleme ürettiğinde, aktivite diğer hücrelerin ateşlenmesine katkıda bulunur. </a:t>
            </a:r>
            <a:r>
              <a:rPr lang="en-US" sz="2500" smtClean="0"/>
              <a:t>Hücreler </a:t>
            </a:r>
            <a:r>
              <a:rPr lang="en-US" sz="2500"/>
              <a:t>arasındaki bu ilişki, katkıda bulunan iki ateşleyici nöron arasında ortak bir şansın biraz daha fazla olması demektir ve nöronlar arasındaki ilişki buna neden olur. </a:t>
            </a:r>
            <a:endParaRPr lang="tr-TR" sz="2500"/>
          </a:p>
        </p:txBody>
      </p:sp>
    </p:spTree>
    <p:extLst>
      <p:ext uri="{BB962C8B-B14F-4D97-AF65-F5344CB8AC3E}">
        <p14:creationId xmlns:p14="http://schemas.microsoft.com/office/powerpoint/2010/main" val="210534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4214231"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APLYSIA’DA </a:t>
            </a:r>
            <a:r>
              <a:rPr lang="tr-TR" sz="3000" b="1">
                <a:solidFill>
                  <a:srgbClr val="00B050"/>
                </a:solidFill>
              </a:rPr>
              <a:t>ÖĞRENME</a:t>
            </a:r>
            <a:endParaRPr lang="tr-TR" sz="3000" b="1" dirty="0">
              <a:solidFill>
                <a:srgbClr val="00B050"/>
              </a:solidFill>
            </a:endParaRPr>
          </a:p>
        </p:txBody>
      </p:sp>
      <p:sp>
        <p:nvSpPr>
          <p:cNvPr id="3" name="Dikdörtgen 2"/>
          <p:cNvSpPr/>
          <p:nvPr/>
        </p:nvSpPr>
        <p:spPr>
          <a:xfrm>
            <a:off x="230660" y="2367525"/>
            <a:ext cx="11961340" cy="1246495"/>
          </a:xfrm>
          <a:prstGeom prst="rect">
            <a:avLst/>
          </a:prstGeom>
        </p:spPr>
        <p:txBody>
          <a:bodyPr wrap="square">
            <a:spAutoFit/>
          </a:bodyPr>
          <a:lstStyle/>
          <a:p>
            <a:pPr algn="ctr"/>
            <a:r>
              <a:rPr lang="en-US" sz="2500"/>
              <a:t>1980’li yıllarda Eric Kandel, kabuksuz bir mollusk olan deniz salyangozu </a:t>
            </a:r>
            <a:r>
              <a:rPr lang="en-US" sz="2500" i="1"/>
              <a:t>Aplysia califor­ nica</a:t>
            </a:r>
            <a:r>
              <a:rPr lang="en-US" sz="2500"/>
              <a:t>’da sinaptik tepkilerdeki öğrenme ile ilişkili değişimleri araştırmıştır (Kandel 2009</a:t>
            </a:r>
            <a:r>
              <a:rPr lang="en-US" sz="2500" smtClean="0"/>
              <a:t>)</a:t>
            </a:r>
            <a:r>
              <a:rPr lang="en-US" sz="2500"/>
              <a:t> </a:t>
            </a:r>
            <a:endParaRPr lang="tr-TR" sz="2500"/>
          </a:p>
          <a:p>
            <a:pPr algn="ctr"/>
            <a:r>
              <a:rPr lang="en-US" sz="2500"/>
              <a:t>(bkz. Bölüm 3). </a:t>
            </a:r>
            <a:endParaRPr lang="tr-TR" sz="2500"/>
          </a:p>
        </p:txBody>
      </p:sp>
    </p:spTree>
    <p:extLst>
      <p:ext uri="{BB962C8B-B14F-4D97-AF65-F5344CB8AC3E}">
        <p14:creationId xmlns:p14="http://schemas.microsoft.com/office/powerpoint/2010/main" val="143358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97708" y="459945"/>
            <a:ext cx="12192000" cy="630942"/>
          </a:xfrm>
          <a:prstGeom prst="rect">
            <a:avLst/>
          </a:prstGeom>
        </p:spPr>
        <p:txBody>
          <a:bodyPr wrap="square">
            <a:spAutoFit/>
          </a:bodyPr>
          <a:lstStyle/>
          <a:p>
            <a:r>
              <a:rPr lang="en-US" sz="3500" b="1">
                <a:solidFill>
                  <a:srgbClr val="FF0000"/>
                </a:solidFill>
              </a:rPr>
              <a:t>BELLEK İÇİN GEREKLİ OLAN BEYİN ALANLARI</a:t>
            </a:r>
            <a:endParaRPr lang="tr-TR" sz="3500">
              <a:solidFill>
                <a:srgbClr val="FF0000"/>
              </a:solidFill>
            </a:endParaRPr>
          </a:p>
        </p:txBody>
      </p:sp>
      <p:sp>
        <p:nvSpPr>
          <p:cNvPr id="4" name="Dikdörtgen 3"/>
          <p:cNvSpPr/>
          <p:nvPr/>
        </p:nvSpPr>
        <p:spPr>
          <a:xfrm>
            <a:off x="197708" y="1090887"/>
            <a:ext cx="2844048"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HİPOKAMPUS</a:t>
            </a:r>
            <a:endParaRPr lang="tr-TR" sz="3000" b="1" dirty="0">
              <a:solidFill>
                <a:srgbClr val="00B050"/>
              </a:solidFill>
            </a:endParaRPr>
          </a:p>
        </p:txBody>
      </p:sp>
      <p:sp>
        <p:nvSpPr>
          <p:cNvPr id="5" name="Dikdörtgen 4"/>
          <p:cNvSpPr/>
          <p:nvPr/>
        </p:nvSpPr>
        <p:spPr>
          <a:xfrm>
            <a:off x="172995" y="2551837"/>
            <a:ext cx="11846010" cy="1631216"/>
          </a:xfrm>
          <a:prstGeom prst="rect">
            <a:avLst/>
          </a:prstGeom>
        </p:spPr>
        <p:txBody>
          <a:bodyPr wrap="square">
            <a:spAutoFit/>
          </a:bodyPr>
          <a:lstStyle/>
          <a:p>
            <a:pPr algn="ctr"/>
            <a:r>
              <a:rPr lang="en-US" sz="2500"/>
              <a:t>Hipokampus limbik sistemin bir bileşenidir ve mekânsal yön bulma ve uzun süreli bellek fonksiyonunun bir bütünleyicisidir (Bird ve Burgess, 2008) (Şekil 11.7). İnsanı da içine alan primatlarda, hipokampus, beynin sol ve sağ alanları üzerindeki kısımlarda, kortikal yüzeyinin altında medial temporal lobun içerisinde bulunmaktadır (Şekil 11.8). </a:t>
            </a:r>
            <a:endParaRPr lang="tr-TR" sz="2500"/>
          </a:p>
        </p:txBody>
      </p:sp>
    </p:spTree>
    <p:extLst>
      <p:ext uri="{BB962C8B-B14F-4D97-AF65-F5344CB8AC3E}">
        <p14:creationId xmlns:p14="http://schemas.microsoft.com/office/powerpoint/2010/main" val="417181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125032" y="730073"/>
            <a:ext cx="7013196" cy="140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3400" algn="l"/>
              </a:tabLst>
              <a:defRPr>
                <a:solidFill>
                  <a:schemeClr val="tx1"/>
                </a:solidFill>
                <a:latin typeface="Arial" panose="020B0604020202020204" pitchFamily="34" charset="0"/>
              </a:defRPr>
            </a:lvl1pPr>
            <a:lvl2pPr eaLnBrk="0" fontAlgn="base" hangingPunct="0">
              <a:spcBef>
                <a:spcPct val="0"/>
              </a:spcBef>
              <a:spcAft>
                <a:spcPct val="0"/>
              </a:spcAft>
              <a:tabLst>
                <a:tab pos="1803400" algn="l"/>
              </a:tabLst>
              <a:defRPr>
                <a:solidFill>
                  <a:schemeClr val="tx1"/>
                </a:solidFill>
                <a:latin typeface="Arial" panose="020B0604020202020204" pitchFamily="34" charset="0"/>
              </a:defRPr>
            </a:lvl2pPr>
            <a:lvl3pPr eaLnBrk="0" fontAlgn="base" hangingPunct="0">
              <a:spcBef>
                <a:spcPct val="0"/>
              </a:spcBef>
              <a:spcAft>
                <a:spcPct val="0"/>
              </a:spcAft>
              <a:tabLst>
                <a:tab pos="1803400" algn="l"/>
              </a:tabLst>
              <a:defRPr>
                <a:solidFill>
                  <a:schemeClr val="tx1"/>
                </a:solidFill>
                <a:latin typeface="Arial" panose="020B0604020202020204" pitchFamily="34" charset="0"/>
              </a:defRPr>
            </a:lvl3pPr>
            <a:lvl4pPr eaLnBrk="0" fontAlgn="base" hangingPunct="0">
              <a:spcBef>
                <a:spcPct val="0"/>
              </a:spcBef>
              <a:spcAft>
                <a:spcPct val="0"/>
              </a:spcAft>
              <a:tabLst>
                <a:tab pos="1803400" algn="l"/>
              </a:tabLst>
              <a:defRPr>
                <a:solidFill>
                  <a:schemeClr val="tx1"/>
                </a:solidFill>
                <a:latin typeface="Arial" panose="020B0604020202020204" pitchFamily="34" charset="0"/>
              </a:defRPr>
            </a:lvl4pPr>
            <a:lvl5pPr eaLnBrk="0" fontAlgn="base" hangingPunct="0">
              <a:spcBef>
                <a:spcPct val="0"/>
              </a:spcBef>
              <a:spcAft>
                <a:spcPct val="0"/>
              </a:spcAft>
              <a:tabLst>
                <a:tab pos="1803400" algn="l"/>
              </a:tabLst>
              <a:defRPr>
                <a:solidFill>
                  <a:schemeClr val="tx1"/>
                </a:solidFill>
                <a:latin typeface="Arial" panose="020B0604020202020204" pitchFamily="34" charset="0"/>
              </a:defRPr>
            </a:lvl5pPr>
            <a:lvl6pPr eaLnBrk="0" fontAlgn="base" hangingPunct="0">
              <a:spcBef>
                <a:spcPct val="0"/>
              </a:spcBef>
              <a:spcAft>
                <a:spcPct val="0"/>
              </a:spcAft>
              <a:tabLst>
                <a:tab pos="1803400" algn="l"/>
              </a:tabLst>
              <a:defRPr>
                <a:solidFill>
                  <a:schemeClr val="tx1"/>
                </a:solidFill>
                <a:latin typeface="Arial" panose="020B0604020202020204" pitchFamily="34" charset="0"/>
              </a:defRPr>
            </a:lvl6pPr>
            <a:lvl7pPr eaLnBrk="0" fontAlgn="base" hangingPunct="0">
              <a:spcBef>
                <a:spcPct val="0"/>
              </a:spcBef>
              <a:spcAft>
                <a:spcPct val="0"/>
              </a:spcAft>
              <a:tabLst>
                <a:tab pos="1803400" algn="l"/>
              </a:tabLst>
              <a:defRPr>
                <a:solidFill>
                  <a:schemeClr val="tx1"/>
                </a:solidFill>
                <a:latin typeface="Arial" panose="020B0604020202020204" pitchFamily="34" charset="0"/>
              </a:defRPr>
            </a:lvl7pPr>
            <a:lvl8pPr eaLnBrk="0" fontAlgn="base" hangingPunct="0">
              <a:spcBef>
                <a:spcPct val="0"/>
              </a:spcBef>
              <a:spcAft>
                <a:spcPct val="0"/>
              </a:spcAft>
              <a:tabLst>
                <a:tab pos="1803400" algn="l"/>
              </a:tabLst>
              <a:defRPr>
                <a:solidFill>
                  <a:schemeClr val="tx1"/>
                </a:solidFill>
                <a:latin typeface="Arial" panose="020B0604020202020204" pitchFamily="34" charset="0"/>
              </a:defRPr>
            </a:lvl8pPr>
            <a:lvl9pPr eaLnBrk="0" fontAlgn="base" hangingPunct="0">
              <a:spcBef>
                <a:spcPct val="0"/>
              </a:spcBef>
              <a:spcAft>
                <a:spcPct val="0"/>
              </a:spcAft>
              <a:tabLst>
                <a:tab pos="1803400" algn="l"/>
              </a:tabLst>
              <a:defRPr>
                <a:solidFill>
                  <a:schemeClr val="tx1"/>
                </a:solidFill>
                <a:latin typeface="Arial" panose="020B0604020202020204" pitchFamily="34" charset="0"/>
              </a:defRPr>
            </a:lvl9pPr>
          </a:lstStyle>
          <a:p>
            <a:pPr>
              <a:buClr>
                <a:srgbClr val="231F20"/>
              </a:buClr>
            </a:pPr>
            <a:r>
              <a:rPr lang="tr-TR" altLang="tr-TR" sz="8500" b="1" smtClean="0">
                <a:solidFill>
                  <a:srgbClr val="C00000"/>
                </a:solidFill>
                <a:latin typeface="+mn-lt"/>
                <a:ea typeface="Calibri" panose="020F0502020204030204" pitchFamily="34" charset="0"/>
                <a:cs typeface="Times New Roman" panose="02020603050405020304" pitchFamily="18" charset="0"/>
              </a:rPr>
              <a:t>11</a:t>
            </a:r>
            <a:r>
              <a:rPr kumimoji="0" lang="tr-TR" altLang="tr-TR" sz="8500" b="1" i="0" u="none" strike="noStrike" cap="none" normalizeH="0" baseline="0" smtClean="0">
                <a:ln>
                  <a:noFill/>
                </a:ln>
                <a:solidFill>
                  <a:srgbClr val="C00000"/>
                </a:solidFill>
                <a:effectLst/>
                <a:latin typeface="+mn-lt"/>
                <a:ea typeface="Calibri" panose="020F0502020204030204" pitchFamily="34" charset="0"/>
                <a:cs typeface="Times New Roman" panose="02020603050405020304" pitchFamily="18" charset="0"/>
              </a:rPr>
              <a:t>. </a:t>
            </a:r>
            <a:r>
              <a:rPr kumimoji="0" lang="en-US" altLang="tr-TR" sz="8500" b="1" i="0" u="none" strike="noStrike" cap="none" normalizeH="0" baseline="0" smtClean="0">
                <a:ln>
                  <a:noFill/>
                </a:ln>
                <a:solidFill>
                  <a:srgbClr val="C00000"/>
                </a:solidFill>
                <a:effectLst/>
                <a:latin typeface="+mn-lt"/>
                <a:ea typeface="Calibri" panose="020F0502020204030204" pitchFamily="34" charset="0"/>
                <a:cs typeface="Times New Roman" panose="02020603050405020304" pitchFamily="18" charset="0"/>
              </a:rPr>
              <a:t>BÖLÜM</a:t>
            </a:r>
            <a:endParaRPr kumimoji="0" lang="tr-TR" altLang="tr-TR" sz="8500" b="0" i="0" u="none" strike="noStrike" cap="none" normalizeH="0" baseline="0" smtClean="0">
              <a:ln>
                <a:noFill/>
              </a:ln>
              <a:solidFill>
                <a:srgbClr val="C00000"/>
              </a:solidFill>
              <a:effectLst/>
              <a:latin typeface="+mn-lt"/>
            </a:endParaRPr>
          </a:p>
        </p:txBody>
      </p:sp>
      <p:grpSp>
        <p:nvGrpSpPr>
          <p:cNvPr id="3" name="Group 1"/>
          <p:cNvGrpSpPr>
            <a:grpSpLocks/>
          </p:cNvGrpSpPr>
          <p:nvPr/>
        </p:nvGrpSpPr>
        <p:grpSpPr bwMode="auto">
          <a:xfrm>
            <a:off x="290584" y="2322405"/>
            <a:ext cx="11677475" cy="141971"/>
            <a:chOff x="0" y="0"/>
            <a:chExt cx="7137" cy="100"/>
          </a:xfrm>
        </p:grpSpPr>
        <p:grpSp>
          <p:nvGrpSpPr>
            <p:cNvPr id="4" name="Group 4"/>
            <p:cNvGrpSpPr>
              <a:grpSpLocks/>
            </p:cNvGrpSpPr>
            <p:nvPr/>
          </p:nvGrpSpPr>
          <p:grpSpPr bwMode="auto">
            <a:xfrm>
              <a:off x="25" y="25"/>
              <a:ext cx="7087" cy="2"/>
              <a:chOff x="25" y="25"/>
              <a:chExt cx="7087" cy="2"/>
            </a:xfrm>
          </p:grpSpPr>
          <p:sp>
            <p:nvSpPr>
              <p:cNvPr id="7" name="Freeform 5"/>
              <p:cNvSpPr>
                <a:spLocks/>
              </p:cNvSpPr>
              <p:nvPr/>
            </p:nvSpPr>
            <p:spPr bwMode="auto">
              <a:xfrm>
                <a:off x="25" y="25"/>
                <a:ext cx="7087" cy="2"/>
              </a:xfrm>
              <a:custGeom>
                <a:avLst/>
                <a:gdLst>
                  <a:gd name="T0" fmla="+- 0 25 25"/>
                  <a:gd name="T1" fmla="*/ T0 w 7087"/>
                  <a:gd name="T2" fmla="+- 0 7112 25"/>
                  <a:gd name="T3" fmla="*/ T2 w 7087"/>
                </a:gdLst>
                <a:ahLst/>
                <a:cxnLst>
                  <a:cxn ang="0">
                    <a:pos x="T1" y="0"/>
                  </a:cxn>
                  <a:cxn ang="0">
                    <a:pos x="T3" y="0"/>
                  </a:cxn>
                </a:cxnLst>
                <a:rect l="0" t="0" r="r" b="b"/>
                <a:pathLst>
                  <a:path w="7087">
                    <a:moveTo>
                      <a:pt x="0" y="0"/>
                    </a:moveTo>
                    <a:lnTo>
                      <a:pt x="7087" y="0"/>
                    </a:lnTo>
                  </a:path>
                </a:pathLst>
              </a:custGeom>
              <a:noFill/>
              <a:ln w="317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5" name="Group 2"/>
            <p:cNvGrpSpPr>
              <a:grpSpLocks/>
            </p:cNvGrpSpPr>
            <p:nvPr/>
          </p:nvGrpSpPr>
          <p:grpSpPr bwMode="auto">
            <a:xfrm>
              <a:off x="25" y="92"/>
              <a:ext cx="7087" cy="2"/>
              <a:chOff x="25" y="92"/>
              <a:chExt cx="7087" cy="2"/>
            </a:xfrm>
          </p:grpSpPr>
          <p:sp>
            <p:nvSpPr>
              <p:cNvPr id="6" name="Freeform 3"/>
              <p:cNvSpPr>
                <a:spLocks/>
              </p:cNvSpPr>
              <p:nvPr/>
            </p:nvSpPr>
            <p:spPr bwMode="auto">
              <a:xfrm>
                <a:off x="25" y="92"/>
                <a:ext cx="7087" cy="2"/>
              </a:xfrm>
              <a:custGeom>
                <a:avLst/>
                <a:gdLst>
                  <a:gd name="T0" fmla="+- 0 25 25"/>
                  <a:gd name="T1" fmla="*/ T0 w 7087"/>
                  <a:gd name="T2" fmla="+- 0 7112 25"/>
                  <a:gd name="T3" fmla="*/ T2 w 7087"/>
                </a:gdLst>
                <a:ahLst/>
                <a:cxnLst>
                  <a:cxn ang="0">
                    <a:pos x="T1" y="0"/>
                  </a:cxn>
                  <a:cxn ang="0">
                    <a:pos x="T3" y="0"/>
                  </a:cxn>
                </a:cxnLst>
                <a:rect l="0" t="0" r="r" b="b"/>
                <a:pathLst>
                  <a:path w="7087">
                    <a:moveTo>
                      <a:pt x="0" y="0"/>
                    </a:moveTo>
                    <a:lnTo>
                      <a:pt x="7087" y="0"/>
                    </a:lnTo>
                  </a:path>
                </a:pathLst>
              </a:custGeom>
              <a:noFill/>
              <a:ln w="10605">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sp>
        <p:nvSpPr>
          <p:cNvPr id="8" name="Rectangle 7"/>
          <p:cNvSpPr>
            <a:spLocks noChangeArrowheads="1"/>
          </p:cNvSpPr>
          <p:nvPr/>
        </p:nvSpPr>
        <p:spPr bwMode="auto">
          <a:xfrm>
            <a:off x="1125032" y="3125219"/>
            <a:ext cx="10762168"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tr-TR" sz="7500" b="1">
                <a:solidFill>
                  <a:srgbClr val="C00000"/>
                </a:solidFill>
                <a:ea typeface="Calibri" panose="020F0502020204030204" pitchFamily="34" charset="0"/>
                <a:cs typeface="Times New Roman" panose="02020603050405020304" pitchFamily="18" charset="0"/>
              </a:rPr>
              <a:t>BELLEK, ÖĞRENME </a:t>
            </a:r>
            <a:r>
              <a:rPr lang="en-US" altLang="tr-TR" sz="7500" b="1" smtClean="0">
                <a:solidFill>
                  <a:srgbClr val="C00000"/>
                </a:solidFill>
                <a:ea typeface="Calibri" panose="020F0502020204030204" pitchFamily="34" charset="0"/>
                <a:cs typeface="Times New Roman" panose="02020603050405020304" pitchFamily="18" charset="0"/>
              </a:rPr>
              <a:t>VE</a:t>
            </a:r>
            <a:r>
              <a:rPr lang="tr-TR" altLang="tr-TR" sz="7500" b="1" smtClean="0">
                <a:solidFill>
                  <a:srgbClr val="C00000"/>
                </a:solidFill>
                <a:ea typeface="Calibri" panose="020F0502020204030204" pitchFamily="34" charset="0"/>
                <a:cs typeface="Times New Roman" panose="02020603050405020304" pitchFamily="18" charset="0"/>
              </a:rPr>
              <a:t> </a:t>
            </a:r>
            <a:r>
              <a:rPr lang="en-US" altLang="tr-TR" sz="7500" b="1" smtClean="0">
                <a:solidFill>
                  <a:srgbClr val="C00000"/>
                </a:solidFill>
                <a:ea typeface="Calibri" panose="020F0502020204030204" pitchFamily="34" charset="0"/>
                <a:cs typeface="Times New Roman" panose="02020603050405020304" pitchFamily="18" charset="0"/>
              </a:rPr>
              <a:t>AMNEZİ</a:t>
            </a:r>
            <a:r>
              <a:rPr lang="tr-TR" altLang="tr-TR" sz="7500" b="1" smtClean="0">
                <a:solidFill>
                  <a:srgbClr val="C00000"/>
                </a:solidFill>
                <a:ea typeface="Calibri" panose="020F0502020204030204" pitchFamily="34" charset="0"/>
                <a:cs typeface="Times New Roman" panose="02020603050405020304" pitchFamily="18" charset="0"/>
              </a:rPr>
              <a:t> </a:t>
            </a:r>
            <a:endParaRPr lang="en-US" altLang="tr-TR" sz="7500" b="1">
              <a:solidFill>
                <a:srgbClr val="C0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926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6"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619633" y="545898"/>
            <a:ext cx="7068064" cy="6194572"/>
          </a:xfrm>
          <a:prstGeom prst="rect">
            <a:avLst/>
          </a:prstGeom>
        </p:spPr>
      </p:pic>
    </p:spTree>
    <p:extLst>
      <p:ext uri="{BB962C8B-B14F-4D97-AF65-F5344CB8AC3E}">
        <p14:creationId xmlns:p14="http://schemas.microsoft.com/office/powerpoint/2010/main" val="201837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864973" y="679176"/>
            <a:ext cx="10462054" cy="5499648"/>
          </a:xfrm>
          <a:prstGeom prst="rect">
            <a:avLst/>
          </a:prstGeom>
        </p:spPr>
      </p:pic>
    </p:spTree>
    <p:extLst>
      <p:ext uri="{BB962C8B-B14F-4D97-AF65-F5344CB8AC3E}">
        <p14:creationId xmlns:p14="http://schemas.microsoft.com/office/powerpoint/2010/main" val="345611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6780831"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İKİNCİL </a:t>
            </a:r>
            <a:r>
              <a:rPr lang="tr-TR" sz="3000" b="1">
                <a:solidFill>
                  <a:srgbClr val="00B050"/>
                </a:solidFill>
              </a:rPr>
              <a:t>HABERCİ SİSTEMLER VE BELLEK</a:t>
            </a:r>
            <a:endParaRPr lang="tr-TR" sz="3000" b="1" dirty="0">
              <a:solidFill>
                <a:srgbClr val="00B050"/>
              </a:solidFill>
            </a:endParaRPr>
          </a:p>
        </p:txBody>
      </p:sp>
      <p:sp>
        <p:nvSpPr>
          <p:cNvPr id="3" name="Dikdörtgen 2"/>
          <p:cNvSpPr/>
          <p:nvPr/>
        </p:nvSpPr>
        <p:spPr>
          <a:xfrm>
            <a:off x="164757" y="2086421"/>
            <a:ext cx="11862486" cy="2400657"/>
          </a:xfrm>
          <a:prstGeom prst="rect">
            <a:avLst/>
          </a:prstGeom>
        </p:spPr>
        <p:txBody>
          <a:bodyPr wrap="square">
            <a:spAutoFit/>
          </a:bodyPr>
          <a:lstStyle/>
          <a:p>
            <a:pPr algn="ctr"/>
            <a:r>
              <a:rPr lang="en-US" sz="2500"/>
              <a:t>İki tip sinaptik ileti vardır: bunlardan biri postsinaptik nöronda geçici değişiklikle </a:t>
            </a:r>
            <a:r>
              <a:rPr lang="en-US" sz="2500" smtClean="0"/>
              <a:t>sonuçlanırken</a:t>
            </a:r>
            <a:r>
              <a:rPr lang="en-US" sz="2500"/>
              <a:t>, diğeri ise postsinaptik hücrelerde daha uzun süreli değişikliklere neden olur. Birinci yol iyon-kanalına bağlı reseptörler aracılığı ile çalışır. İkincisi ise, bazen “</a:t>
            </a:r>
            <a:r>
              <a:rPr lang="en-US" sz="2500" smtClean="0"/>
              <a:t>metabotropik</a:t>
            </a:r>
            <a:r>
              <a:rPr lang="en-US" sz="2500"/>
              <a:t>” reseptörler olarak da adlandırılan ve “iyon kanal” reseptörleri olarak bilinen diğer reseptör ailesinin tersine, G-proteinine bağlı reseptörler ve ikincil haberci sistemleri yolu ile çalışır.</a:t>
            </a:r>
            <a:endParaRPr lang="tr-TR" sz="2500"/>
          </a:p>
        </p:txBody>
      </p:sp>
    </p:spTree>
    <p:extLst>
      <p:ext uri="{BB962C8B-B14F-4D97-AF65-F5344CB8AC3E}">
        <p14:creationId xmlns:p14="http://schemas.microsoft.com/office/powerpoint/2010/main" val="159093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10076541"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BELLEĞİN </a:t>
            </a:r>
            <a:r>
              <a:rPr lang="tr-TR" sz="3000" b="1">
                <a:solidFill>
                  <a:srgbClr val="00B050"/>
                </a:solidFill>
              </a:rPr>
              <a:t>HÜCRESEL TEMELİ: UZUN SÜRELİ POTANSİYASYON</a:t>
            </a:r>
            <a:endParaRPr lang="tr-TR" sz="3000" b="1" dirty="0">
              <a:solidFill>
                <a:srgbClr val="00B050"/>
              </a:solidFill>
            </a:endParaRPr>
          </a:p>
        </p:txBody>
      </p:sp>
      <p:sp>
        <p:nvSpPr>
          <p:cNvPr id="3" name="Dikdörtgen 2"/>
          <p:cNvSpPr/>
          <p:nvPr/>
        </p:nvSpPr>
        <p:spPr>
          <a:xfrm>
            <a:off x="197708" y="2690336"/>
            <a:ext cx="11796584" cy="1631216"/>
          </a:xfrm>
          <a:prstGeom prst="rect">
            <a:avLst/>
          </a:prstGeom>
        </p:spPr>
        <p:txBody>
          <a:bodyPr wrap="square">
            <a:spAutoFit/>
          </a:bodyPr>
          <a:lstStyle/>
          <a:p>
            <a:pPr algn="ctr"/>
            <a:r>
              <a:rPr lang="en-US" sz="2500"/>
              <a:t>Uzun süredir memeli beyninin öğrenme ve belleğin hücresel mekanizmasının nöronlar arasındaki sinaptik bağlantıdaki değişiklikten oluştuğu düşünülmektedir (Hebb, 1949). Uzun-süreli potansiyasyon, çok geniş şekilde çalışılmış olan sinir sistemindeki </a:t>
            </a:r>
            <a:r>
              <a:rPr lang="en-US" sz="2500" smtClean="0"/>
              <a:t>değişiklikleri </a:t>
            </a:r>
            <a:r>
              <a:rPr lang="en-US" sz="2500"/>
              <a:t>sağlayan işlemdir. </a:t>
            </a:r>
            <a:endParaRPr lang="tr-TR" sz="2500"/>
          </a:p>
        </p:txBody>
      </p:sp>
    </p:spTree>
    <p:extLst>
      <p:ext uri="{BB962C8B-B14F-4D97-AF65-F5344CB8AC3E}">
        <p14:creationId xmlns:p14="http://schemas.microsoft.com/office/powerpoint/2010/main" val="159608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064475" y="559279"/>
            <a:ext cx="6178380" cy="6019530"/>
          </a:xfrm>
          <a:prstGeom prst="rect">
            <a:avLst/>
          </a:prstGeom>
        </p:spPr>
      </p:pic>
    </p:spTree>
    <p:extLst>
      <p:ext uri="{BB962C8B-B14F-4D97-AF65-F5344CB8AC3E}">
        <p14:creationId xmlns:p14="http://schemas.microsoft.com/office/powerpoint/2010/main" val="139940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7128042"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BELLEK </a:t>
            </a:r>
            <a:r>
              <a:rPr lang="tr-TR" sz="3000" b="1">
                <a:solidFill>
                  <a:srgbClr val="00B050"/>
                </a:solidFill>
              </a:rPr>
              <a:t>İLE İLİŞKİLİ DİĞER BEYİN YAPILARI</a:t>
            </a:r>
            <a:endParaRPr lang="tr-TR" sz="3000" b="1" dirty="0">
              <a:solidFill>
                <a:srgbClr val="00B050"/>
              </a:solidFill>
            </a:endParaRPr>
          </a:p>
        </p:txBody>
      </p:sp>
      <p:sp>
        <p:nvSpPr>
          <p:cNvPr id="3" name="Dikdörtgen 2"/>
          <p:cNvSpPr/>
          <p:nvPr/>
        </p:nvSpPr>
        <p:spPr>
          <a:xfrm>
            <a:off x="304803" y="1549799"/>
            <a:ext cx="11986054" cy="4324261"/>
          </a:xfrm>
          <a:prstGeom prst="rect">
            <a:avLst/>
          </a:prstGeom>
        </p:spPr>
        <p:txBody>
          <a:bodyPr wrap="square">
            <a:spAutoFit/>
          </a:bodyPr>
          <a:lstStyle/>
          <a:p>
            <a:r>
              <a:rPr lang="en-US" sz="2500" b="1"/>
              <a:t>Beyincik ve Uzun-Süreli Depresyon</a:t>
            </a:r>
            <a:endParaRPr lang="tr-TR" sz="2500" b="1"/>
          </a:p>
          <a:p>
            <a:r>
              <a:rPr lang="en-US" sz="2500"/>
              <a:t>Eğer sinir sisteminde LTP’deki sinapslar artarsa nöronların bağlantıları yeni bilginin </a:t>
            </a:r>
            <a:r>
              <a:rPr lang="en-US" sz="2500" smtClean="0"/>
              <a:t>kodlanmasını </a:t>
            </a:r>
            <a:r>
              <a:rPr lang="en-US" sz="2500"/>
              <a:t>tetikleyerek sonunda maksimum etkinin bazı seviyelerine ulaşacaktır</a:t>
            </a:r>
            <a:r>
              <a:rPr lang="en-US" sz="2500" smtClean="0"/>
              <a:t>.</a:t>
            </a:r>
            <a:endParaRPr lang="tr-TR" sz="2500" smtClean="0"/>
          </a:p>
          <a:p>
            <a:r>
              <a:rPr lang="en-US" sz="2500" b="1"/>
              <a:t>Amigdala</a:t>
            </a:r>
            <a:endParaRPr lang="tr-TR" sz="2500" b="1"/>
          </a:p>
          <a:p>
            <a:r>
              <a:rPr lang="en-US" sz="2500"/>
              <a:t>Amigdala, hipokampusun anteriyorunda bulunan, temporal lobun anterio-medial </a:t>
            </a:r>
            <a:r>
              <a:rPr lang="en-US" sz="2500" smtClean="0"/>
              <a:t>kısmında </a:t>
            </a:r>
            <a:r>
              <a:rPr lang="en-US" sz="2500"/>
              <a:t>yer alan gri madde kütlesidir. Üç fonksiyonel alt bölümle, beynin diğer kısımları ile bağlantılıdır. </a:t>
            </a:r>
            <a:endParaRPr lang="tr-TR" sz="2500" smtClean="0"/>
          </a:p>
          <a:p>
            <a:r>
              <a:rPr lang="en-US" sz="2500" b="1"/>
              <a:t>Motor Bellek ve Bazal Gangliya</a:t>
            </a:r>
            <a:endParaRPr lang="tr-TR" sz="2500" b="1"/>
          </a:p>
          <a:p>
            <a:r>
              <a:rPr lang="en-US" sz="2500"/>
              <a:t>Bazal gangliya, medial temporal lobta (MTL) bulunan nükleusların bir kümesidir. Bazal gangliya; subtalamik nükleus, sustantia nigra, globus pallidus, ventral striatum ve </a:t>
            </a:r>
            <a:r>
              <a:rPr lang="en-US" sz="2500" smtClean="0"/>
              <a:t>dorsal</a:t>
            </a:r>
            <a:r>
              <a:rPr lang="tr-TR" sz="2500" smtClean="0"/>
              <a:t> </a:t>
            </a:r>
            <a:r>
              <a:rPr lang="en-US" sz="2500" smtClean="0"/>
              <a:t>striatumdan </a:t>
            </a:r>
            <a:r>
              <a:rPr lang="en-US" sz="2500"/>
              <a:t>oluşur, putamen ve kaudat nükleusu içine alır (Suvarov, 1998). </a:t>
            </a:r>
            <a:endParaRPr lang="tr-TR" sz="2500"/>
          </a:p>
        </p:txBody>
      </p:sp>
    </p:spTree>
    <p:extLst>
      <p:ext uri="{BB962C8B-B14F-4D97-AF65-F5344CB8AC3E}">
        <p14:creationId xmlns:p14="http://schemas.microsoft.com/office/powerpoint/2010/main" val="256611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87178" y="915484"/>
            <a:ext cx="11417644" cy="4708981"/>
          </a:xfrm>
          <a:prstGeom prst="rect">
            <a:avLst/>
          </a:prstGeom>
        </p:spPr>
        <p:txBody>
          <a:bodyPr wrap="square">
            <a:spAutoFit/>
          </a:bodyPr>
          <a:lstStyle/>
          <a:p>
            <a:r>
              <a:rPr lang="en-US" sz="2500" b="1"/>
              <a:t>Frontal lob</a:t>
            </a:r>
            <a:endParaRPr lang="tr-TR" sz="2500" b="1"/>
          </a:p>
          <a:p>
            <a:r>
              <a:rPr lang="en-US" sz="2500"/>
              <a:t>Frontal lob, her bir serebral yarım kürenin önünde bulunmaktadır ve anteriyordan </a:t>
            </a:r>
            <a:r>
              <a:rPr lang="en-US" sz="2500" smtClean="0"/>
              <a:t>pariyetal </a:t>
            </a:r>
            <a:r>
              <a:rPr lang="en-US" sz="2500"/>
              <a:t>loblara, superiyor ve anteriyordan temporal loblara konumlanır. </a:t>
            </a:r>
            <a:endParaRPr lang="tr-TR" sz="2500" smtClean="0"/>
          </a:p>
          <a:p>
            <a:r>
              <a:rPr lang="en-US" sz="2500" b="1"/>
              <a:t>Temporal lob</a:t>
            </a:r>
            <a:endParaRPr lang="tr-TR" sz="2500" b="1"/>
          </a:p>
          <a:p>
            <a:r>
              <a:rPr lang="en-US" sz="2500"/>
              <a:t>Temporal loblar sağ ve sol beyin yarım küresinin üzerinde Sylvian yarığının altında bulunur</a:t>
            </a:r>
            <a:r>
              <a:rPr lang="en-US" sz="2500" smtClean="0"/>
              <a:t>.</a:t>
            </a:r>
            <a:endParaRPr lang="tr-TR" sz="2500" smtClean="0"/>
          </a:p>
          <a:p>
            <a:r>
              <a:rPr lang="en-US" sz="2500" b="1"/>
              <a:t>Pariyetal lob</a:t>
            </a:r>
            <a:endParaRPr lang="tr-TR" sz="2500" b="1"/>
          </a:p>
          <a:p>
            <a:r>
              <a:rPr lang="en-US" sz="2500"/>
              <a:t>Beynin pariyetal lobu, posteriyor oksipital lob ve anteriyor olarak frontal lob arasında uzanır. </a:t>
            </a:r>
            <a:endParaRPr lang="tr-TR" sz="2500" smtClean="0"/>
          </a:p>
          <a:p>
            <a:r>
              <a:rPr lang="en-US" sz="2500" b="1"/>
              <a:t>Oksipital lob</a:t>
            </a:r>
            <a:endParaRPr lang="tr-TR" sz="2500" b="1"/>
          </a:p>
          <a:p>
            <a:r>
              <a:rPr lang="en-US" sz="2500"/>
              <a:t>Oksipital lob veya görüş korteksi dorsal olarak serebellumda ve pariyeto-oksipital sulkus’un posteriyorunda bulunur. </a:t>
            </a:r>
            <a:endParaRPr lang="tr-TR" sz="2500"/>
          </a:p>
        </p:txBody>
      </p:sp>
    </p:spTree>
    <p:extLst>
      <p:ext uri="{BB962C8B-B14F-4D97-AF65-F5344CB8AC3E}">
        <p14:creationId xmlns:p14="http://schemas.microsoft.com/office/powerpoint/2010/main" val="313520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59945"/>
            <a:ext cx="12192000" cy="630942"/>
          </a:xfrm>
          <a:prstGeom prst="rect">
            <a:avLst/>
          </a:prstGeom>
        </p:spPr>
        <p:txBody>
          <a:bodyPr wrap="square">
            <a:spAutoFit/>
          </a:bodyPr>
          <a:lstStyle/>
          <a:p>
            <a:r>
              <a:rPr lang="en-US" sz="3500" b="1">
                <a:solidFill>
                  <a:srgbClr val="FF0000"/>
                </a:solidFill>
              </a:rPr>
              <a:t>BELLEK BOZUKLUKLARI: AMNEZİ</a:t>
            </a:r>
            <a:endParaRPr lang="tr-TR" sz="3500">
              <a:solidFill>
                <a:srgbClr val="FF0000"/>
              </a:solidFill>
            </a:endParaRPr>
          </a:p>
        </p:txBody>
      </p:sp>
      <p:sp>
        <p:nvSpPr>
          <p:cNvPr id="3" name="Dikdörtgen 2"/>
          <p:cNvSpPr/>
          <p:nvPr/>
        </p:nvSpPr>
        <p:spPr>
          <a:xfrm>
            <a:off x="329514" y="2374513"/>
            <a:ext cx="11532972" cy="2015936"/>
          </a:xfrm>
          <a:prstGeom prst="rect">
            <a:avLst/>
          </a:prstGeom>
        </p:spPr>
        <p:txBody>
          <a:bodyPr wrap="square">
            <a:spAutoFit/>
          </a:bodyPr>
          <a:lstStyle/>
          <a:p>
            <a:pPr algn="ctr"/>
            <a:r>
              <a:rPr lang="en-US" sz="2500"/>
              <a:t>Amnezi, yani bilginin öğrenilmesinde veya eski bilginin geri çağrılmasında zorlukları </a:t>
            </a:r>
            <a:r>
              <a:rPr lang="en-US" sz="2500" smtClean="0"/>
              <a:t>içeren </a:t>
            </a:r>
            <a:r>
              <a:rPr lang="en-US" sz="2500"/>
              <a:t>bir durumdur. Amnezi, zekâ, dikkat, algı veya karar vermede eksiklikler olmaksızın belleğin ciddi şekilde bozulması olarak tanımlanır ve genellikle bellek için önemli olmayan beyin yapılarının herhangi birinin bozulmasını takiben meydana gelir (Squire ve Zola, 1997).</a:t>
            </a:r>
            <a:endParaRPr lang="tr-TR" sz="2500"/>
          </a:p>
        </p:txBody>
      </p:sp>
    </p:spTree>
    <p:extLst>
      <p:ext uri="{BB962C8B-B14F-4D97-AF65-F5344CB8AC3E}">
        <p14:creationId xmlns:p14="http://schemas.microsoft.com/office/powerpoint/2010/main" val="206960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4271490"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ANTEROGRAD </a:t>
            </a:r>
            <a:r>
              <a:rPr lang="tr-TR" sz="3000" b="1">
                <a:solidFill>
                  <a:srgbClr val="00B050"/>
                </a:solidFill>
              </a:rPr>
              <a:t>AMNEZİ</a:t>
            </a:r>
            <a:endParaRPr lang="tr-TR" sz="3000" b="1" dirty="0">
              <a:solidFill>
                <a:srgbClr val="00B050"/>
              </a:solidFill>
            </a:endParaRPr>
          </a:p>
        </p:txBody>
      </p:sp>
      <p:sp>
        <p:nvSpPr>
          <p:cNvPr id="3" name="Dikdörtgen 2"/>
          <p:cNvSpPr/>
          <p:nvPr/>
        </p:nvSpPr>
        <p:spPr>
          <a:xfrm>
            <a:off x="205946" y="2413338"/>
            <a:ext cx="11780108" cy="2015936"/>
          </a:xfrm>
          <a:prstGeom prst="rect">
            <a:avLst/>
          </a:prstGeom>
        </p:spPr>
        <p:txBody>
          <a:bodyPr wrap="square">
            <a:spAutoFit/>
          </a:bodyPr>
          <a:lstStyle/>
          <a:p>
            <a:pPr algn="ctr"/>
            <a:r>
              <a:rPr lang="en-US" sz="2500"/>
              <a:t>Anterograd amnezili bireylerin, beyin yaralanması kazalarını takiben yeni bilginin </a:t>
            </a:r>
            <a:r>
              <a:rPr lang="en-US" sz="2500" smtClean="0"/>
              <a:t>öğrenilmesi </a:t>
            </a:r>
            <a:r>
              <a:rPr lang="en-US" sz="2500"/>
              <a:t>ciddi şekilde bozulmuştur. Genellikle, yaralanma meydana gelmeden önce onların olaylar için anıları büyük ölçüde korunmuştur ve sadece medial temporal lob veya orta çizgi diensefalonu zihinsel olarak zarar görmüş bazı bireyler, bozulmamış zihinsel ve </a:t>
            </a:r>
            <a:r>
              <a:rPr lang="en-US" sz="2500" smtClean="0"/>
              <a:t>algısal </a:t>
            </a:r>
            <a:r>
              <a:rPr lang="en-US" sz="2500"/>
              <a:t>işleve sahiptir (Levy vd. 2005; Shrager vd. 2006). </a:t>
            </a:r>
            <a:endParaRPr lang="tr-TR" sz="2500"/>
          </a:p>
        </p:txBody>
      </p:sp>
    </p:spTree>
    <p:extLst>
      <p:ext uri="{BB962C8B-B14F-4D97-AF65-F5344CB8AC3E}">
        <p14:creationId xmlns:p14="http://schemas.microsoft.com/office/powerpoint/2010/main" val="356528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285102" y="625800"/>
            <a:ext cx="9621796" cy="5606400"/>
          </a:xfrm>
          <a:prstGeom prst="rect">
            <a:avLst/>
          </a:prstGeom>
        </p:spPr>
      </p:pic>
    </p:spTree>
    <p:extLst>
      <p:ext uri="{BB962C8B-B14F-4D97-AF65-F5344CB8AC3E}">
        <p14:creationId xmlns:p14="http://schemas.microsoft.com/office/powerpoint/2010/main" val="188677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2422" y="2551837"/>
            <a:ext cx="11747156" cy="1631216"/>
          </a:xfrm>
          <a:prstGeom prst="rect">
            <a:avLst/>
          </a:prstGeom>
        </p:spPr>
        <p:txBody>
          <a:bodyPr wrap="square">
            <a:spAutoFit/>
          </a:bodyPr>
          <a:lstStyle/>
          <a:p>
            <a:pPr algn="ctr"/>
            <a:r>
              <a:rPr lang="en-US" sz="2500"/>
              <a:t>Yeni görüntüleme teknikleri elde edilebilir olduğunda bilişsel nörobilim, belleğin ve nöroanatomik dünya ile fizyolojinin bilişsel alanına katılımı, bizim nöroanatomiye bakmamıza izin vermiştir. Bu bölüm, farklı bellek tiplerini, belleklerin olu- şumunu ve işlenen bilginin nöroanatomisini incelemektedir.</a:t>
            </a:r>
            <a:endParaRPr lang="tr-TR" sz="2500"/>
          </a:p>
        </p:txBody>
      </p:sp>
    </p:spTree>
    <p:extLst>
      <p:ext uri="{BB962C8B-B14F-4D97-AF65-F5344CB8AC3E}">
        <p14:creationId xmlns:p14="http://schemas.microsoft.com/office/powerpoint/2010/main" val="202220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4002186"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RETROGRAD </a:t>
            </a:r>
            <a:r>
              <a:rPr lang="tr-TR" sz="3000" b="1">
                <a:solidFill>
                  <a:srgbClr val="00B050"/>
                </a:solidFill>
              </a:rPr>
              <a:t>AMNEZİ</a:t>
            </a:r>
            <a:endParaRPr lang="tr-TR" sz="3000" b="1" dirty="0">
              <a:solidFill>
                <a:srgbClr val="00B050"/>
              </a:solidFill>
            </a:endParaRPr>
          </a:p>
        </p:txBody>
      </p:sp>
      <p:sp>
        <p:nvSpPr>
          <p:cNvPr id="3" name="Dikdörtgen 2"/>
          <p:cNvSpPr/>
          <p:nvPr/>
        </p:nvSpPr>
        <p:spPr>
          <a:xfrm>
            <a:off x="271849" y="2820598"/>
            <a:ext cx="11648302" cy="1246495"/>
          </a:xfrm>
          <a:prstGeom prst="rect">
            <a:avLst/>
          </a:prstGeom>
        </p:spPr>
        <p:txBody>
          <a:bodyPr wrap="square">
            <a:spAutoFit/>
          </a:bodyPr>
          <a:lstStyle/>
          <a:p>
            <a:pPr algn="ctr"/>
            <a:r>
              <a:rPr lang="en-US" sz="2500"/>
              <a:t>Medial temporal lobları zarar gören bireylerin, amnezinin başlangıcından önce elde </a:t>
            </a:r>
            <a:r>
              <a:rPr lang="en-US" sz="2500" smtClean="0"/>
              <a:t>ettikleri </a:t>
            </a:r>
            <a:r>
              <a:rPr lang="en-US" sz="2500"/>
              <a:t>anılarında bozulma deneyimi olabilir. Bu çeşit bellek kaybı retrograd amnezi olarak bilinmektedir. </a:t>
            </a:r>
            <a:endParaRPr lang="tr-TR" sz="2500"/>
          </a:p>
        </p:txBody>
      </p:sp>
    </p:spTree>
    <p:extLst>
      <p:ext uri="{BB962C8B-B14F-4D97-AF65-F5344CB8AC3E}">
        <p14:creationId xmlns:p14="http://schemas.microsoft.com/office/powerpoint/2010/main" val="189272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7030835"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PSİKOJENİK </a:t>
            </a:r>
            <a:r>
              <a:rPr lang="tr-TR" sz="3000" b="1">
                <a:solidFill>
                  <a:srgbClr val="00B050"/>
                </a:solidFill>
              </a:rPr>
              <a:t>VEYA FONKSİYONEL AMNEZİ</a:t>
            </a:r>
            <a:endParaRPr lang="tr-TR" sz="3000" b="1" dirty="0">
              <a:solidFill>
                <a:srgbClr val="00B050"/>
              </a:solidFill>
            </a:endParaRPr>
          </a:p>
        </p:txBody>
      </p:sp>
      <p:sp>
        <p:nvSpPr>
          <p:cNvPr id="3" name="Dikdörtgen 2"/>
          <p:cNvSpPr/>
          <p:nvPr/>
        </p:nvSpPr>
        <p:spPr>
          <a:xfrm>
            <a:off x="181232" y="2967335"/>
            <a:ext cx="11829536" cy="861774"/>
          </a:xfrm>
          <a:prstGeom prst="rect">
            <a:avLst/>
          </a:prstGeom>
        </p:spPr>
        <p:txBody>
          <a:bodyPr wrap="square">
            <a:spAutoFit/>
          </a:bodyPr>
          <a:lstStyle/>
          <a:p>
            <a:pPr algn="ctr"/>
            <a:r>
              <a:rPr lang="en-US" sz="2500"/>
              <a:t>Psikojenik amnezi, duygusal bir travma sonucu olarak meydana gelebilir. Bu tip amnezi ile ilişkili semptomlar anterograd ve retrograd bellek kayıplarından farklıdır. </a:t>
            </a:r>
            <a:endParaRPr lang="tr-TR" sz="2500"/>
          </a:p>
        </p:txBody>
      </p:sp>
    </p:spTree>
    <p:extLst>
      <p:ext uri="{BB962C8B-B14F-4D97-AF65-F5344CB8AC3E}">
        <p14:creationId xmlns:p14="http://schemas.microsoft.com/office/powerpoint/2010/main" val="94958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5371983"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ÖRNEK </a:t>
            </a:r>
            <a:r>
              <a:rPr lang="tr-TR" sz="3000" b="1">
                <a:solidFill>
                  <a:srgbClr val="00B050"/>
                </a:solidFill>
              </a:rPr>
              <a:t>OLAY: CLIVE WEARING</a:t>
            </a:r>
            <a:endParaRPr lang="tr-TR" sz="3000" b="1" dirty="0">
              <a:solidFill>
                <a:srgbClr val="00B050"/>
              </a:solidFill>
            </a:endParaRPr>
          </a:p>
        </p:txBody>
      </p:sp>
      <p:sp>
        <p:nvSpPr>
          <p:cNvPr id="4" name="Dikdörtgen 3"/>
          <p:cNvSpPr/>
          <p:nvPr/>
        </p:nvSpPr>
        <p:spPr>
          <a:xfrm>
            <a:off x="255373" y="2437897"/>
            <a:ext cx="11681254" cy="2015936"/>
          </a:xfrm>
          <a:prstGeom prst="rect">
            <a:avLst/>
          </a:prstGeom>
        </p:spPr>
        <p:txBody>
          <a:bodyPr wrap="square">
            <a:spAutoFit/>
          </a:bodyPr>
          <a:lstStyle/>
          <a:p>
            <a:pPr algn="ctr"/>
            <a:r>
              <a:rPr lang="en-US" sz="2500"/>
              <a:t>Birçok belgelenmiş amnezi vakalarından en önemlilerinden birisi ingiliz müzisyen </a:t>
            </a:r>
            <a:r>
              <a:rPr lang="en-US" sz="2500" smtClean="0"/>
              <a:t>Clive </a:t>
            </a:r>
            <a:r>
              <a:rPr lang="en-US" sz="2500"/>
              <a:t>Wearing vakasıdır. Clive Wearing, 46 yaşında </a:t>
            </a:r>
            <a:r>
              <a:rPr lang="en-US" sz="2500" i="1"/>
              <a:t>Herpes simplex </a:t>
            </a:r>
            <a:r>
              <a:rPr lang="en-US" sz="2500"/>
              <a:t>virüsü ile enfekte oldu, hipokampusu iki taraflı (bilateral) zarar gördü ve onu son derece amnezik </a:t>
            </a:r>
            <a:r>
              <a:rPr lang="en-US" sz="2500" smtClean="0"/>
              <a:t>bıraktı</a:t>
            </a:r>
            <a:r>
              <a:rPr lang="en-US" sz="2500"/>
              <a:t>. Wearing’in prosedural ve semantik belleği büyük ölçüde sağlamdı, karısını ve </a:t>
            </a:r>
            <a:r>
              <a:rPr lang="en-US" sz="2500" smtClean="0"/>
              <a:t>ailesini</a:t>
            </a:r>
            <a:r>
              <a:rPr lang="tr-TR" sz="2500" smtClean="0"/>
              <a:t> </a:t>
            </a:r>
            <a:r>
              <a:rPr lang="en-US" sz="2500" smtClean="0"/>
              <a:t>tanıyabiliyordu</a:t>
            </a:r>
            <a:r>
              <a:rPr lang="en-US" sz="2500"/>
              <a:t>.</a:t>
            </a:r>
            <a:endParaRPr lang="tr-TR" sz="2500"/>
          </a:p>
        </p:txBody>
      </p:sp>
    </p:spTree>
    <p:extLst>
      <p:ext uri="{BB962C8B-B14F-4D97-AF65-F5344CB8AC3E}">
        <p14:creationId xmlns:p14="http://schemas.microsoft.com/office/powerpoint/2010/main" val="7689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2265406" y="607177"/>
            <a:ext cx="7661188" cy="5495366"/>
          </a:xfrm>
          <a:prstGeom prst="rect">
            <a:avLst/>
          </a:prstGeom>
        </p:spPr>
      </p:pic>
      <p:sp>
        <p:nvSpPr>
          <p:cNvPr id="4" name="Dikdörtgen 3"/>
          <p:cNvSpPr/>
          <p:nvPr/>
        </p:nvSpPr>
        <p:spPr>
          <a:xfrm>
            <a:off x="7575563" y="6309392"/>
            <a:ext cx="3504329" cy="430887"/>
          </a:xfrm>
          <a:prstGeom prst="rect">
            <a:avLst/>
          </a:prstGeom>
        </p:spPr>
        <p:txBody>
          <a:bodyPr wrap="square">
            <a:spAutoFit/>
          </a:bodyPr>
          <a:lstStyle/>
          <a:p>
            <a:r>
              <a:rPr lang="tr-TR" sz="2200" smtClean="0">
                <a:latin typeface="Arial" panose="020B0604020202020204" pitchFamily="34" charset="0"/>
                <a:cs typeface="Arial" panose="020B0604020202020204" pitchFamily="34" charset="0"/>
              </a:rPr>
              <a:t>Devamı sonraki sayfada…</a:t>
            </a:r>
            <a:endParaRPr lang="tr-TR"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925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124637" y="589004"/>
            <a:ext cx="5975678" cy="6025980"/>
          </a:xfrm>
          <a:prstGeom prst="rect">
            <a:avLst/>
          </a:prstGeom>
        </p:spPr>
      </p:pic>
    </p:spTree>
    <p:extLst>
      <p:ext uri="{BB962C8B-B14F-4D97-AF65-F5344CB8AC3E}">
        <p14:creationId xmlns:p14="http://schemas.microsoft.com/office/powerpoint/2010/main" val="387153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97708" y="459945"/>
            <a:ext cx="12192000" cy="630942"/>
          </a:xfrm>
          <a:prstGeom prst="rect">
            <a:avLst/>
          </a:prstGeom>
        </p:spPr>
        <p:txBody>
          <a:bodyPr wrap="square">
            <a:spAutoFit/>
          </a:bodyPr>
          <a:lstStyle/>
          <a:p>
            <a:r>
              <a:rPr lang="en-US" sz="3500" b="1">
                <a:solidFill>
                  <a:srgbClr val="FF0000"/>
                </a:solidFill>
              </a:rPr>
              <a:t>BİLGİNİN İŞLENMESİ</a:t>
            </a:r>
            <a:endParaRPr lang="tr-TR" sz="3500">
              <a:solidFill>
                <a:srgbClr val="FF0000"/>
              </a:solidFill>
            </a:endParaRPr>
          </a:p>
        </p:txBody>
      </p:sp>
      <p:sp>
        <p:nvSpPr>
          <p:cNvPr id="2" name="Dikdörtgen 1"/>
          <p:cNvSpPr/>
          <p:nvPr/>
        </p:nvSpPr>
        <p:spPr>
          <a:xfrm>
            <a:off x="313038" y="2377036"/>
            <a:ext cx="11565924" cy="1815882"/>
          </a:xfrm>
          <a:prstGeom prst="rect">
            <a:avLst/>
          </a:prstGeom>
        </p:spPr>
        <p:txBody>
          <a:bodyPr wrap="square">
            <a:spAutoFit/>
          </a:bodyPr>
          <a:lstStyle/>
          <a:p>
            <a:pPr algn="ctr"/>
            <a:r>
              <a:rPr lang="en-US" sz="2800"/>
              <a:t>Belleğin farklı tipleri; hatırlamanın ne olduğunun doğası ile ve bellek fonksiyonlarının hangi periyotta olduğunu tanımlamaktadır. Atkinson-Shifrrin (1968) modeli; üç farklı bellek deposu içerisinde ayrılmış olarak ileri sürülen bir insan bellek teorisiydi (Şekil 11.1):</a:t>
            </a:r>
            <a:endParaRPr lang="tr-TR" sz="2500"/>
          </a:p>
        </p:txBody>
      </p:sp>
    </p:spTree>
    <p:extLst>
      <p:ext uri="{BB962C8B-B14F-4D97-AF65-F5344CB8AC3E}">
        <p14:creationId xmlns:p14="http://schemas.microsoft.com/office/powerpoint/2010/main" val="201050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2443162" y="849913"/>
            <a:ext cx="7305675" cy="5191125"/>
          </a:xfrm>
          <a:prstGeom prst="rect">
            <a:avLst/>
          </a:prstGeom>
        </p:spPr>
      </p:pic>
    </p:spTree>
    <p:extLst>
      <p:ext uri="{BB962C8B-B14F-4D97-AF65-F5344CB8AC3E}">
        <p14:creationId xmlns:p14="http://schemas.microsoft.com/office/powerpoint/2010/main" val="296602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3345916"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DUYUSAL </a:t>
            </a:r>
            <a:r>
              <a:rPr lang="tr-TR" sz="3000" b="1">
                <a:solidFill>
                  <a:srgbClr val="00B050"/>
                </a:solidFill>
              </a:rPr>
              <a:t>BELLEK</a:t>
            </a:r>
            <a:endParaRPr lang="tr-TR" sz="3000" b="1" dirty="0">
              <a:solidFill>
                <a:srgbClr val="00B050"/>
              </a:solidFill>
            </a:endParaRPr>
          </a:p>
        </p:txBody>
      </p:sp>
      <p:sp>
        <p:nvSpPr>
          <p:cNvPr id="4" name="Dikdörtgen 3"/>
          <p:cNvSpPr/>
          <p:nvPr/>
        </p:nvSpPr>
        <p:spPr>
          <a:xfrm>
            <a:off x="197708" y="2101841"/>
            <a:ext cx="11565924" cy="2015936"/>
          </a:xfrm>
          <a:prstGeom prst="rect">
            <a:avLst/>
          </a:prstGeom>
        </p:spPr>
        <p:txBody>
          <a:bodyPr wrap="square">
            <a:spAutoFit/>
          </a:bodyPr>
          <a:lstStyle/>
          <a:p>
            <a:pPr algn="ctr"/>
            <a:r>
              <a:rPr lang="en-US" sz="2500"/>
              <a:t>Duyusal bellek, bir nesnenin algılanmasından sonra yaklaşık ilk 200-500 milisaniye içe- risinde karşılık verir (Baddeley, 1999). Bir şeye baktığımızda duyusal bellek, gözlemin sadece bir saniyesinde onun görünüşünü hatırlar. George Sperling (1979) duyusal belleğin bu formuna bakıldığında “kısmi bildirim paradigması” kullanarak orijinal araştırma ça- lışmaları yayımladı.</a:t>
            </a:r>
            <a:endParaRPr lang="tr-TR" sz="2500"/>
          </a:p>
        </p:txBody>
      </p:sp>
    </p:spTree>
    <p:extLst>
      <p:ext uri="{BB962C8B-B14F-4D97-AF65-F5344CB8AC3E}">
        <p14:creationId xmlns:p14="http://schemas.microsoft.com/office/powerpoint/2010/main" val="325181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1696995" y="889457"/>
            <a:ext cx="8798010" cy="5425076"/>
          </a:xfrm>
          <a:prstGeom prst="rect">
            <a:avLst/>
          </a:prstGeom>
        </p:spPr>
      </p:pic>
    </p:spTree>
    <p:extLst>
      <p:ext uri="{BB962C8B-B14F-4D97-AF65-F5344CB8AC3E}">
        <p14:creationId xmlns:p14="http://schemas.microsoft.com/office/powerpoint/2010/main" val="425898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3769109"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KISA-SÜRELİ </a:t>
            </a:r>
            <a:r>
              <a:rPr lang="tr-TR" sz="3000" b="1">
                <a:solidFill>
                  <a:srgbClr val="00B050"/>
                </a:solidFill>
              </a:rPr>
              <a:t>BELLEK</a:t>
            </a:r>
            <a:endParaRPr lang="tr-TR" sz="3000" b="1" dirty="0">
              <a:solidFill>
                <a:srgbClr val="00B050"/>
              </a:solidFill>
            </a:endParaRPr>
          </a:p>
        </p:txBody>
      </p:sp>
      <p:sp>
        <p:nvSpPr>
          <p:cNvPr id="3" name="Dikdörtgen 2"/>
          <p:cNvSpPr/>
          <p:nvPr/>
        </p:nvSpPr>
        <p:spPr>
          <a:xfrm>
            <a:off x="263611" y="2551837"/>
            <a:ext cx="11664778" cy="1631216"/>
          </a:xfrm>
          <a:prstGeom prst="rect">
            <a:avLst/>
          </a:prstGeom>
        </p:spPr>
        <p:txBody>
          <a:bodyPr wrap="square">
            <a:spAutoFit/>
          </a:bodyPr>
          <a:lstStyle/>
          <a:p>
            <a:pPr algn="ctr"/>
            <a:r>
              <a:rPr lang="en-US" sz="2500"/>
              <a:t>Kısa-süreli bellek kısa bir süre için aktif bir durumda bilginin küçük bir kısmını </a:t>
            </a:r>
            <a:r>
              <a:rPr lang="en-US" sz="2500" smtClean="0"/>
              <a:t>hatırlamayı </a:t>
            </a:r>
            <a:r>
              <a:rPr lang="en-US" sz="2500"/>
              <a:t>mümkün kılar (Şekil 11.2). Kısa süreli belleğin tek seferde birçok nesneyi tutamadığı gösterilmiştir ve kapasitesi oldukça düşüktür. George Miller (1956) tarafından yapılan </a:t>
            </a:r>
            <a:r>
              <a:rPr lang="en-US" sz="2500" smtClean="0"/>
              <a:t>çalışmada</a:t>
            </a:r>
            <a:r>
              <a:rPr lang="en-US" sz="2500"/>
              <a:t>, kısa-süreli belleğin sadece 7±2 nesneyi depoladığı gösterilmiştir.</a:t>
            </a:r>
            <a:endParaRPr lang="tr-TR" sz="2500"/>
          </a:p>
        </p:txBody>
      </p:sp>
    </p:spTree>
    <p:extLst>
      <p:ext uri="{BB962C8B-B14F-4D97-AF65-F5344CB8AC3E}">
        <p14:creationId xmlns:p14="http://schemas.microsoft.com/office/powerpoint/2010/main" val="242505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3412281"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ÇALIŞMA </a:t>
            </a:r>
            <a:r>
              <a:rPr lang="tr-TR" sz="3000" b="1">
                <a:solidFill>
                  <a:srgbClr val="00B050"/>
                </a:solidFill>
              </a:rPr>
              <a:t>BELLEĞİ</a:t>
            </a:r>
            <a:endParaRPr lang="tr-TR" sz="3000" b="1" dirty="0">
              <a:solidFill>
                <a:srgbClr val="00B050"/>
              </a:solidFill>
            </a:endParaRPr>
          </a:p>
        </p:txBody>
      </p:sp>
      <p:sp>
        <p:nvSpPr>
          <p:cNvPr id="3" name="Dikdörtgen 2"/>
          <p:cNvSpPr/>
          <p:nvPr/>
        </p:nvSpPr>
        <p:spPr>
          <a:xfrm>
            <a:off x="214184" y="2413338"/>
            <a:ext cx="11763632" cy="2015936"/>
          </a:xfrm>
          <a:prstGeom prst="rect">
            <a:avLst/>
          </a:prstGeom>
        </p:spPr>
        <p:txBody>
          <a:bodyPr wrap="square">
            <a:spAutoFit/>
          </a:bodyPr>
          <a:lstStyle/>
          <a:p>
            <a:pPr algn="ctr"/>
            <a:r>
              <a:rPr lang="en-US" sz="2500"/>
              <a:t>Çalışma belleği bilginin geçici depolanması ve manipülasyonu için kullanılan bellek </a:t>
            </a:r>
            <a:r>
              <a:rPr lang="en-US" sz="2500" smtClean="0"/>
              <a:t>bölümü </a:t>
            </a:r>
            <a:r>
              <a:rPr lang="en-US" sz="2500"/>
              <a:t>olarak tanımlanır. Sınırlı kapasiteye sahiptir ve dili anlama ve akıl yürütme gibi bir dizi bilişsel görevler ile ilgilidir. Kısa-süreli bellek bilgiyi depolar fakat manipüle etme yeteneğine sahip değildir. Genellikle çalışmanın, bellek modelinin bir tarafında </a:t>
            </a:r>
            <a:r>
              <a:rPr lang="en-US" sz="2500" smtClean="0"/>
              <a:t>depolandığı </a:t>
            </a:r>
            <a:r>
              <a:rPr lang="en-US" sz="2500"/>
              <a:t>kabul edilir. </a:t>
            </a:r>
            <a:endParaRPr lang="tr-TR" sz="2500"/>
          </a:p>
        </p:txBody>
      </p:sp>
    </p:spTree>
    <p:extLst>
      <p:ext uri="{BB962C8B-B14F-4D97-AF65-F5344CB8AC3E}">
        <p14:creationId xmlns:p14="http://schemas.microsoft.com/office/powerpoint/2010/main" val="61031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1176</Words>
  <Application>Microsoft Office PowerPoint</Application>
  <PresentationFormat>Geniş ekran</PresentationFormat>
  <Paragraphs>58</Paragraphs>
  <Slides>34</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34</vt:i4>
      </vt:variant>
    </vt:vector>
  </HeadingPairs>
  <TitlesOfParts>
    <vt:vector size="40" baseType="lpstr">
      <vt:lpstr>Arial</vt:lpstr>
      <vt:lpstr>Calibri</vt:lpstr>
      <vt:lpstr>Calibri Light</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2016-09-20T22:38:17Z</dcterms:created>
  <dcterms:modified xsi:type="dcterms:W3CDTF">2016-09-20T22:38:32Z</dcterms:modified>
</cp:coreProperties>
</file>